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396" r:id="rId2"/>
    <p:sldId id="360" r:id="rId3"/>
    <p:sldId id="361" r:id="rId4"/>
    <p:sldId id="362" r:id="rId5"/>
    <p:sldId id="363" r:id="rId6"/>
    <p:sldId id="364" r:id="rId7"/>
    <p:sldId id="365" r:id="rId8"/>
    <p:sldId id="366" r:id="rId9"/>
    <p:sldId id="367" r:id="rId10"/>
    <p:sldId id="368" r:id="rId11"/>
    <p:sldId id="369" r:id="rId12"/>
    <p:sldId id="370" r:id="rId13"/>
    <p:sldId id="371" r:id="rId14"/>
    <p:sldId id="372" r:id="rId15"/>
    <p:sldId id="373" r:id="rId16"/>
    <p:sldId id="374" r:id="rId17"/>
    <p:sldId id="375" r:id="rId18"/>
    <p:sldId id="376" r:id="rId19"/>
    <p:sldId id="377" r:id="rId20"/>
    <p:sldId id="378" r:id="rId21"/>
    <p:sldId id="379" r:id="rId22"/>
    <p:sldId id="380" r:id="rId23"/>
    <p:sldId id="381" r:id="rId24"/>
    <p:sldId id="382" r:id="rId25"/>
    <p:sldId id="383" r:id="rId26"/>
    <p:sldId id="384" r:id="rId27"/>
    <p:sldId id="385" r:id="rId28"/>
    <p:sldId id="386" r:id="rId29"/>
    <p:sldId id="387" r:id="rId30"/>
    <p:sldId id="388" r:id="rId31"/>
    <p:sldId id="389" r:id="rId32"/>
    <p:sldId id="390" r:id="rId33"/>
    <p:sldId id="391" r:id="rId34"/>
    <p:sldId id="394" r:id="rId35"/>
    <p:sldId id="395" r:id="rId3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EFF7E"/>
    <a:srgbClr val="AD6900"/>
    <a:srgbClr val="714400"/>
    <a:srgbClr val="FC0128"/>
    <a:srgbClr val="FE9B03"/>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95" autoAdjust="0"/>
  </p:normalViewPr>
  <p:slideViewPr>
    <p:cSldViewPr snapToGrid="0">
      <p:cViewPr varScale="1">
        <p:scale>
          <a:sx n="70" d="100"/>
          <a:sy n="70"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02" y="2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43BE1253-1C01-4883-A244-6EA49DA358E7}" type="slidenum">
              <a:rPr lang="en-US"/>
              <a:pPr/>
              <a:t>‹#›</a:t>
            </a:fld>
            <a:endParaRPr lang="en-US"/>
          </a:p>
        </p:txBody>
      </p:sp>
      <p:sp>
        <p:nvSpPr>
          <p:cNvPr id="3078" name="Rectangle 6"/>
          <p:cNvSpPr>
            <a:spLocks noChangeArrowheads="1"/>
          </p:cNvSpPr>
          <p:nvPr/>
        </p:nvSpPr>
        <p:spPr bwMode="auto">
          <a:xfrm>
            <a:off x="3049588" y="8710613"/>
            <a:ext cx="758825" cy="254000"/>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200">
                <a:latin typeface="Arial" charset="0"/>
              </a:rPr>
              <a:t>Page </a:t>
            </a:r>
            <a:fld id="{E299504C-4259-4881-B0B2-7FA281F45816}" type="slidenum">
              <a:rPr lang="en-US" sz="1200">
                <a:latin typeface="Arial" charset="0"/>
              </a:rPr>
              <a:pPr algn="ctr" defTabSz="868363">
                <a:lnSpc>
                  <a:spcPct val="90000"/>
                </a:lnSpc>
              </a:pPr>
              <a:t>‹#›</a:t>
            </a:fld>
            <a:endParaRPr lang="en-US" sz="1200">
              <a:latin typeface="Arial" charset="0"/>
            </a:endParaRPr>
          </a:p>
        </p:txBody>
      </p:sp>
    </p:spTree>
    <p:extLst>
      <p:ext uri="{BB962C8B-B14F-4D97-AF65-F5344CB8AC3E}">
        <p14:creationId xmlns:p14="http://schemas.microsoft.com/office/powerpoint/2010/main" val="217236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CDBE8F18-570A-4675-B623-0CF6144038C0}"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ChangeArrowheads="1"/>
          </p:cNvSpPr>
          <p:nvPr/>
        </p:nvSpPr>
        <p:spPr bwMode="auto">
          <a:xfrm>
            <a:off x="3049588" y="8710613"/>
            <a:ext cx="757237" cy="254000"/>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200">
                <a:latin typeface="Arial" charset="0"/>
              </a:rPr>
              <a:t>Page </a:t>
            </a:r>
            <a:fld id="{BE9DE1DB-6E75-41DA-8746-AA96022CFE0E}" type="slidenum">
              <a:rPr lang="en-US" sz="1200">
                <a:latin typeface="Arial" charset="0"/>
              </a:rPr>
              <a:pPr algn="ctr" defTabSz="868363">
                <a:lnSpc>
                  <a:spcPct val="90000"/>
                </a:lnSpc>
              </a:pPr>
              <a:t>‹#›</a:t>
            </a:fld>
            <a:endParaRPr lang="en-US" sz="1200">
              <a:latin typeface="Arial" charset="0"/>
            </a:endParaRPr>
          </a:p>
        </p:txBody>
      </p:sp>
      <p:sp>
        <p:nvSpPr>
          <p:cNvPr id="2056" name="Rectangle 8"/>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668686799"/>
      </p:ext>
    </p:extLst>
  </p:cSld>
  <p:clrMap bg1="lt1" tx1="dk1" bg2="lt2" tx2="dk2" accent1="accent1" accent2="accent2" accent3="accent3" accent4="accent4" accent5="accent5" accent6="accent6" hlink="hlink" folHlink="folHlink"/>
  <p:notesStyle>
    <a:lvl1pPr algn="l" rtl="0" eaLnBrk="0" fontAlgn="base" hangingPunct="0">
      <a:lnSpc>
        <a:spcPct val="89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89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89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89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89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4E28ABE-C923-4829-8A66-7258176FD6C2}" type="slidenum">
              <a:rPr lang="en-US"/>
              <a:pPr/>
              <a:t>2</a:t>
            </a:fld>
            <a:endParaRPr lang="en-US"/>
          </a:p>
        </p:txBody>
      </p:sp>
      <p:sp>
        <p:nvSpPr>
          <p:cNvPr id="358402" name="Rectangle 2"/>
          <p:cNvSpPr>
            <a:spLocks noGrp="1" noRot="1" noChangeAspect="1" noChangeArrowheads="1" noTextEdit="1"/>
          </p:cNvSpPr>
          <p:nvPr>
            <p:ph type="sldImg"/>
          </p:nvPr>
        </p:nvSpPr>
        <p:spPr>
          <a:xfrm>
            <a:off x="1150938" y="692150"/>
            <a:ext cx="4556125" cy="3416300"/>
          </a:xfrm>
          <a:ln/>
        </p:spPr>
      </p:sp>
      <p:sp>
        <p:nvSpPr>
          <p:cNvPr id="358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F10D386-6445-43EF-AC4A-A066593CE959}" type="slidenum">
              <a:rPr lang="en-US"/>
              <a:pPr/>
              <a:t>11</a:t>
            </a:fld>
            <a:endParaRPr lang="en-US"/>
          </a:p>
        </p:txBody>
      </p:sp>
      <p:sp>
        <p:nvSpPr>
          <p:cNvPr id="376834" name="Rectangle 2"/>
          <p:cNvSpPr>
            <a:spLocks noGrp="1" noRot="1" noChangeAspect="1" noChangeArrowheads="1" noTextEdit="1"/>
          </p:cNvSpPr>
          <p:nvPr>
            <p:ph type="sldImg"/>
          </p:nvPr>
        </p:nvSpPr>
        <p:spPr>
          <a:xfrm>
            <a:off x="1150938" y="692150"/>
            <a:ext cx="4556125" cy="3416300"/>
          </a:xfrm>
          <a:ln/>
        </p:spPr>
      </p:sp>
      <p:sp>
        <p:nvSpPr>
          <p:cNvPr id="376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258CF95-1461-4EAD-B48C-EDC2D97D9FC7}" type="slidenum">
              <a:rPr lang="en-US"/>
              <a:pPr/>
              <a:t>12</a:t>
            </a:fld>
            <a:endParaRPr lang="en-US"/>
          </a:p>
        </p:txBody>
      </p:sp>
      <p:sp>
        <p:nvSpPr>
          <p:cNvPr id="378882" name="Rectangle 2"/>
          <p:cNvSpPr>
            <a:spLocks noGrp="1" noRot="1" noChangeAspect="1" noChangeArrowheads="1" noTextEdit="1"/>
          </p:cNvSpPr>
          <p:nvPr>
            <p:ph type="sldImg"/>
          </p:nvPr>
        </p:nvSpPr>
        <p:spPr>
          <a:xfrm>
            <a:off x="1150938" y="692150"/>
            <a:ext cx="4556125" cy="3416300"/>
          </a:xfrm>
          <a:ln/>
        </p:spPr>
      </p:sp>
      <p:sp>
        <p:nvSpPr>
          <p:cNvPr id="378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9BE22E3-53A2-48DF-A0E7-CA69761D2A8C}" type="slidenum">
              <a:rPr lang="en-US"/>
              <a:pPr/>
              <a:t>13</a:t>
            </a:fld>
            <a:endParaRPr lang="en-US"/>
          </a:p>
        </p:txBody>
      </p:sp>
      <p:sp>
        <p:nvSpPr>
          <p:cNvPr id="380930" name="Rectangle 2"/>
          <p:cNvSpPr>
            <a:spLocks noGrp="1" noRot="1" noChangeAspect="1" noChangeArrowheads="1" noTextEdit="1"/>
          </p:cNvSpPr>
          <p:nvPr>
            <p:ph type="sldImg"/>
          </p:nvPr>
        </p:nvSpPr>
        <p:spPr>
          <a:xfrm>
            <a:off x="1150938" y="692150"/>
            <a:ext cx="4556125" cy="3416300"/>
          </a:xfrm>
          <a:ln/>
        </p:spPr>
      </p:sp>
      <p:sp>
        <p:nvSpPr>
          <p:cNvPr id="380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1F43455-52EF-49F1-BDC9-D81B7F3FC490}" type="slidenum">
              <a:rPr lang="en-US"/>
              <a:pPr/>
              <a:t>14</a:t>
            </a:fld>
            <a:endParaRPr lang="en-US"/>
          </a:p>
        </p:txBody>
      </p:sp>
      <p:sp>
        <p:nvSpPr>
          <p:cNvPr id="382978" name="Rectangle 2"/>
          <p:cNvSpPr>
            <a:spLocks noGrp="1" noRot="1" noChangeAspect="1" noChangeArrowheads="1" noTextEdit="1"/>
          </p:cNvSpPr>
          <p:nvPr>
            <p:ph type="sldImg"/>
          </p:nvPr>
        </p:nvSpPr>
        <p:spPr>
          <a:xfrm>
            <a:off x="1150938" y="692150"/>
            <a:ext cx="4556125" cy="3416300"/>
          </a:xfrm>
          <a:ln/>
        </p:spPr>
      </p:sp>
      <p:sp>
        <p:nvSpPr>
          <p:cNvPr id="382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2532285-09FD-4A81-A070-AA10163A3515}" type="slidenum">
              <a:rPr lang="en-US"/>
              <a:pPr/>
              <a:t>15</a:t>
            </a:fld>
            <a:endParaRPr lang="en-US"/>
          </a:p>
        </p:txBody>
      </p:sp>
      <p:sp>
        <p:nvSpPr>
          <p:cNvPr id="385026" name="Rectangle 2"/>
          <p:cNvSpPr>
            <a:spLocks noGrp="1" noRot="1" noChangeAspect="1" noChangeArrowheads="1" noTextEdit="1"/>
          </p:cNvSpPr>
          <p:nvPr>
            <p:ph type="sldImg"/>
          </p:nvPr>
        </p:nvSpPr>
        <p:spPr>
          <a:xfrm>
            <a:off x="1150938" y="692150"/>
            <a:ext cx="4556125" cy="3416300"/>
          </a:xfrm>
          <a:ln/>
        </p:spPr>
      </p:sp>
      <p:sp>
        <p:nvSpPr>
          <p:cNvPr id="385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692E58D-E007-4021-B0FE-B99D47C1A7A3}" type="slidenum">
              <a:rPr lang="en-US"/>
              <a:pPr/>
              <a:t>16</a:t>
            </a:fld>
            <a:endParaRPr lang="en-US"/>
          </a:p>
        </p:txBody>
      </p:sp>
      <p:sp>
        <p:nvSpPr>
          <p:cNvPr id="387074" name="Rectangle 2"/>
          <p:cNvSpPr>
            <a:spLocks noGrp="1" noRot="1" noChangeAspect="1" noChangeArrowheads="1" noTextEdit="1"/>
          </p:cNvSpPr>
          <p:nvPr>
            <p:ph type="sldImg"/>
          </p:nvPr>
        </p:nvSpPr>
        <p:spPr>
          <a:xfrm>
            <a:off x="1150938" y="692150"/>
            <a:ext cx="4556125" cy="3416300"/>
          </a:xfrm>
          <a:ln/>
        </p:spPr>
      </p:sp>
      <p:sp>
        <p:nvSpPr>
          <p:cNvPr id="387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14C7055-C733-4B29-80FE-6E0821359126}" type="slidenum">
              <a:rPr lang="en-US"/>
              <a:pPr/>
              <a:t>17</a:t>
            </a:fld>
            <a:endParaRPr lang="en-US"/>
          </a:p>
        </p:txBody>
      </p:sp>
      <p:sp>
        <p:nvSpPr>
          <p:cNvPr id="389122" name="Rectangle 2"/>
          <p:cNvSpPr>
            <a:spLocks noGrp="1" noRot="1" noChangeAspect="1" noChangeArrowheads="1" noTextEdit="1"/>
          </p:cNvSpPr>
          <p:nvPr>
            <p:ph type="sldImg"/>
          </p:nvPr>
        </p:nvSpPr>
        <p:spPr>
          <a:xfrm>
            <a:off x="1150938" y="692150"/>
            <a:ext cx="4556125" cy="3416300"/>
          </a:xfrm>
          <a:ln/>
        </p:spPr>
      </p:sp>
      <p:sp>
        <p:nvSpPr>
          <p:cNvPr id="389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2B26ADD-0627-47FD-812D-3F013C7CB8F4}" type="slidenum">
              <a:rPr lang="en-US"/>
              <a:pPr/>
              <a:t>18</a:t>
            </a:fld>
            <a:endParaRPr lang="en-US"/>
          </a:p>
        </p:txBody>
      </p:sp>
      <p:sp>
        <p:nvSpPr>
          <p:cNvPr id="391170" name="Rectangle 2"/>
          <p:cNvSpPr>
            <a:spLocks noGrp="1" noRot="1" noChangeAspect="1" noChangeArrowheads="1" noTextEdit="1"/>
          </p:cNvSpPr>
          <p:nvPr>
            <p:ph type="sldImg"/>
          </p:nvPr>
        </p:nvSpPr>
        <p:spPr>
          <a:xfrm>
            <a:off x="1150938" y="692150"/>
            <a:ext cx="4556125" cy="3416300"/>
          </a:xfrm>
          <a:ln/>
        </p:spPr>
      </p:sp>
      <p:sp>
        <p:nvSpPr>
          <p:cNvPr id="391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E5B4AD8-780E-429F-B992-AAFAD0D89B01}" type="slidenum">
              <a:rPr lang="en-US"/>
              <a:pPr/>
              <a:t>19</a:t>
            </a:fld>
            <a:endParaRPr lang="en-US"/>
          </a:p>
        </p:txBody>
      </p:sp>
      <p:sp>
        <p:nvSpPr>
          <p:cNvPr id="393218" name="Rectangle 2"/>
          <p:cNvSpPr>
            <a:spLocks noGrp="1" noRot="1" noChangeAspect="1" noChangeArrowheads="1" noTextEdit="1"/>
          </p:cNvSpPr>
          <p:nvPr>
            <p:ph type="sldImg"/>
          </p:nvPr>
        </p:nvSpPr>
        <p:spPr>
          <a:xfrm>
            <a:off x="1150938" y="692150"/>
            <a:ext cx="4556125" cy="3416300"/>
          </a:xfrm>
          <a:ln/>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F1C95B0-69A0-45A8-A68D-837711B9485C}" type="slidenum">
              <a:rPr lang="en-US"/>
              <a:pPr/>
              <a:t>20</a:t>
            </a:fld>
            <a:endParaRPr lang="en-US"/>
          </a:p>
        </p:txBody>
      </p:sp>
      <p:sp>
        <p:nvSpPr>
          <p:cNvPr id="395266" name="Rectangle 2"/>
          <p:cNvSpPr>
            <a:spLocks noGrp="1" noRot="1" noChangeAspect="1" noChangeArrowheads="1" noTextEdit="1"/>
          </p:cNvSpPr>
          <p:nvPr>
            <p:ph type="sldImg"/>
          </p:nvPr>
        </p:nvSpPr>
        <p:spPr>
          <a:xfrm>
            <a:off x="1150938" y="692150"/>
            <a:ext cx="4556125" cy="3416300"/>
          </a:xfrm>
          <a:ln/>
        </p:spPr>
      </p:sp>
      <p:sp>
        <p:nvSpPr>
          <p:cNvPr id="395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2ADB844-FC78-4518-B918-128821D39B41}" type="slidenum">
              <a:rPr lang="en-US"/>
              <a:pPr/>
              <a:t>3</a:t>
            </a:fld>
            <a:endParaRPr lang="en-US"/>
          </a:p>
        </p:txBody>
      </p:sp>
      <p:sp>
        <p:nvSpPr>
          <p:cNvPr id="360450" name="Rectangle 2"/>
          <p:cNvSpPr>
            <a:spLocks noGrp="1" noRot="1" noChangeAspect="1" noChangeArrowheads="1" noTextEdit="1"/>
          </p:cNvSpPr>
          <p:nvPr>
            <p:ph type="sldImg"/>
          </p:nvPr>
        </p:nvSpPr>
        <p:spPr>
          <a:xfrm>
            <a:off x="1150938" y="692150"/>
            <a:ext cx="4556125" cy="3416300"/>
          </a:xfrm>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0EB841E-A50C-45B6-B7BD-E787FC53810A}" type="slidenum">
              <a:rPr lang="en-US"/>
              <a:pPr/>
              <a:t>21</a:t>
            </a:fld>
            <a:endParaRPr lang="en-US"/>
          </a:p>
        </p:txBody>
      </p:sp>
      <p:sp>
        <p:nvSpPr>
          <p:cNvPr id="397314" name="Rectangle 2"/>
          <p:cNvSpPr>
            <a:spLocks noGrp="1" noRot="1" noChangeAspect="1" noChangeArrowheads="1" noTextEdit="1"/>
          </p:cNvSpPr>
          <p:nvPr>
            <p:ph type="sldImg"/>
          </p:nvPr>
        </p:nvSpPr>
        <p:spPr>
          <a:xfrm>
            <a:off x="1150938" y="692150"/>
            <a:ext cx="4556125" cy="3416300"/>
          </a:xfrm>
          <a:ln/>
        </p:spPr>
      </p:sp>
      <p:sp>
        <p:nvSpPr>
          <p:cNvPr id="397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D1AA345-9BF5-4E47-A221-8B717A6EE366}" type="slidenum">
              <a:rPr lang="en-US"/>
              <a:pPr/>
              <a:t>22</a:t>
            </a:fld>
            <a:endParaRPr lang="en-US"/>
          </a:p>
        </p:txBody>
      </p:sp>
      <p:sp>
        <p:nvSpPr>
          <p:cNvPr id="399362" name="Rectangle 2"/>
          <p:cNvSpPr>
            <a:spLocks noGrp="1" noRot="1" noChangeAspect="1" noChangeArrowheads="1" noTextEdit="1"/>
          </p:cNvSpPr>
          <p:nvPr>
            <p:ph type="sldImg"/>
          </p:nvPr>
        </p:nvSpPr>
        <p:spPr>
          <a:xfrm>
            <a:off x="1150938" y="692150"/>
            <a:ext cx="4556125" cy="3416300"/>
          </a:xfrm>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5B3EBCF-DA05-4B43-8452-770C200A9B84}" type="slidenum">
              <a:rPr lang="en-US"/>
              <a:pPr/>
              <a:t>23</a:t>
            </a:fld>
            <a:endParaRPr lang="en-US"/>
          </a:p>
        </p:txBody>
      </p:sp>
      <p:sp>
        <p:nvSpPr>
          <p:cNvPr id="401410" name="Rectangle 2"/>
          <p:cNvSpPr>
            <a:spLocks noGrp="1" noRot="1" noChangeAspect="1" noChangeArrowheads="1" noTextEdit="1"/>
          </p:cNvSpPr>
          <p:nvPr>
            <p:ph type="sldImg"/>
          </p:nvPr>
        </p:nvSpPr>
        <p:spPr>
          <a:xfrm>
            <a:off x="1150938" y="692150"/>
            <a:ext cx="4556125" cy="3416300"/>
          </a:xfrm>
          <a:ln/>
        </p:spPr>
      </p:sp>
      <p:sp>
        <p:nvSpPr>
          <p:cNvPr id="401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1FB2AC7-F432-46AB-8371-81DE0F7A3BF8}" type="slidenum">
              <a:rPr lang="en-US"/>
              <a:pPr/>
              <a:t>24</a:t>
            </a:fld>
            <a:endParaRPr lang="en-US"/>
          </a:p>
        </p:txBody>
      </p:sp>
      <p:sp>
        <p:nvSpPr>
          <p:cNvPr id="403458" name="Rectangle 2"/>
          <p:cNvSpPr>
            <a:spLocks noGrp="1" noRot="1" noChangeAspect="1" noChangeArrowheads="1" noTextEdit="1"/>
          </p:cNvSpPr>
          <p:nvPr>
            <p:ph type="sldImg"/>
          </p:nvPr>
        </p:nvSpPr>
        <p:spPr>
          <a:xfrm>
            <a:off x="1150938" y="692150"/>
            <a:ext cx="4556125" cy="3416300"/>
          </a:xfrm>
          <a:ln/>
        </p:spPr>
      </p:sp>
      <p:sp>
        <p:nvSpPr>
          <p:cNvPr id="403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7E94685-5FF1-40E6-AB99-337ED3712DB6}" type="slidenum">
              <a:rPr lang="en-US"/>
              <a:pPr/>
              <a:t>25</a:t>
            </a:fld>
            <a:endParaRPr lang="en-US"/>
          </a:p>
        </p:txBody>
      </p:sp>
      <p:sp>
        <p:nvSpPr>
          <p:cNvPr id="405506" name="Rectangle 2"/>
          <p:cNvSpPr>
            <a:spLocks noGrp="1" noRot="1" noChangeAspect="1" noChangeArrowheads="1" noTextEdit="1"/>
          </p:cNvSpPr>
          <p:nvPr>
            <p:ph type="sldImg"/>
          </p:nvPr>
        </p:nvSpPr>
        <p:spPr>
          <a:xfrm>
            <a:off x="1150938" y="692150"/>
            <a:ext cx="4556125" cy="3416300"/>
          </a:xfrm>
          <a:ln/>
        </p:spPr>
      </p:sp>
      <p:sp>
        <p:nvSpPr>
          <p:cNvPr id="405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23EEC8B-10A8-4A41-8F13-B38D80EF9662}" type="slidenum">
              <a:rPr lang="en-US"/>
              <a:pPr/>
              <a:t>26</a:t>
            </a:fld>
            <a:endParaRPr lang="en-US"/>
          </a:p>
        </p:txBody>
      </p:sp>
      <p:sp>
        <p:nvSpPr>
          <p:cNvPr id="407554" name="Rectangle 2"/>
          <p:cNvSpPr>
            <a:spLocks noGrp="1" noRot="1" noChangeAspect="1" noChangeArrowheads="1" noTextEdit="1"/>
          </p:cNvSpPr>
          <p:nvPr>
            <p:ph type="sldImg"/>
          </p:nvPr>
        </p:nvSpPr>
        <p:spPr>
          <a:xfrm>
            <a:off x="1150938" y="692150"/>
            <a:ext cx="4556125" cy="3416300"/>
          </a:xfrm>
          <a:ln/>
        </p:spPr>
      </p:sp>
      <p:sp>
        <p:nvSpPr>
          <p:cNvPr id="407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6690964-D708-4EA3-936C-B8B90C270912}" type="slidenum">
              <a:rPr lang="en-US"/>
              <a:pPr/>
              <a:t>27</a:t>
            </a:fld>
            <a:endParaRPr lang="en-US"/>
          </a:p>
        </p:txBody>
      </p:sp>
      <p:sp>
        <p:nvSpPr>
          <p:cNvPr id="409602" name="Rectangle 2"/>
          <p:cNvSpPr>
            <a:spLocks noGrp="1" noRot="1" noChangeAspect="1" noChangeArrowheads="1" noTextEdit="1"/>
          </p:cNvSpPr>
          <p:nvPr>
            <p:ph type="sldImg"/>
          </p:nvPr>
        </p:nvSpPr>
        <p:spPr>
          <a:xfrm>
            <a:off x="1150938" y="692150"/>
            <a:ext cx="4556125" cy="3416300"/>
          </a:xfrm>
          <a:ln/>
        </p:spPr>
      </p:sp>
      <p:sp>
        <p:nvSpPr>
          <p:cNvPr id="409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0BC9032-F2A6-438B-B731-6AE681184380}" type="slidenum">
              <a:rPr lang="en-US"/>
              <a:pPr/>
              <a:t>28</a:t>
            </a:fld>
            <a:endParaRPr lang="en-US"/>
          </a:p>
        </p:txBody>
      </p:sp>
      <p:sp>
        <p:nvSpPr>
          <p:cNvPr id="411650" name="Rectangle 2"/>
          <p:cNvSpPr>
            <a:spLocks noGrp="1" noRot="1" noChangeAspect="1" noChangeArrowheads="1" noTextEdit="1"/>
          </p:cNvSpPr>
          <p:nvPr>
            <p:ph type="sldImg"/>
          </p:nvPr>
        </p:nvSpPr>
        <p:spPr>
          <a:xfrm>
            <a:off x="1150938" y="692150"/>
            <a:ext cx="4556125" cy="3416300"/>
          </a:xfrm>
          <a:ln/>
        </p:spPr>
      </p:sp>
      <p:sp>
        <p:nvSpPr>
          <p:cNvPr id="411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8D5ACA2-E041-4CF5-B35D-06FA54A4F589}" type="slidenum">
              <a:rPr lang="en-US"/>
              <a:pPr/>
              <a:t>29</a:t>
            </a:fld>
            <a:endParaRPr lang="en-US"/>
          </a:p>
        </p:txBody>
      </p:sp>
      <p:sp>
        <p:nvSpPr>
          <p:cNvPr id="413698" name="Rectangle 2"/>
          <p:cNvSpPr>
            <a:spLocks noGrp="1" noRot="1" noChangeAspect="1" noChangeArrowheads="1" noTextEdit="1"/>
          </p:cNvSpPr>
          <p:nvPr>
            <p:ph type="sldImg"/>
          </p:nvPr>
        </p:nvSpPr>
        <p:spPr>
          <a:xfrm>
            <a:off x="1150938" y="692150"/>
            <a:ext cx="4556125" cy="3416300"/>
          </a:xfrm>
          <a:ln/>
        </p:spPr>
      </p:sp>
      <p:sp>
        <p:nvSpPr>
          <p:cNvPr id="413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1476A48-6C2F-4402-B8F9-917DD71160EE}" type="slidenum">
              <a:rPr lang="en-US"/>
              <a:pPr/>
              <a:t>30</a:t>
            </a:fld>
            <a:endParaRPr lang="en-US"/>
          </a:p>
        </p:txBody>
      </p:sp>
      <p:sp>
        <p:nvSpPr>
          <p:cNvPr id="415746" name="Rectangle 2"/>
          <p:cNvSpPr>
            <a:spLocks noGrp="1" noRot="1" noChangeAspect="1" noChangeArrowheads="1" noTextEdit="1"/>
          </p:cNvSpPr>
          <p:nvPr>
            <p:ph type="sldImg"/>
          </p:nvPr>
        </p:nvSpPr>
        <p:spPr>
          <a:xfrm>
            <a:off x="1150938" y="692150"/>
            <a:ext cx="4556125" cy="3416300"/>
          </a:xfrm>
          <a:ln/>
        </p:spPr>
      </p:sp>
      <p:sp>
        <p:nvSpPr>
          <p:cNvPr id="415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85A8CDC-6ED3-4342-96ED-63068D6D4107}" type="slidenum">
              <a:rPr lang="en-US"/>
              <a:pPr/>
              <a:t>4</a:t>
            </a:fld>
            <a:endParaRPr lang="en-US"/>
          </a:p>
        </p:txBody>
      </p:sp>
      <p:sp>
        <p:nvSpPr>
          <p:cNvPr id="362498" name="Rectangle 2"/>
          <p:cNvSpPr>
            <a:spLocks noGrp="1" noRot="1" noChangeAspect="1" noChangeArrowheads="1" noTextEdit="1"/>
          </p:cNvSpPr>
          <p:nvPr>
            <p:ph type="sldImg"/>
          </p:nvPr>
        </p:nvSpPr>
        <p:spPr>
          <a:xfrm>
            <a:off x="1150938" y="692150"/>
            <a:ext cx="4554537" cy="3416300"/>
          </a:xfrm>
          <a:ln/>
        </p:spPr>
      </p:sp>
      <p:sp>
        <p:nvSpPr>
          <p:cNvPr id="362499" name="Rectangle 3"/>
          <p:cNvSpPr>
            <a:spLocks noGrp="1" noChangeArrowheads="1"/>
          </p:cNvSpPr>
          <p:nvPr>
            <p:ph type="body" idx="1"/>
          </p:nvPr>
        </p:nvSpPr>
        <p:spPr/>
        <p:txBody>
          <a:bodyPr lIns="91429" tIns="45715" rIns="91429" bIns="45715"/>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5A41608-FFEA-4D90-AA20-2FFEACF034A1}" type="slidenum">
              <a:rPr lang="en-US"/>
              <a:pPr/>
              <a:t>31</a:t>
            </a:fld>
            <a:endParaRPr lang="en-US"/>
          </a:p>
        </p:txBody>
      </p:sp>
      <p:sp>
        <p:nvSpPr>
          <p:cNvPr id="417794" name="Rectangle 2"/>
          <p:cNvSpPr>
            <a:spLocks noGrp="1" noRot="1" noChangeAspect="1" noChangeArrowheads="1" noTextEdit="1"/>
          </p:cNvSpPr>
          <p:nvPr>
            <p:ph type="sldImg"/>
          </p:nvPr>
        </p:nvSpPr>
        <p:spPr>
          <a:xfrm>
            <a:off x="1150938" y="692150"/>
            <a:ext cx="4556125" cy="3416300"/>
          </a:xfrm>
          <a:ln/>
        </p:spPr>
      </p:sp>
      <p:sp>
        <p:nvSpPr>
          <p:cNvPr id="41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D9C24D9-7268-429A-8205-59CDD97E5FAB}" type="slidenum">
              <a:rPr lang="en-US"/>
              <a:pPr/>
              <a:t>32</a:t>
            </a:fld>
            <a:endParaRPr lang="en-US"/>
          </a:p>
        </p:txBody>
      </p:sp>
      <p:sp>
        <p:nvSpPr>
          <p:cNvPr id="419842" name="Rectangle 2"/>
          <p:cNvSpPr>
            <a:spLocks noGrp="1" noRot="1" noChangeAspect="1" noChangeArrowheads="1" noTextEdit="1"/>
          </p:cNvSpPr>
          <p:nvPr>
            <p:ph type="sldImg"/>
          </p:nvPr>
        </p:nvSpPr>
        <p:spPr>
          <a:xfrm>
            <a:off x="1150938" y="692150"/>
            <a:ext cx="4556125" cy="3416300"/>
          </a:xfrm>
          <a:ln/>
        </p:spPr>
      </p:sp>
      <p:sp>
        <p:nvSpPr>
          <p:cNvPr id="419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4C46D82-0F45-4E40-BEF0-AB121E531696}" type="slidenum">
              <a:rPr lang="en-US"/>
              <a:pPr/>
              <a:t>33</a:t>
            </a:fld>
            <a:endParaRPr lang="en-US"/>
          </a:p>
        </p:txBody>
      </p:sp>
      <p:sp>
        <p:nvSpPr>
          <p:cNvPr id="421890" name="Rectangle 2"/>
          <p:cNvSpPr>
            <a:spLocks noGrp="1" noRot="1" noChangeAspect="1" noChangeArrowheads="1" noTextEdit="1"/>
          </p:cNvSpPr>
          <p:nvPr>
            <p:ph type="sldImg"/>
          </p:nvPr>
        </p:nvSpPr>
        <p:spPr>
          <a:xfrm>
            <a:off x="1150938" y="692150"/>
            <a:ext cx="4556125" cy="3416300"/>
          </a:xfrm>
          <a:ln/>
        </p:spPr>
      </p:sp>
      <p:sp>
        <p:nvSpPr>
          <p:cNvPr id="421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ADEDFA7-33DA-471B-953E-3E3AD00DC854}" type="slidenum">
              <a:rPr lang="en-US"/>
              <a:pPr/>
              <a:t>34</a:t>
            </a:fld>
            <a:endParaRPr lang="en-US"/>
          </a:p>
        </p:txBody>
      </p:sp>
      <p:sp>
        <p:nvSpPr>
          <p:cNvPr id="428034" name="Rectangle 2"/>
          <p:cNvSpPr>
            <a:spLocks noGrp="1" noRot="1" noChangeAspect="1" noChangeArrowheads="1" noTextEdit="1"/>
          </p:cNvSpPr>
          <p:nvPr>
            <p:ph type="sldImg"/>
          </p:nvPr>
        </p:nvSpPr>
        <p:spPr>
          <a:xfrm>
            <a:off x="1150938" y="692150"/>
            <a:ext cx="4556125" cy="3416300"/>
          </a:xfrm>
          <a:ln/>
        </p:spPr>
      </p:sp>
      <p:sp>
        <p:nvSpPr>
          <p:cNvPr id="428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DB2E420-05E5-45EE-97CC-813FC58C9FB5}" type="slidenum">
              <a:rPr lang="en-US"/>
              <a:pPr/>
              <a:t>35</a:t>
            </a:fld>
            <a:endParaRPr lang="en-US"/>
          </a:p>
        </p:txBody>
      </p:sp>
      <p:sp>
        <p:nvSpPr>
          <p:cNvPr id="430082" name="Rectangle 2"/>
          <p:cNvSpPr>
            <a:spLocks noGrp="1" noRot="1" noChangeAspect="1" noChangeArrowheads="1" noTextEdit="1"/>
          </p:cNvSpPr>
          <p:nvPr>
            <p:ph type="sldImg"/>
          </p:nvPr>
        </p:nvSpPr>
        <p:spPr>
          <a:xfrm>
            <a:off x="1150938" y="692150"/>
            <a:ext cx="4556125" cy="3416300"/>
          </a:xfrm>
          <a:ln/>
        </p:spPr>
      </p:sp>
      <p:sp>
        <p:nvSpPr>
          <p:cNvPr id="430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703BF3B-9463-441A-BA6C-B1E6008DCFE4}" type="slidenum">
              <a:rPr lang="en-US"/>
              <a:pPr/>
              <a:t>5</a:t>
            </a:fld>
            <a:endParaRPr lang="en-US"/>
          </a:p>
        </p:txBody>
      </p:sp>
      <p:sp>
        <p:nvSpPr>
          <p:cNvPr id="364546" name="Rectangle 2"/>
          <p:cNvSpPr>
            <a:spLocks noGrp="1" noRot="1" noChangeAspect="1" noChangeArrowheads="1" noTextEdit="1"/>
          </p:cNvSpPr>
          <p:nvPr>
            <p:ph type="sldImg"/>
          </p:nvPr>
        </p:nvSpPr>
        <p:spPr>
          <a:xfrm>
            <a:off x="1150938" y="692150"/>
            <a:ext cx="4554537" cy="3416300"/>
          </a:xfrm>
          <a:ln/>
        </p:spPr>
      </p:sp>
      <p:sp>
        <p:nvSpPr>
          <p:cNvPr id="364547" name="Rectangle 3"/>
          <p:cNvSpPr>
            <a:spLocks noGrp="1" noChangeArrowheads="1"/>
          </p:cNvSpPr>
          <p:nvPr>
            <p:ph type="body" idx="1"/>
          </p:nvPr>
        </p:nvSpPr>
        <p:spPr/>
        <p:txBody>
          <a:bodyPr lIns="91429" tIns="45715" rIns="91429" bIns="45715"/>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FF77201-CFC9-45C0-8A35-7307C25C5670}" type="slidenum">
              <a:rPr lang="en-US"/>
              <a:pPr/>
              <a:t>6</a:t>
            </a:fld>
            <a:endParaRPr lang="en-US"/>
          </a:p>
        </p:txBody>
      </p:sp>
      <p:sp>
        <p:nvSpPr>
          <p:cNvPr id="366594" name="Rectangle 2"/>
          <p:cNvSpPr>
            <a:spLocks noGrp="1" noRot="1" noChangeAspect="1" noChangeArrowheads="1" noTextEdit="1"/>
          </p:cNvSpPr>
          <p:nvPr>
            <p:ph type="sldImg"/>
          </p:nvPr>
        </p:nvSpPr>
        <p:spPr>
          <a:xfrm>
            <a:off x="1150938" y="692150"/>
            <a:ext cx="4554537" cy="3416300"/>
          </a:xfrm>
          <a:ln/>
        </p:spPr>
      </p:sp>
      <p:sp>
        <p:nvSpPr>
          <p:cNvPr id="366595" name="Rectangle 3"/>
          <p:cNvSpPr>
            <a:spLocks noGrp="1" noChangeArrowheads="1"/>
          </p:cNvSpPr>
          <p:nvPr>
            <p:ph type="body" idx="1"/>
          </p:nvPr>
        </p:nvSpPr>
        <p:spPr/>
        <p:txBody>
          <a:bodyPr lIns="91429" tIns="45715" rIns="91429" bIns="45715"/>
          <a:lstStyle/>
          <a:p>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F43DF3B-52A8-48AA-BB97-FBA22FF0741D}" type="slidenum">
              <a:rPr lang="en-US"/>
              <a:pPr/>
              <a:t>7</a:t>
            </a:fld>
            <a:endParaRPr lang="en-US"/>
          </a:p>
        </p:txBody>
      </p:sp>
      <p:sp>
        <p:nvSpPr>
          <p:cNvPr id="368642" name="Rectangle 2"/>
          <p:cNvSpPr>
            <a:spLocks noGrp="1" noRot="1" noChangeAspect="1" noChangeArrowheads="1" noTextEdit="1"/>
          </p:cNvSpPr>
          <p:nvPr>
            <p:ph type="sldImg"/>
          </p:nvPr>
        </p:nvSpPr>
        <p:spPr>
          <a:xfrm>
            <a:off x="1150938" y="692150"/>
            <a:ext cx="4554537" cy="3416300"/>
          </a:xfrm>
          <a:ln/>
        </p:spPr>
      </p:sp>
      <p:sp>
        <p:nvSpPr>
          <p:cNvPr id="368643" name="Rectangle 3"/>
          <p:cNvSpPr>
            <a:spLocks noGrp="1" noChangeArrowheads="1"/>
          </p:cNvSpPr>
          <p:nvPr>
            <p:ph type="body" idx="1"/>
          </p:nvPr>
        </p:nvSpPr>
        <p:spPr/>
        <p:txBody>
          <a:bodyPr lIns="91429" tIns="45715" rIns="91429" bIns="45715"/>
          <a:lstStyle/>
          <a:p>
            <a:endParaRPr lang="en-US"/>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94648CB-CA05-46F1-A4E4-416F18325213}" type="slidenum">
              <a:rPr lang="en-US"/>
              <a:pPr/>
              <a:t>8</a:t>
            </a:fld>
            <a:endParaRPr lang="en-US"/>
          </a:p>
        </p:txBody>
      </p:sp>
      <p:sp>
        <p:nvSpPr>
          <p:cNvPr id="370690" name="Rectangle 2"/>
          <p:cNvSpPr>
            <a:spLocks noGrp="1" noRot="1" noChangeAspect="1" noChangeArrowheads="1" noTextEdit="1"/>
          </p:cNvSpPr>
          <p:nvPr>
            <p:ph type="sldImg"/>
          </p:nvPr>
        </p:nvSpPr>
        <p:spPr>
          <a:xfrm>
            <a:off x="1150938" y="692150"/>
            <a:ext cx="4554537" cy="3416300"/>
          </a:xfrm>
          <a:ln/>
        </p:spPr>
      </p:sp>
      <p:sp>
        <p:nvSpPr>
          <p:cNvPr id="370691" name="Rectangle 3"/>
          <p:cNvSpPr>
            <a:spLocks noGrp="1" noChangeArrowheads="1"/>
          </p:cNvSpPr>
          <p:nvPr>
            <p:ph type="body" idx="1"/>
          </p:nvPr>
        </p:nvSpPr>
        <p:spPr/>
        <p:txBody>
          <a:bodyPr lIns="91429" tIns="45715" rIns="91429" bIns="45715"/>
          <a:lstStyle/>
          <a:p>
            <a:endParaRPr lang="en-US"/>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68F5F44-12CF-442A-B5F9-BFEA70A6B295}" type="slidenum">
              <a:rPr lang="en-US"/>
              <a:pPr/>
              <a:t>9</a:t>
            </a:fld>
            <a:endParaRPr lang="en-US"/>
          </a:p>
        </p:txBody>
      </p:sp>
      <p:sp>
        <p:nvSpPr>
          <p:cNvPr id="372738" name="Rectangle 2"/>
          <p:cNvSpPr>
            <a:spLocks noGrp="1" noRot="1" noChangeAspect="1" noChangeArrowheads="1" noTextEdit="1"/>
          </p:cNvSpPr>
          <p:nvPr>
            <p:ph type="sldImg"/>
          </p:nvPr>
        </p:nvSpPr>
        <p:spPr>
          <a:xfrm>
            <a:off x="1150938" y="692150"/>
            <a:ext cx="4554537" cy="3416300"/>
          </a:xfrm>
          <a:ln/>
        </p:spPr>
      </p:sp>
      <p:sp>
        <p:nvSpPr>
          <p:cNvPr id="372739" name="Rectangle 3"/>
          <p:cNvSpPr>
            <a:spLocks noGrp="1" noChangeArrowheads="1"/>
          </p:cNvSpPr>
          <p:nvPr>
            <p:ph type="body" idx="1"/>
          </p:nvPr>
        </p:nvSpPr>
        <p:spPr/>
        <p:txBody>
          <a:bodyPr lIns="91429" tIns="45715" rIns="91429" bIns="45715"/>
          <a:lstStyle/>
          <a:p>
            <a:endParaRPr lang="en-US"/>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88C8840-D020-4052-AD55-DB90042A5F98}" type="slidenum">
              <a:rPr lang="en-US"/>
              <a:pPr/>
              <a:t>10</a:t>
            </a:fld>
            <a:endParaRPr lang="en-US"/>
          </a:p>
        </p:txBody>
      </p:sp>
      <p:sp>
        <p:nvSpPr>
          <p:cNvPr id="374786" name="Rectangle 2"/>
          <p:cNvSpPr>
            <a:spLocks noGrp="1" noRot="1" noChangeAspect="1" noChangeArrowheads="1" noTextEdit="1"/>
          </p:cNvSpPr>
          <p:nvPr>
            <p:ph type="sldImg"/>
          </p:nvPr>
        </p:nvSpPr>
        <p:spPr>
          <a:xfrm>
            <a:off x="1150938" y="692150"/>
            <a:ext cx="4556125" cy="3416300"/>
          </a:xfrm>
          <a:ln/>
        </p:spPr>
      </p:sp>
      <p:sp>
        <p:nvSpPr>
          <p:cNvPr id="3747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985D6A-4A96-416A-9A41-D9F3211CF22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EB093B-4B91-407C-A594-532F22FF51C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790700" cy="5257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990600" y="609600"/>
            <a:ext cx="52197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E0B063-75C1-4F57-8C68-A4AA1CA055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90E09D-7850-4C9B-AE12-BCE37EA7BE3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0A8441-53E7-4ED4-9C57-A26CF19BB7D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990600" y="17526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7526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F47B8D-F034-4466-9635-42D83EAA6CC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7AA677E-A375-4FA9-828D-77111BAE03E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E72316B-A0E5-4D03-A26B-210B2425774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3CDB23E-97E8-4B2B-A6FA-401AAFA9822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E23630-5590-4997-97DE-1378F3982A9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1DC1D4-8B1F-4AE8-90D2-1D5B5CF424B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33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3AD9331A-780A-4491-A96C-2066CDB239B9}" type="slidenum">
              <a:rPr lang="en-US"/>
              <a:pPr/>
              <a:t>‹#›</a:t>
            </a:fld>
            <a:endParaRPr lang="en-US"/>
          </a:p>
        </p:txBody>
      </p:sp>
      <p:sp>
        <p:nvSpPr>
          <p:cNvPr id="1030" name="Rectangle 6"/>
          <p:cNvSpPr>
            <a:spLocks noGrp="1" noChangeArrowheads="1"/>
          </p:cNvSpPr>
          <p:nvPr>
            <p:ph type="title"/>
          </p:nvPr>
        </p:nvSpPr>
        <p:spPr bwMode="auto">
          <a:xfrm>
            <a:off x="990600" y="609600"/>
            <a:ext cx="7162800" cy="11430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990600" y="1752600"/>
            <a:ext cx="7162800" cy="41148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ChangeArrowheads="1"/>
          </p:cNvSpPr>
          <p:nvPr/>
        </p:nvSpPr>
        <p:spPr bwMode="auto">
          <a:xfrm>
            <a:off x="5867400" y="76200"/>
            <a:ext cx="2838450" cy="339725"/>
          </a:xfrm>
          <a:prstGeom prst="rect">
            <a:avLst/>
          </a:prstGeom>
          <a:noFill/>
          <a:ln w="9525">
            <a:noFill/>
            <a:miter lim="800000"/>
            <a:headEnd/>
            <a:tailEnd/>
          </a:ln>
          <a:effectLst/>
        </p:spPr>
        <p:txBody>
          <a:bodyPr wrap="none" anchor="ctr"/>
          <a:lstStyle/>
          <a:p>
            <a:endParaRPr lang="en-C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2pPr>
      <a:lvl3pPr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3pPr>
      <a:lvl4pPr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4pPr>
      <a:lvl5pPr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5pPr>
      <a:lvl6pPr marL="457200"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6pPr>
      <a:lvl7pPr marL="914400"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7pPr>
      <a:lvl8pPr marL="1371600"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8pPr>
      <a:lvl9pPr marL="1828800" algn="ctr" rtl="0" eaLnBrk="0" fontAlgn="base" hangingPunct="0">
        <a:lnSpc>
          <a:spcPct val="89000"/>
        </a:lnSpc>
        <a:spcBef>
          <a:spcPct val="0"/>
        </a:spcBef>
        <a:spcAft>
          <a:spcPct val="0"/>
        </a:spcAft>
        <a:defRPr sz="2400" b="1">
          <a:solidFill>
            <a:schemeClr val="tx2"/>
          </a:solidFill>
          <a:effectLst>
            <a:outerShdw blurRad="38100" dist="38100" dir="2700000" algn="tl">
              <a:srgbClr val="000000"/>
            </a:outerShdw>
          </a:effectLst>
          <a:latin typeface="Arial" charset="0"/>
        </a:defRPr>
      </a:lvl9pPr>
    </p:titleStyle>
    <p:bodyStyle>
      <a:lvl1pPr marL="285750" indent="-285750" algn="l" rtl="0" eaLnBrk="0" fontAlgn="base" hangingPunct="0">
        <a:lnSpc>
          <a:spcPct val="89000"/>
        </a:lnSpc>
        <a:spcBef>
          <a:spcPct val="30000"/>
        </a:spcBef>
        <a:spcAft>
          <a:spcPct val="0"/>
        </a:spcAft>
        <a:buClr>
          <a:schemeClr val="accent1"/>
        </a:buClr>
        <a:buSzPct val="75000"/>
        <a:buFont typeface="Monotype Sorts" pitchFamily="2" charset="2"/>
        <a:buChar char="l"/>
        <a:defRPr sz="2000">
          <a:solidFill>
            <a:schemeClr val="tx1"/>
          </a:solidFill>
          <a:latin typeface="+mn-lt"/>
          <a:ea typeface="+mn-ea"/>
          <a:cs typeface="+mn-cs"/>
        </a:defRPr>
      </a:lvl1pPr>
      <a:lvl2pPr marL="628650" indent="-228600" algn="l" rtl="0" eaLnBrk="0" fontAlgn="base" hangingPunct="0">
        <a:lnSpc>
          <a:spcPct val="89000"/>
        </a:lnSpc>
        <a:spcBef>
          <a:spcPct val="30000"/>
        </a:spcBef>
        <a:spcAft>
          <a:spcPct val="0"/>
        </a:spcAft>
        <a:buClr>
          <a:schemeClr val="tx2"/>
        </a:buClr>
        <a:buSzPct val="100000"/>
        <a:buFont typeface="Monotype Sorts" pitchFamily="2" charset="2"/>
        <a:buChar char="ç"/>
        <a:defRPr sz="2000">
          <a:solidFill>
            <a:schemeClr val="tx1"/>
          </a:solidFill>
          <a:latin typeface="+mn-lt"/>
        </a:defRPr>
      </a:lvl2pPr>
      <a:lvl3pPr marL="971550" indent="-228600" algn="l" rtl="0" eaLnBrk="0" fontAlgn="base" hangingPunct="0">
        <a:lnSpc>
          <a:spcPct val="89000"/>
        </a:lnSpc>
        <a:spcBef>
          <a:spcPct val="30000"/>
        </a:spcBef>
        <a:spcAft>
          <a:spcPct val="0"/>
        </a:spcAft>
        <a:buSzPct val="100000"/>
        <a:buChar char="»"/>
        <a:defRPr sz="2000">
          <a:solidFill>
            <a:schemeClr val="tx1"/>
          </a:solidFill>
          <a:latin typeface="+mn-lt"/>
        </a:defRPr>
      </a:lvl3pPr>
      <a:lvl4pPr marL="1257300" indent="-171450" algn="l" rtl="0" eaLnBrk="0" fontAlgn="base" hangingPunct="0">
        <a:lnSpc>
          <a:spcPct val="89000"/>
        </a:lnSpc>
        <a:spcBef>
          <a:spcPct val="30000"/>
        </a:spcBef>
        <a:spcAft>
          <a:spcPct val="0"/>
        </a:spcAft>
        <a:buClr>
          <a:schemeClr val="hlink"/>
        </a:buClr>
        <a:buSzPct val="59000"/>
        <a:buFont typeface="Monotype Sorts" pitchFamily="2" charset="2"/>
        <a:buChar char="n"/>
        <a:defRPr>
          <a:solidFill>
            <a:schemeClr val="tx1"/>
          </a:solidFill>
          <a:latin typeface="+mn-lt"/>
        </a:defRPr>
      </a:lvl4pPr>
      <a:lvl5pPr marL="1543050" indent="-171450" algn="l" rtl="0" eaLnBrk="0" fontAlgn="base" hangingPunct="0">
        <a:lnSpc>
          <a:spcPct val="89000"/>
        </a:lnSpc>
        <a:spcBef>
          <a:spcPct val="30000"/>
        </a:spcBef>
        <a:spcAft>
          <a:spcPct val="0"/>
        </a:spcAft>
        <a:buSzPct val="100000"/>
        <a:buChar char="–"/>
        <a:defRPr>
          <a:solidFill>
            <a:schemeClr val="tx1"/>
          </a:solidFill>
          <a:latin typeface="+mn-lt"/>
        </a:defRPr>
      </a:lvl5pPr>
      <a:lvl6pPr marL="2000250" indent="-171450" algn="l" rtl="0" eaLnBrk="0" fontAlgn="base" hangingPunct="0">
        <a:lnSpc>
          <a:spcPct val="89000"/>
        </a:lnSpc>
        <a:spcBef>
          <a:spcPct val="30000"/>
        </a:spcBef>
        <a:spcAft>
          <a:spcPct val="0"/>
        </a:spcAft>
        <a:buSzPct val="100000"/>
        <a:buChar char="–"/>
        <a:defRPr>
          <a:solidFill>
            <a:schemeClr val="tx1"/>
          </a:solidFill>
          <a:latin typeface="+mn-lt"/>
        </a:defRPr>
      </a:lvl6pPr>
      <a:lvl7pPr marL="2457450" indent="-171450" algn="l" rtl="0" eaLnBrk="0" fontAlgn="base" hangingPunct="0">
        <a:lnSpc>
          <a:spcPct val="89000"/>
        </a:lnSpc>
        <a:spcBef>
          <a:spcPct val="30000"/>
        </a:spcBef>
        <a:spcAft>
          <a:spcPct val="0"/>
        </a:spcAft>
        <a:buSzPct val="100000"/>
        <a:buChar char="–"/>
        <a:defRPr>
          <a:solidFill>
            <a:schemeClr val="tx1"/>
          </a:solidFill>
          <a:latin typeface="+mn-lt"/>
        </a:defRPr>
      </a:lvl7pPr>
      <a:lvl8pPr marL="2914650" indent="-171450" algn="l" rtl="0" eaLnBrk="0" fontAlgn="base" hangingPunct="0">
        <a:lnSpc>
          <a:spcPct val="89000"/>
        </a:lnSpc>
        <a:spcBef>
          <a:spcPct val="30000"/>
        </a:spcBef>
        <a:spcAft>
          <a:spcPct val="0"/>
        </a:spcAft>
        <a:buSzPct val="100000"/>
        <a:buChar char="–"/>
        <a:defRPr>
          <a:solidFill>
            <a:schemeClr val="tx1"/>
          </a:solidFill>
          <a:latin typeface="+mn-lt"/>
        </a:defRPr>
      </a:lvl8pPr>
      <a:lvl9pPr marL="3371850" indent="-171450" algn="l" rtl="0" eaLnBrk="0" fontAlgn="base" hangingPunct="0">
        <a:lnSpc>
          <a:spcPct val="89000"/>
        </a:lnSpc>
        <a:spcBef>
          <a:spcPct val="30000"/>
        </a:spcBef>
        <a:spcAft>
          <a:spcPct val="0"/>
        </a:spcAft>
        <a:buSzPct val="10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278"/>
            <a:ext cx="9144000" cy="6856721"/>
          </a:xfrm>
          <a:prstGeom prst="rect">
            <a:avLst/>
          </a:prstGeom>
          <a:solidFill>
            <a:schemeClr val="bg2"/>
          </a:solidFill>
          <a:ln w="9525"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Times New Roman" pitchFamily="18" charset="0"/>
            </a:endParaRPr>
          </a:p>
        </p:txBody>
      </p:sp>
      <p:sp>
        <p:nvSpPr>
          <p:cNvPr id="3" name="Subtitle 2"/>
          <p:cNvSpPr>
            <a:spLocks noGrp="1"/>
          </p:cNvSpPr>
          <p:nvPr>
            <p:ph type="subTitle" idx="1"/>
          </p:nvPr>
        </p:nvSpPr>
        <p:spPr/>
        <p:txBody>
          <a:bodyPr/>
          <a:lstStyle/>
          <a:p>
            <a:endParaRPr lang="en-CA"/>
          </a:p>
        </p:txBody>
      </p:sp>
      <p:pic>
        <p:nvPicPr>
          <p:cNvPr id="413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5775"/>
            <a:ext cx="9144000" cy="588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0" y="366877"/>
            <a:ext cx="9144000" cy="1470025"/>
          </a:xfrm>
        </p:spPr>
        <p:txBody>
          <a:bodyPr/>
          <a:lstStyle/>
          <a:p>
            <a:r>
              <a:rPr lang="en-CA" sz="4000" dirty="0" smtClean="0"/>
              <a:t>Unit 5</a:t>
            </a:r>
            <a:br>
              <a:rPr lang="en-CA" sz="4000" dirty="0" smtClean="0"/>
            </a:br>
            <a:r>
              <a:rPr lang="en-CA" sz="4000" dirty="0" smtClean="0"/>
              <a:t>Circular Motion and Gravitation</a:t>
            </a:r>
            <a:endParaRPr lang="en-CA" sz="4000" dirty="0"/>
          </a:p>
        </p:txBody>
      </p:sp>
      <p:sp>
        <p:nvSpPr>
          <p:cNvPr id="4" name="Rectangle 3"/>
          <p:cNvSpPr/>
          <p:nvPr/>
        </p:nvSpPr>
        <p:spPr bwMode="auto">
          <a:xfrm>
            <a:off x="0" y="0"/>
            <a:ext cx="9144000" cy="6858000"/>
          </a:xfrm>
          <a:prstGeom prst="rect">
            <a:avLst/>
          </a:prstGeom>
          <a:noFill/>
          <a:ln w="9525"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3696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AutoShape 2"/>
          <p:cNvSpPr>
            <a:spLocks noChangeArrowheads="1"/>
          </p:cNvSpPr>
          <p:nvPr/>
        </p:nvSpPr>
        <p:spPr bwMode="auto">
          <a:xfrm>
            <a:off x="0" y="0"/>
            <a:ext cx="9144000" cy="3989388"/>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73763"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5) </a:t>
            </a:r>
            <a:r>
              <a:rPr lang="en-US" sz="2800" dirty="0" smtClean="0">
                <a:solidFill>
                  <a:schemeClr val="accent2"/>
                </a:solidFill>
              </a:rPr>
              <a:t>Missing </a:t>
            </a:r>
            <a:r>
              <a:rPr lang="en-US" sz="2800" dirty="0">
                <a:solidFill>
                  <a:schemeClr val="accent2"/>
                </a:solidFill>
              </a:rPr>
              <a:t>Link</a:t>
            </a:r>
          </a:p>
        </p:txBody>
      </p:sp>
      <p:sp>
        <p:nvSpPr>
          <p:cNvPr id="373764" name="Rectangle 4"/>
          <p:cNvSpPr>
            <a:spLocks noGrp="1" noChangeArrowheads="1"/>
          </p:cNvSpPr>
          <p:nvPr>
            <p:ph type="body" idx="1"/>
          </p:nvPr>
        </p:nvSpPr>
        <p:spPr>
          <a:xfrm>
            <a:off x="0" y="1046163"/>
            <a:ext cx="4538663" cy="2452687"/>
          </a:xfrm>
          <a:noFill/>
          <a:ln/>
        </p:spPr>
        <p:txBody>
          <a:bodyPr/>
          <a:lstStyle/>
          <a:p>
            <a:pPr marL="401638" indent="-401638">
              <a:lnSpc>
                <a:spcPct val="135000"/>
              </a:lnSpc>
              <a:buFont typeface="Monotype Sorts" pitchFamily="2" charset="2"/>
              <a:buNone/>
            </a:pPr>
            <a:r>
              <a:rPr lang="en-US" b="1"/>
              <a:t>	A ping pong ball is shot into a circular tube that is lying flat (horizontal) on a tabletop. When the ping pong ball leaves the track, </a:t>
            </a:r>
            <a:r>
              <a:rPr lang="en-US" b="1">
                <a:solidFill>
                  <a:schemeClr val="accent2"/>
                </a:solidFill>
              </a:rPr>
              <a:t>which path will it follow</a:t>
            </a:r>
            <a:r>
              <a:rPr lang="en-US" b="1"/>
              <a:t>?</a:t>
            </a:r>
          </a:p>
        </p:txBody>
      </p:sp>
      <p:grpSp>
        <p:nvGrpSpPr>
          <p:cNvPr id="373765" name="Group 5"/>
          <p:cNvGrpSpPr>
            <a:grpSpLocks/>
          </p:cNvGrpSpPr>
          <p:nvPr/>
        </p:nvGrpSpPr>
        <p:grpSpPr bwMode="auto">
          <a:xfrm>
            <a:off x="5222875" y="681038"/>
            <a:ext cx="3257550" cy="2827337"/>
            <a:chOff x="3238" y="502"/>
            <a:chExt cx="2052" cy="1781"/>
          </a:xfrm>
        </p:grpSpPr>
        <p:sp>
          <p:nvSpPr>
            <p:cNvPr id="373766" name="Arc 6"/>
            <p:cNvSpPr>
              <a:spLocks/>
            </p:cNvSpPr>
            <p:nvPr/>
          </p:nvSpPr>
          <p:spPr bwMode="auto">
            <a:xfrm>
              <a:off x="3238" y="502"/>
              <a:ext cx="1455" cy="1456"/>
            </a:xfrm>
            <a:custGeom>
              <a:avLst/>
              <a:gdLst>
                <a:gd name="G0" fmla="+- 21600 0 0"/>
                <a:gd name="G1" fmla="+- 21600 0 0"/>
                <a:gd name="G2" fmla="+- 21600 0 0"/>
                <a:gd name="T0" fmla="*/ 21416 w 43200"/>
                <a:gd name="T1" fmla="*/ 43199 h 43199"/>
                <a:gd name="T2" fmla="*/ 43200 w 43200"/>
                <a:gd name="T3" fmla="*/ 21600 h 43199"/>
                <a:gd name="T4" fmla="*/ 21600 w 43200"/>
                <a:gd name="T5" fmla="*/ 21600 h 43199"/>
              </a:gdLst>
              <a:ahLst/>
              <a:cxnLst>
                <a:cxn ang="0">
                  <a:pos x="T0" y="T1"/>
                </a:cxn>
                <a:cxn ang="0">
                  <a:pos x="T2" y="T3"/>
                </a:cxn>
                <a:cxn ang="0">
                  <a:pos x="T4" y="T5"/>
                </a:cxn>
              </a:cxnLst>
              <a:rect l="0" t="0" r="r" b="b"/>
              <a:pathLst>
                <a:path w="43200" h="43199" fill="none" extrusionOk="0">
                  <a:moveTo>
                    <a:pt x="21415" y="43199"/>
                  </a:moveTo>
                  <a:cubicBezTo>
                    <a:pt x="9558" y="43098"/>
                    <a:pt x="0" y="33457"/>
                    <a:pt x="0" y="21600"/>
                  </a:cubicBezTo>
                  <a:cubicBezTo>
                    <a:pt x="0" y="9670"/>
                    <a:pt x="9670" y="0"/>
                    <a:pt x="21600" y="0"/>
                  </a:cubicBezTo>
                  <a:cubicBezTo>
                    <a:pt x="33529" y="-1"/>
                    <a:pt x="43199" y="9670"/>
                    <a:pt x="43200" y="21599"/>
                  </a:cubicBezTo>
                </a:path>
                <a:path w="43200" h="43199" stroke="0" extrusionOk="0">
                  <a:moveTo>
                    <a:pt x="21415" y="43199"/>
                  </a:moveTo>
                  <a:cubicBezTo>
                    <a:pt x="9558" y="43098"/>
                    <a:pt x="0" y="33457"/>
                    <a:pt x="0" y="21600"/>
                  </a:cubicBezTo>
                  <a:cubicBezTo>
                    <a:pt x="0" y="9670"/>
                    <a:pt x="9670" y="0"/>
                    <a:pt x="21600" y="0"/>
                  </a:cubicBezTo>
                  <a:cubicBezTo>
                    <a:pt x="33529" y="-1"/>
                    <a:pt x="43199" y="9670"/>
                    <a:pt x="43200" y="21599"/>
                  </a:cubicBezTo>
                  <a:lnTo>
                    <a:pt x="21600" y="21600"/>
                  </a:lnTo>
                  <a:close/>
                </a:path>
              </a:pathLst>
            </a:custGeom>
            <a:solidFill>
              <a:srgbClr val="B2B2B2"/>
            </a:solidFill>
            <a:ln w="28575">
              <a:solidFill>
                <a:schemeClr val="tx2"/>
              </a:solidFill>
              <a:round/>
              <a:headEnd/>
              <a:tailEnd/>
            </a:ln>
            <a:effectLst/>
          </p:spPr>
          <p:txBody>
            <a:bodyPr wrap="none" anchor="ctr">
              <a:spAutoFit/>
            </a:bodyPr>
            <a:lstStyle/>
            <a:p>
              <a:endParaRPr lang="en-CA"/>
            </a:p>
          </p:txBody>
        </p:sp>
        <p:sp>
          <p:nvSpPr>
            <p:cNvPr id="373767" name="Arc 7"/>
            <p:cNvSpPr>
              <a:spLocks/>
            </p:cNvSpPr>
            <p:nvPr/>
          </p:nvSpPr>
          <p:spPr bwMode="auto">
            <a:xfrm>
              <a:off x="3333" y="597"/>
              <a:ext cx="1265" cy="1266"/>
            </a:xfrm>
            <a:custGeom>
              <a:avLst/>
              <a:gdLst>
                <a:gd name="G0" fmla="+- 21600 0 0"/>
                <a:gd name="G1" fmla="+- 21600 0 0"/>
                <a:gd name="G2" fmla="+- 21600 0 0"/>
                <a:gd name="T0" fmla="*/ 21416 w 43200"/>
                <a:gd name="T1" fmla="*/ 43199 h 43199"/>
                <a:gd name="T2" fmla="*/ 43200 w 43200"/>
                <a:gd name="T3" fmla="*/ 21600 h 43199"/>
                <a:gd name="T4" fmla="*/ 21600 w 43200"/>
                <a:gd name="T5" fmla="*/ 21600 h 43199"/>
              </a:gdLst>
              <a:ahLst/>
              <a:cxnLst>
                <a:cxn ang="0">
                  <a:pos x="T0" y="T1"/>
                </a:cxn>
                <a:cxn ang="0">
                  <a:pos x="T2" y="T3"/>
                </a:cxn>
                <a:cxn ang="0">
                  <a:pos x="T4" y="T5"/>
                </a:cxn>
              </a:cxnLst>
              <a:rect l="0" t="0" r="r" b="b"/>
              <a:pathLst>
                <a:path w="43200" h="43199" fill="none" extrusionOk="0">
                  <a:moveTo>
                    <a:pt x="21415" y="43199"/>
                  </a:moveTo>
                  <a:cubicBezTo>
                    <a:pt x="9558" y="43098"/>
                    <a:pt x="0" y="33457"/>
                    <a:pt x="0" y="21600"/>
                  </a:cubicBezTo>
                  <a:cubicBezTo>
                    <a:pt x="0" y="9670"/>
                    <a:pt x="9670" y="0"/>
                    <a:pt x="21600" y="0"/>
                  </a:cubicBezTo>
                  <a:cubicBezTo>
                    <a:pt x="33529" y="-1"/>
                    <a:pt x="43199" y="9670"/>
                    <a:pt x="43200" y="21599"/>
                  </a:cubicBezTo>
                </a:path>
                <a:path w="43200" h="43199" stroke="0" extrusionOk="0">
                  <a:moveTo>
                    <a:pt x="21415" y="43199"/>
                  </a:moveTo>
                  <a:cubicBezTo>
                    <a:pt x="9558" y="43098"/>
                    <a:pt x="0" y="33457"/>
                    <a:pt x="0" y="21600"/>
                  </a:cubicBezTo>
                  <a:cubicBezTo>
                    <a:pt x="0" y="9670"/>
                    <a:pt x="9670" y="0"/>
                    <a:pt x="21600" y="0"/>
                  </a:cubicBezTo>
                  <a:cubicBezTo>
                    <a:pt x="33529" y="-1"/>
                    <a:pt x="43199" y="9670"/>
                    <a:pt x="43200" y="21599"/>
                  </a:cubicBezTo>
                  <a:lnTo>
                    <a:pt x="21600" y="21600"/>
                  </a:lnTo>
                  <a:close/>
                </a:path>
              </a:pathLst>
            </a:custGeom>
            <a:solidFill>
              <a:srgbClr val="000000"/>
            </a:solidFill>
            <a:ln w="28575">
              <a:solidFill>
                <a:schemeClr val="tx2"/>
              </a:solidFill>
              <a:round/>
              <a:headEnd/>
              <a:tailEnd/>
            </a:ln>
            <a:effectLst/>
          </p:spPr>
          <p:txBody>
            <a:bodyPr anchor="ctr">
              <a:spAutoFit/>
            </a:bodyPr>
            <a:lstStyle/>
            <a:p>
              <a:endParaRPr lang="en-CA"/>
            </a:p>
          </p:txBody>
        </p:sp>
        <p:sp>
          <p:nvSpPr>
            <p:cNvPr id="373768" name="Oval 8"/>
            <p:cNvSpPr>
              <a:spLocks noChangeArrowheads="1"/>
            </p:cNvSpPr>
            <p:nvPr/>
          </p:nvSpPr>
          <p:spPr bwMode="auto">
            <a:xfrm>
              <a:off x="3800" y="1857"/>
              <a:ext cx="87" cy="86"/>
            </a:xfrm>
            <a:prstGeom prst="ellipse">
              <a:avLst/>
            </a:prstGeom>
            <a:solidFill>
              <a:srgbClr val="FF3300"/>
            </a:solidFill>
            <a:ln w="28575">
              <a:solidFill>
                <a:srgbClr val="FF3300"/>
              </a:solidFill>
              <a:round/>
              <a:headEnd/>
              <a:tailEnd/>
            </a:ln>
            <a:effectLst/>
          </p:spPr>
          <p:txBody>
            <a:bodyPr anchor="ctr">
              <a:spAutoFit/>
            </a:bodyPr>
            <a:lstStyle/>
            <a:p>
              <a:endParaRPr lang="en-CA"/>
            </a:p>
          </p:txBody>
        </p:sp>
        <p:sp>
          <p:nvSpPr>
            <p:cNvPr id="373769" name="Arc 9"/>
            <p:cNvSpPr>
              <a:spLocks/>
            </p:cNvSpPr>
            <p:nvPr/>
          </p:nvSpPr>
          <p:spPr bwMode="auto">
            <a:xfrm>
              <a:off x="3991" y="1243"/>
              <a:ext cx="632" cy="617"/>
            </a:xfrm>
            <a:custGeom>
              <a:avLst/>
              <a:gdLst>
                <a:gd name="G0" fmla="+- 0 0 0"/>
                <a:gd name="G1" fmla="+- 1007 0 0"/>
                <a:gd name="G2" fmla="+- 21600 0 0"/>
                <a:gd name="T0" fmla="*/ 21577 w 21600"/>
                <a:gd name="T1" fmla="*/ 0 h 21057"/>
                <a:gd name="T2" fmla="*/ 8036 w 21600"/>
                <a:gd name="T3" fmla="*/ 21057 h 21057"/>
                <a:gd name="T4" fmla="*/ 0 w 21600"/>
                <a:gd name="T5" fmla="*/ 1007 h 21057"/>
              </a:gdLst>
              <a:ahLst/>
              <a:cxnLst>
                <a:cxn ang="0">
                  <a:pos x="T0" y="T1"/>
                </a:cxn>
                <a:cxn ang="0">
                  <a:pos x="T2" y="T3"/>
                </a:cxn>
                <a:cxn ang="0">
                  <a:pos x="T4" y="T5"/>
                </a:cxn>
              </a:cxnLst>
              <a:rect l="0" t="0" r="r" b="b"/>
              <a:pathLst>
                <a:path w="21600" h="21057" fill="none" extrusionOk="0">
                  <a:moveTo>
                    <a:pt x="21576" y="0"/>
                  </a:moveTo>
                  <a:cubicBezTo>
                    <a:pt x="21592" y="335"/>
                    <a:pt x="21600" y="671"/>
                    <a:pt x="21600" y="1007"/>
                  </a:cubicBezTo>
                  <a:cubicBezTo>
                    <a:pt x="21600" y="9833"/>
                    <a:pt x="16229" y="17772"/>
                    <a:pt x="8035" y="21056"/>
                  </a:cubicBezTo>
                </a:path>
                <a:path w="21600" h="21057" stroke="0" extrusionOk="0">
                  <a:moveTo>
                    <a:pt x="21576" y="0"/>
                  </a:moveTo>
                  <a:cubicBezTo>
                    <a:pt x="21592" y="335"/>
                    <a:pt x="21600" y="671"/>
                    <a:pt x="21600" y="1007"/>
                  </a:cubicBezTo>
                  <a:cubicBezTo>
                    <a:pt x="21600" y="9833"/>
                    <a:pt x="16229" y="17772"/>
                    <a:pt x="8035" y="21056"/>
                  </a:cubicBezTo>
                  <a:lnTo>
                    <a:pt x="0" y="1007"/>
                  </a:lnTo>
                  <a:close/>
                </a:path>
              </a:pathLst>
            </a:custGeom>
            <a:noFill/>
            <a:ln w="38100">
              <a:solidFill>
                <a:srgbClr val="FF3300"/>
              </a:solidFill>
              <a:round/>
              <a:headEnd/>
              <a:tailEnd type="triangle" w="med" len="med"/>
            </a:ln>
            <a:effectLst/>
          </p:spPr>
          <p:txBody>
            <a:bodyPr anchor="ctr">
              <a:spAutoFit/>
            </a:bodyPr>
            <a:lstStyle/>
            <a:p>
              <a:endParaRPr lang="en-CA"/>
            </a:p>
          </p:txBody>
        </p:sp>
        <p:sp>
          <p:nvSpPr>
            <p:cNvPr id="373770" name="Arc 10"/>
            <p:cNvSpPr>
              <a:spLocks/>
            </p:cNvSpPr>
            <p:nvPr/>
          </p:nvSpPr>
          <p:spPr bwMode="auto">
            <a:xfrm flipH="1">
              <a:off x="4658" y="1242"/>
              <a:ext cx="632" cy="610"/>
            </a:xfrm>
            <a:custGeom>
              <a:avLst/>
              <a:gdLst>
                <a:gd name="G0" fmla="+- 0 0 0"/>
                <a:gd name="G1" fmla="+- 1007 0 0"/>
                <a:gd name="G2" fmla="+- 21600 0 0"/>
                <a:gd name="T0" fmla="*/ 21577 w 21600"/>
                <a:gd name="T1" fmla="*/ 0 h 20799"/>
                <a:gd name="T2" fmla="*/ 8652 w 21600"/>
                <a:gd name="T3" fmla="*/ 20799 h 20799"/>
                <a:gd name="T4" fmla="*/ 0 w 21600"/>
                <a:gd name="T5" fmla="*/ 1007 h 20799"/>
              </a:gdLst>
              <a:ahLst/>
              <a:cxnLst>
                <a:cxn ang="0">
                  <a:pos x="T0" y="T1"/>
                </a:cxn>
                <a:cxn ang="0">
                  <a:pos x="T2" y="T3"/>
                </a:cxn>
                <a:cxn ang="0">
                  <a:pos x="T4" y="T5"/>
                </a:cxn>
              </a:cxnLst>
              <a:rect l="0" t="0" r="r" b="b"/>
              <a:pathLst>
                <a:path w="21600" h="20799" fill="none" extrusionOk="0">
                  <a:moveTo>
                    <a:pt x="21576" y="0"/>
                  </a:moveTo>
                  <a:cubicBezTo>
                    <a:pt x="21592" y="335"/>
                    <a:pt x="21600" y="671"/>
                    <a:pt x="21600" y="1007"/>
                  </a:cubicBezTo>
                  <a:cubicBezTo>
                    <a:pt x="21600" y="9590"/>
                    <a:pt x="16517" y="17360"/>
                    <a:pt x="8651" y="20798"/>
                  </a:cubicBezTo>
                </a:path>
                <a:path w="21600" h="20799" stroke="0" extrusionOk="0">
                  <a:moveTo>
                    <a:pt x="21576" y="0"/>
                  </a:moveTo>
                  <a:cubicBezTo>
                    <a:pt x="21592" y="335"/>
                    <a:pt x="21600" y="671"/>
                    <a:pt x="21600" y="1007"/>
                  </a:cubicBezTo>
                  <a:cubicBezTo>
                    <a:pt x="21600" y="9590"/>
                    <a:pt x="16517" y="17360"/>
                    <a:pt x="8651" y="20798"/>
                  </a:cubicBezTo>
                  <a:lnTo>
                    <a:pt x="0" y="1007"/>
                  </a:lnTo>
                  <a:close/>
                </a:path>
              </a:pathLst>
            </a:custGeom>
            <a:noFill/>
            <a:ln w="38100">
              <a:solidFill>
                <a:srgbClr val="FF3300"/>
              </a:solidFill>
              <a:round/>
              <a:headEnd/>
              <a:tailEnd type="triangle" w="med" len="med"/>
            </a:ln>
            <a:effectLst/>
          </p:spPr>
          <p:txBody>
            <a:bodyPr anchor="ctr">
              <a:spAutoFit/>
            </a:bodyPr>
            <a:lstStyle/>
            <a:p>
              <a:endParaRPr lang="en-CA"/>
            </a:p>
          </p:txBody>
        </p:sp>
        <p:sp>
          <p:nvSpPr>
            <p:cNvPr id="373771" name="Line 11"/>
            <p:cNvSpPr>
              <a:spLocks noChangeShapeType="1"/>
            </p:cNvSpPr>
            <p:nvPr/>
          </p:nvSpPr>
          <p:spPr bwMode="auto">
            <a:xfrm>
              <a:off x="4640" y="1247"/>
              <a:ext cx="0" cy="668"/>
            </a:xfrm>
            <a:prstGeom prst="line">
              <a:avLst/>
            </a:prstGeom>
            <a:noFill/>
            <a:ln w="38100">
              <a:solidFill>
                <a:srgbClr val="FF3300"/>
              </a:solidFill>
              <a:round/>
              <a:headEnd/>
              <a:tailEnd type="triangle" w="med" len="med"/>
            </a:ln>
            <a:effectLst/>
          </p:spPr>
          <p:txBody>
            <a:bodyPr anchor="ctr">
              <a:spAutoFit/>
            </a:bodyPr>
            <a:lstStyle/>
            <a:p>
              <a:endParaRPr lang="en-CA"/>
            </a:p>
          </p:txBody>
        </p:sp>
        <p:sp>
          <p:nvSpPr>
            <p:cNvPr id="373772" name="WordArt 12"/>
            <p:cNvSpPr>
              <a:spLocks noChangeArrowheads="1" noChangeShapeType="1" noTextEdit="1"/>
            </p:cNvSpPr>
            <p:nvPr/>
          </p:nvSpPr>
          <p:spPr bwMode="auto">
            <a:xfrm>
              <a:off x="4208" y="1909"/>
              <a:ext cx="160" cy="284"/>
            </a:xfrm>
            <a:prstGeom prst="rect">
              <a:avLst/>
            </a:prstGeom>
          </p:spPr>
          <p:txBody>
            <a:bodyPr wrap="none" fromWordArt="1">
              <a:prstTxWarp prst="textSlantUp">
                <a:avLst>
                  <a:gd name="adj" fmla="val 0"/>
                </a:avLst>
              </a:prstTxWarp>
            </a:bodyPr>
            <a:lstStyle/>
            <a:p>
              <a:pPr algn="ctr"/>
              <a:r>
                <a:rPr lang="en-CA" sz="3600" kern="10">
                  <a:ln w="9525">
                    <a:solidFill>
                      <a:schemeClr val="accent1"/>
                    </a:solidFill>
                    <a:round/>
                    <a:headEnd/>
                    <a:tailEnd/>
                  </a:ln>
                  <a:solidFill>
                    <a:srgbClr val="FF3300"/>
                  </a:solidFill>
                  <a:latin typeface="Arial Black"/>
                </a:rPr>
                <a:t>1</a:t>
              </a:r>
            </a:p>
          </p:txBody>
        </p:sp>
        <p:sp>
          <p:nvSpPr>
            <p:cNvPr id="373773" name="WordArt 13"/>
            <p:cNvSpPr>
              <a:spLocks noChangeArrowheads="1" noChangeShapeType="1" noTextEdit="1"/>
            </p:cNvSpPr>
            <p:nvPr/>
          </p:nvSpPr>
          <p:spPr bwMode="auto">
            <a:xfrm>
              <a:off x="4575" y="1999"/>
              <a:ext cx="161" cy="284"/>
            </a:xfrm>
            <a:prstGeom prst="rect">
              <a:avLst/>
            </a:prstGeom>
          </p:spPr>
          <p:txBody>
            <a:bodyPr wrap="none" fromWordArt="1">
              <a:prstTxWarp prst="textSlantUp">
                <a:avLst>
                  <a:gd name="adj" fmla="val 0"/>
                </a:avLst>
              </a:prstTxWarp>
            </a:bodyPr>
            <a:lstStyle/>
            <a:p>
              <a:pPr algn="ctr"/>
              <a:r>
                <a:rPr lang="en-CA" sz="3600" kern="10">
                  <a:ln w="9525">
                    <a:solidFill>
                      <a:schemeClr val="accent1"/>
                    </a:solidFill>
                    <a:round/>
                    <a:headEnd/>
                    <a:tailEnd/>
                  </a:ln>
                  <a:solidFill>
                    <a:srgbClr val="FF3300"/>
                  </a:solidFill>
                  <a:latin typeface="Arial Black"/>
                </a:rPr>
                <a:t>2</a:t>
              </a:r>
            </a:p>
          </p:txBody>
        </p:sp>
        <p:sp>
          <p:nvSpPr>
            <p:cNvPr id="373774" name="WordArt 14"/>
            <p:cNvSpPr>
              <a:spLocks noChangeArrowheads="1" noChangeShapeType="1" noTextEdit="1"/>
            </p:cNvSpPr>
            <p:nvPr/>
          </p:nvSpPr>
          <p:spPr bwMode="auto">
            <a:xfrm>
              <a:off x="4919" y="1926"/>
              <a:ext cx="161" cy="284"/>
            </a:xfrm>
            <a:prstGeom prst="rect">
              <a:avLst/>
            </a:prstGeom>
          </p:spPr>
          <p:txBody>
            <a:bodyPr wrap="none" fromWordArt="1">
              <a:prstTxWarp prst="textSlantUp">
                <a:avLst>
                  <a:gd name="adj" fmla="val 0"/>
                </a:avLst>
              </a:prstTxWarp>
            </a:bodyPr>
            <a:lstStyle/>
            <a:p>
              <a:pPr algn="ctr"/>
              <a:r>
                <a:rPr lang="en-CA" sz="3600" kern="10">
                  <a:ln w="9525">
                    <a:solidFill>
                      <a:schemeClr val="accent1"/>
                    </a:solidFill>
                    <a:round/>
                    <a:headEnd/>
                    <a:tailEnd/>
                  </a:ln>
                  <a:solidFill>
                    <a:srgbClr val="FF3300"/>
                  </a:solidFill>
                  <a:latin typeface="Arial Black"/>
                </a:rPr>
                <a:t>3</a:t>
              </a:r>
            </a:p>
          </p:txBody>
        </p:sp>
        <p:sp>
          <p:nvSpPr>
            <p:cNvPr id="373775" name="Arc 15"/>
            <p:cNvSpPr>
              <a:spLocks/>
            </p:cNvSpPr>
            <p:nvPr/>
          </p:nvSpPr>
          <p:spPr bwMode="auto">
            <a:xfrm rot="5400000">
              <a:off x="3341" y="1176"/>
              <a:ext cx="799" cy="630"/>
            </a:xfrm>
            <a:custGeom>
              <a:avLst/>
              <a:gdLst>
                <a:gd name="G0" fmla="+- 0 0 0"/>
                <a:gd name="G1" fmla="+- 0 0 0"/>
                <a:gd name="G2" fmla="+- 21600 0 0"/>
                <a:gd name="T0" fmla="*/ 20543 w 20543"/>
                <a:gd name="T1" fmla="*/ 6674 h 16181"/>
                <a:gd name="T2" fmla="*/ 14309 w 20543"/>
                <a:gd name="T3" fmla="*/ 16181 h 16181"/>
                <a:gd name="T4" fmla="*/ 0 w 20543"/>
                <a:gd name="T5" fmla="*/ 0 h 16181"/>
              </a:gdLst>
              <a:ahLst/>
              <a:cxnLst>
                <a:cxn ang="0">
                  <a:pos x="T0" y="T1"/>
                </a:cxn>
                <a:cxn ang="0">
                  <a:pos x="T2" y="T3"/>
                </a:cxn>
                <a:cxn ang="0">
                  <a:pos x="T4" y="T5"/>
                </a:cxn>
              </a:cxnLst>
              <a:rect l="0" t="0" r="r" b="b"/>
              <a:pathLst>
                <a:path w="20543" h="16181" fill="none" extrusionOk="0">
                  <a:moveTo>
                    <a:pt x="20543" y="6674"/>
                  </a:moveTo>
                  <a:cubicBezTo>
                    <a:pt x="19351" y="10342"/>
                    <a:pt x="17198" y="13625"/>
                    <a:pt x="14308" y="16180"/>
                  </a:cubicBezTo>
                </a:path>
                <a:path w="20543" h="16181" stroke="0" extrusionOk="0">
                  <a:moveTo>
                    <a:pt x="20543" y="6674"/>
                  </a:moveTo>
                  <a:cubicBezTo>
                    <a:pt x="19351" y="10342"/>
                    <a:pt x="17198" y="13625"/>
                    <a:pt x="14308" y="16180"/>
                  </a:cubicBezTo>
                  <a:lnTo>
                    <a:pt x="0" y="0"/>
                  </a:lnTo>
                  <a:close/>
                </a:path>
              </a:pathLst>
            </a:custGeom>
            <a:noFill/>
            <a:ln w="38100">
              <a:solidFill>
                <a:srgbClr val="FF3300"/>
              </a:solidFill>
              <a:round/>
              <a:headEnd/>
              <a:tailEnd type="triangle" w="med" len="med"/>
            </a:ln>
            <a:effectLst/>
          </p:spPr>
          <p:txBody>
            <a:bodyPr anchor="ctr">
              <a:spAutoFit/>
            </a:bodyPr>
            <a:lstStyle/>
            <a:p>
              <a:endParaRPr lang="en-CA"/>
            </a:p>
          </p:txBody>
        </p:sp>
        <p:sp>
          <p:nvSpPr>
            <p:cNvPr id="373776" name="Line 16"/>
            <p:cNvSpPr>
              <a:spLocks noChangeShapeType="1"/>
            </p:cNvSpPr>
            <p:nvPr/>
          </p:nvSpPr>
          <p:spPr bwMode="auto">
            <a:xfrm flipH="1">
              <a:off x="4093" y="1248"/>
              <a:ext cx="516" cy="508"/>
            </a:xfrm>
            <a:prstGeom prst="line">
              <a:avLst/>
            </a:prstGeom>
            <a:noFill/>
            <a:ln w="38100">
              <a:solidFill>
                <a:srgbClr val="FF3300"/>
              </a:solidFill>
              <a:round/>
              <a:headEnd/>
              <a:tailEnd type="triangle" w="med" len="med"/>
            </a:ln>
            <a:effectLst/>
          </p:spPr>
          <p:txBody>
            <a:bodyPr anchor="ctr">
              <a:spAutoFit/>
            </a:bodyPr>
            <a:lstStyle/>
            <a:p>
              <a:endParaRPr lang="en-CA"/>
            </a:p>
          </p:txBody>
        </p:sp>
        <p:sp>
          <p:nvSpPr>
            <p:cNvPr id="373777" name="Line 17"/>
            <p:cNvSpPr>
              <a:spLocks noChangeShapeType="1"/>
            </p:cNvSpPr>
            <p:nvPr/>
          </p:nvSpPr>
          <p:spPr bwMode="auto">
            <a:xfrm>
              <a:off x="4665" y="1244"/>
              <a:ext cx="516" cy="508"/>
            </a:xfrm>
            <a:prstGeom prst="line">
              <a:avLst/>
            </a:prstGeom>
            <a:noFill/>
            <a:ln w="38100">
              <a:solidFill>
                <a:srgbClr val="FF3300"/>
              </a:solidFill>
              <a:round/>
              <a:headEnd/>
              <a:tailEnd type="triangle" w="med" len="med"/>
            </a:ln>
            <a:effectLst/>
          </p:spPr>
          <p:txBody>
            <a:bodyPr anchor="ctr">
              <a:spAutoFit/>
            </a:bodyPr>
            <a:lstStyle/>
            <a:p>
              <a:endParaRPr lang="en-CA"/>
            </a:p>
          </p:txBody>
        </p:sp>
        <p:sp>
          <p:nvSpPr>
            <p:cNvPr id="373778" name="WordArt 18"/>
            <p:cNvSpPr>
              <a:spLocks noChangeArrowheads="1" noChangeShapeType="1" noTextEdit="1"/>
            </p:cNvSpPr>
            <p:nvPr/>
          </p:nvSpPr>
          <p:spPr bwMode="auto">
            <a:xfrm>
              <a:off x="5010" y="1189"/>
              <a:ext cx="161" cy="284"/>
            </a:xfrm>
            <a:prstGeom prst="rect">
              <a:avLst/>
            </a:prstGeom>
          </p:spPr>
          <p:txBody>
            <a:bodyPr wrap="none" fromWordArt="1">
              <a:prstTxWarp prst="textSlantUp">
                <a:avLst>
                  <a:gd name="adj" fmla="val 0"/>
                </a:avLst>
              </a:prstTxWarp>
            </a:bodyPr>
            <a:lstStyle/>
            <a:p>
              <a:pPr algn="ctr"/>
              <a:r>
                <a:rPr lang="en-CA" sz="3600" kern="10">
                  <a:ln w="9525">
                    <a:solidFill>
                      <a:schemeClr val="accent1"/>
                    </a:solidFill>
                    <a:round/>
                    <a:headEnd/>
                    <a:tailEnd/>
                  </a:ln>
                  <a:solidFill>
                    <a:srgbClr val="FF3300"/>
                  </a:solidFill>
                  <a:latin typeface="Arial Black"/>
                </a:rPr>
                <a:t>5</a:t>
              </a:r>
            </a:p>
          </p:txBody>
        </p:sp>
        <p:sp>
          <p:nvSpPr>
            <p:cNvPr id="373779" name="WordArt 19"/>
            <p:cNvSpPr>
              <a:spLocks noChangeArrowheads="1" noChangeShapeType="1" noTextEdit="1"/>
            </p:cNvSpPr>
            <p:nvPr/>
          </p:nvSpPr>
          <p:spPr bwMode="auto">
            <a:xfrm>
              <a:off x="4129" y="1165"/>
              <a:ext cx="161" cy="284"/>
            </a:xfrm>
            <a:prstGeom prst="rect">
              <a:avLst/>
            </a:prstGeom>
          </p:spPr>
          <p:txBody>
            <a:bodyPr wrap="none" fromWordArt="1">
              <a:prstTxWarp prst="textSlantUp">
                <a:avLst>
                  <a:gd name="adj" fmla="val 0"/>
                </a:avLst>
              </a:prstTxWarp>
            </a:bodyPr>
            <a:lstStyle/>
            <a:p>
              <a:pPr algn="ctr"/>
              <a:r>
                <a:rPr lang="en-CA" sz="3600" kern="10">
                  <a:ln w="9525">
                    <a:solidFill>
                      <a:schemeClr val="accent1"/>
                    </a:solidFill>
                    <a:round/>
                    <a:headEnd/>
                    <a:tailEnd/>
                  </a:ln>
                  <a:solidFill>
                    <a:srgbClr val="FF3300"/>
                  </a:solidFill>
                  <a:latin typeface="Arial Black"/>
                </a:rPr>
                <a:t>4</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ChangeArrowheads="1"/>
          </p:cNvSpPr>
          <p:nvPr/>
        </p:nvSpPr>
        <p:spPr bwMode="auto">
          <a:xfrm>
            <a:off x="0" y="0"/>
            <a:ext cx="9144000" cy="3989388"/>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75811"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5) </a:t>
            </a:r>
            <a:r>
              <a:rPr lang="en-US" sz="2800" dirty="0" smtClean="0">
                <a:solidFill>
                  <a:schemeClr val="accent2"/>
                </a:solidFill>
              </a:rPr>
              <a:t>Missing </a:t>
            </a:r>
            <a:r>
              <a:rPr lang="en-US" sz="2800" dirty="0">
                <a:solidFill>
                  <a:schemeClr val="accent2"/>
                </a:solidFill>
              </a:rPr>
              <a:t>Link</a:t>
            </a:r>
          </a:p>
        </p:txBody>
      </p:sp>
      <p:sp>
        <p:nvSpPr>
          <p:cNvPr id="375812" name="Oval 4"/>
          <p:cNvSpPr>
            <a:spLocks noChangeArrowheads="1"/>
          </p:cNvSpPr>
          <p:nvPr/>
        </p:nvSpPr>
        <p:spPr bwMode="auto">
          <a:xfrm>
            <a:off x="7051675" y="2889250"/>
            <a:ext cx="844550" cy="796925"/>
          </a:xfrm>
          <a:prstGeom prst="ellipse">
            <a:avLst/>
          </a:prstGeom>
          <a:noFill/>
          <a:ln w="50800">
            <a:solidFill>
              <a:schemeClr val="accent1"/>
            </a:solidFill>
            <a:round/>
            <a:headEnd/>
            <a:tailEnd/>
          </a:ln>
          <a:effectLst/>
        </p:spPr>
        <p:txBody>
          <a:bodyPr wrap="none" anchor="ctr"/>
          <a:lstStyle/>
          <a:p>
            <a:endParaRPr lang="en-CA"/>
          </a:p>
        </p:txBody>
      </p:sp>
      <p:sp>
        <p:nvSpPr>
          <p:cNvPr id="375813" name="AutoShape 5"/>
          <p:cNvSpPr>
            <a:spLocks noChangeArrowheads="1"/>
          </p:cNvSpPr>
          <p:nvPr/>
        </p:nvSpPr>
        <p:spPr bwMode="auto">
          <a:xfrm>
            <a:off x="1057275" y="4081463"/>
            <a:ext cx="6604000" cy="2017712"/>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75814" name="Rectangle 6"/>
          <p:cNvSpPr>
            <a:spLocks noChangeArrowheads="1"/>
          </p:cNvSpPr>
          <p:nvPr/>
        </p:nvSpPr>
        <p:spPr bwMode="auto">
          <a:xfrm>
            <a:off x="992188" y="4141788"/>
            <a:ext cx="6446837" cy="2127250"/>
          </a:xfrm>
          <a:prstGeom prst="rect">
            <a:avLst/>
          </a:prstGeom>
          <a:noFill/>
          <a:ln w="9525">
            <a:noFill/>
            <a:miter lim="800000"/>
            <a:headEnd/>
            <a:tailEnd/>
          </a:ln>
          <a:effectLst/>
        </p:spPr>
        <p:txBody>
          <a:bodyPr lIns="90488" tIns="44450" rIns="90488" bIns="44450"/>
          <a:lstStyle/>
          <a:p>
            <a:pPr marL="401638" indent="-401638">
              <a:lnSpc>
                <a:spcPct val="150000"/>
              </a:lnSpc>
              <a:spcBef>
                <a:spcPct val="30000"/>
              </a:spcBef>
              <a:buClr>
                <a:schemeClr val="accent1"/>
              </a:buClr>
              <a:buSzPct val="75000"/>
              <a:buFont typeface="Monotype Sorts" pitchFamily="2" charset="2"/>
              <a:buChar char="l"/>
            </a:pPr>
            <a:r>
              <a:rPr lang="en-US" sz="2000" b="1">
                <a:solidFill>
                  <a:srgbClr val="000000"/>
                </a:solidFill>
                <a:latin typeface="Arial" charset="0"/>
              </a:rPr>
              <a:t>Once the ball leaves the tube, there is no longer a force to keep it going in a circle.  Therefore, it simply continues in a straight line, as Newton’s First Law requires!</a:t>
            </a:r>
          </a:p>
        </p:txBody>
      </p:sp>
      <p:sp>
        <p:nvSpPr>
          <p:cNvPr id="375815" name="Rectangle 7"/>
          <p:cNvSpPr>
            <a:spLocks noGrp="1" noChangeArrowheads="1"/>
          </p:cNvSpPr>
          <p:nvPr>
            <p:ph type="body" idx="1"/>
          </p:nvPr>
        </p:nvSpPr>
        <p:spPr>
          <a:xfrm>
            <a:off x="0" y="1046163"/>
            <a:ext cx="4538663" cy="2452687"/>
          </a:xfrm>
          <a:noFill/>
          <a:ln/>
        </p:spPr>
        <p:txBody>
          <a:bodyPr/>
          <a:lstStyle/>
          <a:p>
            <a:pPr marL="401638" indent="-401638">
              <a:lnSpc>
                <a:spcPct val="135000"/>
              </a:lnSpc>
              <a:buFont typeface="Monotype Sorts" pitchFamily="2" charset="2"/>
              <a:buNone/>
            </a:pPr>
            <a:r>
              <a:rPr lang="en-US" b="1"/>
              <a:t>	A ping pong ball is shot into a circular tube that is lying flat (horizontal) on a tabletop. When the ping pong ball leaves the track, </a:t>
            </a:r>
            <a:r>
              <a:rPr lang="en-US" b="1">
                <a:solidFill>
                  <a:schemeClr val="accent2"/>
                </a:solidFill>
              </a:rPr>
              <a:t>which path will it follow</a:t>
            </a:r>
            <a:r>
              <a:rPr lang="en-US" b="1"/>
              <a:t>?</a:t>
            </a:r>
          </a:p>
        </p:txBody>
      </p:sp>
      <p:grpSp>
        <p:nvGrpSpPr>
          <p:cNvPr id="375816" name="Group 8"/>
          <p:cNvGrpSpPr>
            <a:grpSpLocks/>
          </p:cNvGrpSpPr>
          <p:nvPr/>
        </p:nvGrpSpPr>
        <p:grpSpPr bwMode="auto">
          <a:xfrm>
            <a:off x="5222875" y="681038"/>
            <a:ext cx="3257550" cy="2827337"/>
            <a:chOff x="3238" y="502"/>
            <a:chExt cx="2052" cy="1781"/>
          </a:xfrm>
        </p:grpSpPr>
        <p:sp>
          <p:nvSpPr>
            <p:cNvPr id="375817" name="Arc 9"/>
            <p:cNvSpPr>
              <a:spLocks/>
            </p:cNvSpPr>
            <p:nvPr/>
          </p:nvSpPr>
          <p:spPr bwMode="auto">
            <a:xfrm>
              <a:off x="3238" y="502"/>
              <a:ext cx="1455" cy="1456"/>
            </a:xfrm>
            <a:custGeom>
              <a:avLst/>
              <a:gdLst>
                <a:gd name="G0" fmla="+- 21600 0 0"/>
                <a:gd name="G1" fmla="+- 21600 0 0"/>
                <a:gd name="G2" fmla="+- 21600 0 0"/>
                <a:gd name="T0" fmla="*/ 21416 w 43200"/>
                <a:gd name="T1" fmla="*/ 43199 h 43199"/>
                <a:gd name="T2" fmla="*/ 43200 w 43200"/>
                <a:gd name="T3" fmla="*/ 21600 h 43199"/>
                <a:gd name="T4" fmla="*/ 21600 w 43200"/>
                <a:gd name="T5" fmla="*/ 21600 h 43199"/>
              </a:gdLst>
              <a:ahLst/>
              <a:cxnLst>
                <a:cxn ang="0">
                  <a:pos x="T0" y="T1"/>
                </a:cxn>
                <a:cxn ang="0">
                  <a:pos x="T2" y="T3"/>
                </a:cxn>
                <a:cxn ang="0">
                  <a:pos x="T4" y="T5"/>
                </a:cxn>
              </a:cxnLst>
              <a:rect l="0" t="0" r="r" b="b"/>
              <a:pathLst>
                <a:path w="43200" h="43199" fill="none" extrusionOk="0">
                  <a:moveTo>
                    <a:pt x="21415" y="43199"/>
                  </a:moveTo>
                  <a:cubicBezTo>
                    <a:pt x="9558" y="43098"/>
                    <a:pt x="0" y="33457"/>
                    <a:pt x="0" y="21600"/>
                  </a:cubicBezTo>
                  <a:cubicBezTo>
                    <a:pt x="0" y="9670"/>
                    <a:pt x="9670" y="0"/>
                    <a:pt x="21600" y="0"/>
                  </a:cubicBezTo>
                  <a:cubicBezTo>
                    <a:pt x="33529" y="-1"/>
                    <a:pt x="43199" y="9670"/>
                    <a:pt x="43200" y="21599"/>
                  </a:cubicBezTo>
                </a:path>
                <a:path w="43200" h="43199" stroke="0" extrusionOk="0">
                  <a:moveTo>
                    <a:pt x="21415" y="43199"/>
                  </a:moveTo>
                  <a:cubicBezTo>
                    <a:pt x="9558" y="43098"/>
                    <a:pt x="0" y="33457"/>
                    <a:pt x="0" y="21600"/>
                  </a:cubicBezTo>
                  <a:cubicBezTo>
                    <a:pt x="0" y="9670"/>
                    <a:pt x="9670" y="0"/>
                    <a:pt x="21600" y="0"/>
                  </a:cubicBezTo>
                  <a:cubicBezTo>
                    <a:pt x="33529" y="-1"/>
                    <a:pt x="43199" y="9670"/>
                    <a:pt x="43200" y="21599"/>
                  </a:cubicBezTo>
                  <a:lnTo>
                    <a:pt x="21600" y="21600"/>
                  </a:lnTo>
                  <a:close/>
                </a:path>
              </a:pathLst>
            </a:custGeom>
            <a:solidFill>
              <a:srgbClr val="B2B2B2"/>
            </a:solidFill>
            <a:ln w="28575">
              <a:solidFill>
                <a:schemeClr val="tx2"/>
              </a:solidFill>
              <a:round/>
              <a:headEnd/>
              <a:tailEnd/>
            </a:ln>
            <a:effectLst/>
          </p:spPr>
          <p:txBody>
            <a:bodyPr wrap="none" anchor="ctr">
              <a:spAutoFit/>
            </a:bodyPr>
            <a:lstStyle/>
            <a:p>
              <a:endParaRPr lang="en-CA"/>
            </a:p>
          </p:txBody>
        </p:sp>
        <p:sp>
          <p:nvSpPr>
            <p:cNvPr id="375818" name="Arc 10"/>
            <p:cNvSpPr>
              <a:spLocks/>
            </p:cNvSpPr>
            <p:nvPr/>
          </p:nvSpPr>
          <p:spPr bwMode="auto">
            <a:xfrm>
              <a:off x="3333" y="597"/>
              <a:ext cx="1265" cy="1266"/>
            </a:xfrm>
            <a:custGeom>
              <a:avLst/>
              <a:gdLst>
                <a:gd name="G0" fmla="+- 21600 0 0"/>
                <a:gd name="G1" fmla="+- 21600 0 0"/>
                <a:gd name="G2" fmla="+- 21600 0 0"/>
                <a:gd name="T0" fmla="*/ 21416 w 43200"/>
                <a:gd name="T1" fmla="*/ 43199 h 43199"/>
                <a:gd name="T2" fmla="*/ 43200 w 43200"/>
                <a:gd name="T3" fmla="*/ 21600 h 43199"/>
                <a:gd name="T4" fmla="*/ 21600 w 43200"/>
                <a:gd name="T5" fmla="*/ 21600 h 43199"/>
              </a:gdLst>
              <a:ahLst/>
              <a:cxnLst>
                <a:cxn ang="0">
                  <a:pos x="T0" y="T1"/>
                </a:cxn>
                <a:cxn ang="0">
                  <a:pos x="T2" y="T3"/>
                </a:cxn>
                <a:cxn ang="0">
                  <a:pos x="T4" y="T5"/>
                </a:cxn>
              </a:cxnLst>
              <a:rect l="0" t="0" r="r" b="b"/>
              <a:pathLst>
                <a:path w="43200" h="43199" fill="none" extrusionOk="0">
                  <a:moveTo>
                    <a:pt x="21415" y="43199"/>
                  </a:moveTo>
                  <a:cubicBezTo>
                    <a:pt x="9558" y="43098"/>
                    <a:pt x="0" y="33457"/>
                    <a:pt x="0" y="21600"/>
                  </a:cubicBezTo>
                  <a:cubicBezTo>
                    <a:pt x="0" y="9670"/>
                    <a:pt x="9670" y="0"/>
                    <a:pt x="21600" y="0"/>
                  </a:cubicBezTo>
                  <a:cubicBezTo>
                    <a:pt x="33529" y="-1"/>
                    <a:pt x="43199" y="9670"/>
                    <a:pt x="43200" y="21599"/>
                  </a:cubicBezTo>
                </a:path>
                <a:path w="43200" h="43199" stroke="0" extrusionOk="0">
                  <a:moveTo>
                    <a:pt x="21415" y="43199"/>
                  </a:moveTo>
                  <a:cubicBezTo>
                    <a:pt x="9558" y="43098"/>
                    <a:pt x="0" y="33457"/>
                    <a:pt x="0" y="21600"/>
                  </a:cubicBezTo>
                  <a:cubicBezTo>
                    <a:pt x="0" y="9670"/>
                    <a:pt x="9670" y="0"/>
                    <a:pt x="21600" y="0"/>
                  </a:cubicBezTo>
                  <a:cubicBezTo>
                    <a:pt x="33529" y="-1"/>
                    <a:pt x="43199" y="9670"/>
                    <a:pt x="43200" y="21599"/>
                  </a:cubicBezTo>
                  <a:lnTo>
                    <a:pt x="21600" y="21600"/>
                  </a:lnTo>
                  <a:close/>
                </a:path>
              </a:pathLst>
            </a:custGeom>
            <a:solidFill>
              <a:srgbClr val="000000"/>
            </a:solidFill>
            <a:ln w="28575">
              <a:solidFill>
                <a:schemeClr val="tx2"/>
              </a:solidFill>
              <a:round/>
              <a:headEnd/>
              <a:tailEnd/>
            </a:ln>
            <a:effectLst/>
          </p:spPr>
          <p:txBody>
            <a:bodyPr anchor="ctr">
              <a:spAutoFit/>
            </a:bodyPr>
            <a:lstStyle/>
            <a:p>
              <a:endParaRPr lang="en-CA"/>
            </a:p>
          </p:txBody>
        </p:sp>
        <p:sp>
          <p:nvSpPr>
            <p:cNvPr id="375819" name="Oval 11"/>
            <p:cNvSpPr>
              <a:spLocks noChangeArrowheads="1"/>
            </p:cNvSpPr>
            <p:nvPr/>
          </p:nvSpPr>
          <p:spPr bwMode="auto">
            <a:xfrm>
              <a:off x="3800" y="1857"/>
              <a:ext cx="87" cy="86"/>
            </a:xfrm>
            <a:prstGeom prst="ellipse">
              <a:avLst/>
            </a:prstGeom>
            <a:solidFill>
              <a:srgbClr val="FF3300"/>
            </a:solidFill>
            <a:ln w="28575">
              <a:solidFill>
                <a:srgbClr val="FF3300"/>
              </a:solidFill>
              <a:round/>
              <a:headEnd/>
              <a:tailEnd/>
            </a:ln>
            <a:effectLst/>
          </p:spPr>
          <p:txBody>
            <a:bodyPr anchor="ctr">
              <a:spAutoFit/>
            </a:bodyPr>
            <a:lstStyle/>
            <a:p>
              <a:endParaRPr lang="en-CA"/>
            </a:p>
          </p:txBody>
        </p:sp>
        <p:sp>
          <p:nvSpPr>
            <p:cNvPr id="375820" name="Arc 12"/>
            <p:cNvSpPr>
              <a:spLocks/>
            </p:cNvSpPr>
            <p:nvPr/>
          </p:nvSpPr>
          <p:spPr bwMode="auto">
            <a:xfrm>
              <a:off x="3991" y="1243"/>
              <a:ext cx="632" cy="617"/>
            </a:xfrm>
            <a:custGeom>
              <a:avLst/>
              <a:gdLst>
                <a:gd name="G0" fmla="+- 0 0 0"/>
                <a:gd name="G1" fmla="+- 1007 0 0"/>
                <a:gd name="G2" fmla="+- 21600 0 0"/>
                <a:gd name="T0" fmla="*/ 21577 w 21600"/>
                <a:gd name="T1" fmla="*/ 0 h 21057"/>
                <a:gd name="T2" fmla="*/ 8036 w 21600"/>
                <a:gd name="T3" fmla="*/ 21057 h 21057"/>
                <a:gd name="T4" fmla="*/ 0 w 21600"/>
                <a:gd name="T5" fmla="*/ 1007 h 21057"/>
              </a:gdLst>
              <a:ahLst/>
              <a:cxnLst>
                <a:cxn ang="0">
                  <a:pos x="T0" y="T1"/>
                </a:cxn>
                <a:cxn ang="0">
                  <a:pos x="T2" y="T3"/>
                </a:cxn>
                <a:cxn ang="0">
                  <a:pos x="T4" y="T5"/>
                </a:cxn>
              </a:cxnLst>
              <a:rect l="0" t="0" r="r" b="b"/>
              <a:pathLst>
                <a:path w="21600" h="21057" fill="none" extrusionOk="0">
                  <a:moveTo>
                    <a:pt x="21576" y="0"/>
                  </a:moveTo>
                  <a:cubicBezTo>
                    <a:pt x="21592" y="335"/>
                    <a:pt x="21600" y="671"/>
                    <a:pt x="21600" y="1007"/>
                  </a:cubicBezTo>
                  <a:cubicBezTo>
                    <a:pt x="21600" y="9833"/>
                    <a:pt x="16229" y="17772"/>
                    <a:pt x="8035" y="21056"/>
                  </a:cubicBezTo>
                </a:path>
                <a:path w="21600" h="21057" stroke="0" extrusionOk="0">
                  <a:moveTo>
                    <a:pt x="21576" y="0"/>
                  </a:moveTo>
                  <a:cubicBezTo>
                    <a:pt x="21592" y="335"/>
                    <a:pt x="21600" y="671"/>
                    <a:pt x="21600" y="1007"/>
                  </a:cubicBezTo>
                  <a:cubicBezTo>
                    <a:pt x="21600" y="9833"/>
                    <a:pt x="16229" y="17772"/>
                    <a:pt x="8035" y="21056"/>
                  </a:cubicBezTo>
                  <a:lnTo>
                    <a:pt x="0" y="1007"/>
                  </a:lnTo>
                  <a:close/>
                </a:path>
              </a:pathLst>
            </a:custGeom>
            <a:noFill/>
            <a:ln w="38100">
              <a:solidFill>
                <a:srgbClr val="FF3300"/>
              </a:solidFill>
              <a:round/>
              <a:headEnd/>
              <a:tailEnd type="triangle" w="med" len="med"/>
            </a:ln>
            <a:effectLst/>
          </p:spPr>
          <p:txBody>
            <a:bodyPr anchor="ctr">
              <a:spAutoFit/>
            </a:bodyPr>
            <a:lstStyle/>
            <a:p>
              <a:endParaRPr lang="en-CA"/>
            </a:p>
          </p:txBody>
        </p:sp>
        <p:sp>
          <p:nvSpPr>
            <p:cNvPr id="375821" name="Arc 13"/>
            <p:cNvSpPr>
              <a:spLocks/>
            </p:cNvSpPr>
            <p:nvPr/>
          </p:nvSpPr>
          <p:spPr bwMode="auto">
            <a:xfrm flipH="1">
              <a:off x="4658" y="1242"/>
              <a:ext cx="632" cy="610"/>
            </a:xfrm>
            <a:custGeom>
              <a:avLst/>
              <a:gdLst>
                <a:gd name="G0" fmla="+- 0 0 0"/>
                <a:gd name="G1" fmla="+- 1007 0 0"/>
                <a:gd name="G2" fmla="+- 21600 0 0"/>
                <a:gd name="T0" fmla="*/ 21577 w 21600"/>
                <a:gd name="T1" fmla="*/ 0 h 20799"/>
                <a:gd name="T2" fmla="*/ 8652 w 21600"/>
                <a:gd name="T3" fmla="*/ 20799 h 20799"/>
                <a:gd name="T4" fmla="*/ 0 w 21600"/>
                <a:gd name="T5" fmla="*/ 1007 h 20799"/>
              </a:gdLst>
              <a:ahLst/>
              <a:cxnLst>
                <a:cxn ang="0">
                  <a:pos x="T0" y="T1"/>
                </a:cxn>
                <a:cxn ang="0">
                  <a:pos x="T2" y="T3"/>
                </a:cxn>
                <a:cxn ang="0">
                  <a:pos x="T4" y="T5"/>
                </a:cxn>
              </a:cxnLst>
              <a:rect l="0" t="0" r="r" b="b"/>
              <a:pathLst>
                <a:path w="21600" h="20799" fill="none" extrusionOk="0">
                  <a:moveTo>
                    <a:pt x="21576" y="0"/>
                  </a:moveTo>
                  <a:cubicBezTo>
                    <a:pt x="21592" y="335"/>
                    <a:pt x="21600" y="671"/>
                    <a:pt x="21600" y="1007"/>
                  </a:cubicBezTo>
                  <a:cubicBezTo>
                    <a:pt x="21600" y="9590"/>
                    <a:pt x="16517" y="17360"/>
                    <a:pt x="8651" y="20798"/>
                  </a:cubicBezTo>
                </a:path>
                <a:path w="21600" h="20799" stroke="0" extrusionOk="0">
                  <a:moveTo>
                    <a:pt x="21576" y="0"/>
                  </a:moveTo>
                  <a:cubicBezTo>
                    <a:pt x="21592" y="335"/>
                    <a:pt x="21600" y="671"/>
                    <a:pt x="21600" y="1007"/>
                  </a:cubicBezTo>
                  <a:cubicBezTo>
                    <a:pt x="21600" y="9590"/>
                    <a:pt x="16517" y="17360"/>
                    <a:pt x="8651" y="20798"/>
                  </a:cubicBezTo>
                  <a:lnTo>
                    <a:pt x="0" y="1007"/>
                  </a:lnTo>
                  <a:close/>
                </a:path>
              </a:pathLst>
            </a:custGeom>
            <a:noFill/>
            <a:ln w="38100">
              <a:solidFill>
                <a:srgbClr val="FF3300"/>
              </a:solidFill>
              <a:round/>
              <a:headEnd/>
              <a:tailEnd type="triangle" w="med" len="med"/>
            </a:ln>
            <a:effectLst/>
          </p:spPr>
          <p:txBody>
            <a:bodyPr anchor="ctr">
              <a:spAutoFit/>
            </a:bodyPr>
            <a:lstStyle/>
            <a:p>
              <a:endParaRPr lang="en-CA"/>
            </a:p>
          </p:txBody>
        </p:sp>
        <p:sp>
          <p:nvSpPr>
            <p:cNvPr id="375822" name="Line 14"/>
            <p:cNvSpPr>
              <a:spLocks noChangeShapeType="1"/>
            </p:cNvSpPr>
            <p:nvPr/>
          </p:nvSpPr>
          <p:spPr bwMode="auto">
            <a:xfrm>
              <a:off x="4640" y="1247"/>
              <a:ext cx="0" cy="668"/>
            </a:xfrm>
            <a:prstGeom prst="line">
              <a:avLst/>
            </a:prstGeom>
            <a:noFill/>
            <a:ln w="38100">
              <a:solidFill>
                <a:srgbClr val="FF3300"/>
              </a:solidFill>
              <a:round/>
              <a:headEnd/>
              <a:tailEnd type="triangle" w="med" len="med"/>
            </a:ln>
            <a:effectLst/>
          </p:spPr>
          <p:txBody>
            <a:bodyPr anchor="ctr">
              <a:spAutoFit/>
            </a:bodyPr>
            <a:lstStyle/>
            <a:p>
              <a:endParaRPr lang="en-CA"/>
            </a:p>
          </p:txBody>
        </p:sp>
        <p:sp>
          <p:nvSpPr>
            <p:cNvPr id="375823" name="WordArt 15"/>
            <p:cNvSpPr>
              <a:spLocks noChangeArrowheads="1" noChangeShapeType="1" noTextEdit="1"/>
            </p:cNvSpPr>
            <p:nvPr/>
          </p:nvSpPr>
          <p:spPr bwMode="auto">
            <a:xfrm>
              <a:off x="4208" y="1909"/>
              <a:ext cx="160" cy="284"/>
            </a:xfrm>
            <a:prstGeom prst="rect">
              <a:avLst/>
            </a:prstGeom>
          </p:spPr>
          <p:txBody>
            <a:bodyPr wrap="none" fromWordArt="1">
              <a:prstTxWarp prst="textSlantUp">
                <a:avLst>
                  <a:gd name="adj" fmla="val 0"/>
                </a:avLst>
              </a:prstTxWarp>
            </a:bodyPr>
            <a:lstStyle/>
            <a:p>
              <a:pPr algn="ctr"/>
              <a:r>
                <a:rPr lang="en-CA" sz="3600" kern="10">
                  <a:ln w="9525">
                    <a:solidFill>
                      <a:schemeClr val="accent1"/>
                    </a:solidFill>
                    <a:round/>
                    <a:headEnd/>
                    <a:tailEnd/>
                  </a:ln>
                  <a:solidFill>
                    <a:srgbClr val="FF3300"/>
                  </a:solidFill>
                  <a:latin typeface="Arial Black"/>
                </a:rPr>
                <a:t>1</a:t>
              </a:r>
            </a:p>
          </p:txBody>
        </p:sp>
        <p:sp>
          <p:nvSpPr>
            <p:cNvPr id="375824" name="WordArt 16"/>
            <p:cNvSpPr>
              <a:spLocks noChangeArrowheads="1" noChangeShapeType="1" noTextEdit="1"/>
            </p:cNvSpPr>
            <p:nvPr/>
          </p:nvSpPr>
          <p:spPr bwMode="auto">
            <a:xfrm>
              <a:off x="4575" y="1999"/>
              <a:ext cx="161" cy="284"/>
            </a:xfrm>
            <a:prstGeom prst="rect">
              <a:avLst/>
            </a:prstGeom>
          </p:spPr>
          <p:txBody>
            <a:bodyPr wrap="none" fromWordArt="1">
              <a:prstTxWarp prst="textSlantUp">
                <a:avLst>
                  <a:gd name="adj" fmla="val 0"/>
                </a:avLst>
              </a:prstTxWarp>
            </a:bodyPr>
            <a:lstStyle/>
            <a:p>
              <a:pPr algn="ctr"/>
              <a:r>
                <a:rPr lang="en-CA" sz="3600" kern="10">
                  <a:ln w="9525">
                    <a:solidFill>
                      <a:schemeClr val="accent1"/>
                    </a:solidFill>
                    <a:round/>
                    <a:headEnd/>
                    <a:tailEnd/>
                  </a:ln>
                  <a:solidFill>
                    <a:srgbClr val="FF3300"/>
                  </a:solidFill>
                  <a:latin typeface="Arial Black"/>
                </a:rPr>
                <a:t>2</a:t>
              </a:r>
            </a:p>
          </p:txBody>
        </p:sp>
        <p:sp>
          <p:nvSpPr>
            <p:cNvPr id="375825" name="WordArt 17"/>
            <p:cNvSpPr>
              <a:spLocks noChangeArrowheads="1" noChangeShapeType="1" noTextEdit="1"/>
            </p:cNvSpPr>
            <p:nvPr/>
          </p:nvSpPr>
          <p:spPr bwMode="auto">
            <a:xfrm>
              <a:off x="4919" y="1926"/>
              <a:ext cx="161" cy="284"/>
            </a:xfrm>
            <a:prstGeom prst="rect">
              <a:avLst/>
            </a:prstGeom>
          </p:spPr>
          <p:txBody>
            <a:bodyPr wrap="none" fromWordArt="1">
              <a:prstTxWarp prst="textSlantUp">
                <a:avLst>
                  <a:gd name="adj" fmla="val 0"/>
                </a:avLst>
              </a:prstTxWarp>
            </a:bodyPr>
            <a:lstStyle/>
            <a:p>
              <a:pPr algn="ctr"/>
              <a:r>
                <a:rPr lang="en-CA" sz="3600" kern="10">
                  <a:ln w="9525">
                    <a:solidFill>
                      <a:schemeClr val="accent1"/>
                    </a:solidFill>
                    <a:round/>
                    <a:headEnd/>
                    <a:tailEnd/>
                  </a:ln>
                  <a:solidFill>
                    <a:srgbClr val="FF3300"/>
                  </a:solidFill>
                  <a:latin typeface="Arial Black"/>
                </a:rPr>
                <a:t>3</a:t>
              </a:r>
            </a:p>
          </p:txBody>
        </p:sp>
        <p:sp>
          <p:nvSpPr>
            <p:cNvPr id="375826" name="Arc 18"/>
            <p:cNvSpPr>
              <a:spLocks/>
            </p:cNvSpPr>
            <p:nvPr/>
          </p:nvSpPr>
          <p:spPr bwMode="auto">
            <a:xfrm rot="5400000">
              <a:off x="3341" y="1176"/>
              <a:ext cx="799" cy="630"/>
            </a:xfrm>
            <a:custGeom>
              <a:avLst/>
              <a:gdLst>
                <a:gd name="G0" fmla="+- 0 0 0"/>
                <a:gd name="G1" fmla="+- 0 0 0"/>
                <a:gd name="G2" fmla="+- 21600 0 0"/>
                <a:gd name="T0" fmla="*/ 20543 w 20543"/>
                <a:gd name="T1" fmla="*/ 6674 h 16181"/>
                <a:gd name="T2" fmla="*/ 14309 w 20543"/>
                <a:gd name="T3" fmla="*/ 16181 h 16181"/>
                <a:gd name="T4" fmla="*/ 0 w 20543"/>
                <a:gd name="T5" fmla="*/ 0 h 16181"/>
              </a:gdLst>
              <a:ahLst/>
              <a:cxnLst>
                <a:cxn ang="0">
                  <a:pos x="T0" y="T1"/>
                </a:cxn>
                <a:cxn ang="0">
                  <a:pos x="T2" y="T3"/>
                </a:cxn>
                <a:cxn ang="0">
                  <a:pos x="T4" y="T5"/>
                </a:cxn>
              </a:cxnLst>
              <a:rect l="0" t="0" r="r" b="b"/>
              <a:pathLst>
                <a:path w="20543" h="16181" fill="none" extrusionOk="0">
                  <a:moveTo>
                    <a:pt x="20543" y="6674"/>
                  </a:moveTo>
                  <a:cubicBezTo>
                    <a:pt x="19351" y="10342"/>
                    <a:pt x="17198" y="13625"/>
                    <a:pt x="14308" y="16180"/>
                  </a:cubicBezTo>
                </a:path>
                <a:path w="20543" h="16181" stroke="0" extrusionOk="0">
                  <a:moveTo>
                    <a:pt x="20543" y="6674"/>
                  </a:moveTo>
                  <a:cubicBezTo>
                    <a:pt x="19351" y="10342"/>
                    <a:pt x="17198" y="13625"/>
                    <a:pt x="14308" y="16180"/>
                  </a:cubicBezTo>
                  <a:lnTo>
                    <a:pt x="0" y="0"/>
                  </a:lnTo>
                  <a:close/>
                </a:path>
              </a:pathLst>
            </a:custGeom>
            <a:noFill/>
            <a:ln w="38100">
              <a:solidFill>
                <a:srgbClr val="FF3300"/>
              </a:solidFill>
              <a:round/>
              <a:headEnd/>
              <a:tailEnd type="triangle" w="med" len="med"/>
            </a:ln>
            <a:effectLst/>
          </p:spPr>
          <p:txBody>
            <a:bodyPr anchor="ctr">
              <a:spAutoFit/>
            </a:bodyPr>
            <a:lstStyle/>
            <a:p>
              <a:endParaRPr lang="en-CA"/>
            </a:p>
          </p:txBody>
        </p:sp>
        <p:sp>
          <p:nvSpPr>
            <p:cNvPr id="375827" name="Line 19"/>
            <p:cNvSpPr>
              <a:spLocks noChangeShapeType="1"/>
            </p:cNvSpPr>
            <p:nvPr/>
          </p:nvSpPr>
          <p:spPr bwMode="auto">
            <a:xfrm flipH="1">
              <a:off x="4093" y="1248"/>
              <a:ext cx="516" cy="508"/>
            </a:xfrm>
            <a:prstGeom prst="line">
              <a:avLst/>
            </a:prstGeom>
            <a:noFill/>
            <a:ln w="38100">
              <a:solidFill>
                <a:srgbClr val="FF3300"/>
              </a:solidFill>
              <a:round/>
              <a:headEnd/>
              <a:tailEnd type="triangle" w="med" len="med"/>
            </a:ln>
            <a:effectLst/>
          </p:spPr>
          <p:txBody>
            <a:bodyPr anchor="ctr">
              <a:spAutoFit/>
            </a:bodyPr>
            <a:lstStyle/>
            <a:p>
              <a:endParaRPr lang="en-CA"/>
            </a:p>
          </p:txBody>
        </p:sp>
        <p:sp>
          <p:nvSpPr>
            <p:cNvPr id="375828" name="Line 20"/>
            <p:cNvSpPr>
              <a:spLocks noChangeShapeType="1"/>
            </p:cNvSpPr>
            <p:nvPr/>
          </p:nvSpPr>
          <p:spPr bwMode="auto">
            <a:xfrm>
              <a:off x="4665" y="1244"/>
              <a:ext cx="516" cy="508"/>
            </a:xfrm>
            <a:prstGeom prst="line">
              <a:avLst/>
            </a:prstGeom>
            <a:noFill/>
            <a:ln w="38100">
              <a:solidFill>
                <a:srgbClr val="FF3300"/>
              </a:solidFill>
              <a:round/>
              <a:headEnd/>
              <a:tailEnd type="triangle" w="med" len="med"/>
            </a:ln>
            <a:effectLst/>
          </p:spPr>
          <p:txBody>
            <a:bodyPr anchor="ctr">
              <a:spAutoFit/>
            </a:bodyPr>
            <a:lstStyle/>
            <a:p>
              <a:endParaRPr lang="en-CA"/>
            </a:p>
          </p:txBody>
        </p:sp>
        <p:sp>
          <p:nvSpPr>
            <p:cNvPr id="375829" name="WordArt 21"/>
            <p:cNvSpPr>
              <a:spLocks noChangeArrowheads="1" noChangeShapeType="1" noTextEdit="1"/>
            </p:cNvSpPr>
            <p:nvPr/>
          </p:nvSpPr>
          <p:spPr bwMode="auto">
            <a:xfrm>
              <a:off x="5010" y="1189"/>
              <a:ext cx="161" cy="284"/>
            </a:xfrm>
            <a:prstGeom prst="rect">
              <a:avLst/>
            </a:prstGeom>
          </p:spPr>
          <p:txBody>
            <a:bodyPr wrap="none" fromWordArt="1">
              <a:prstTxWarp prst="textSlantUp">
                <a:avLst>
                  <a:gd name="adj" fmla="val 0"/>
                </a:avLst>
              </a:prstTxWarp>
            </a:bodyPr>
            <a:lstStyle/>
            <a:p>
              <a:pPr algn="ctr"/>
              <a:r>
                <a:rPr lang="en-CA" sz="3600" kern="10">
                  <a:ln w="9525">
                    <a:solidFill>
                      <a:schemeClr val="accent1"/>
                    </a:solidFill>
                    <a:round/>
                    <a:headEnd/>
                    <a:tailEnd/>
                  </a:ln>
                  <a:solidFill>
                    <a:srgbClr val="FF3300"/>
                  </a:solidFill>
                  <a:latin typeface="Arial Black"/>
                </a:rPr>
                <a:t>5</a:t>
              </a:r>
            </a:p>
          </p:txBody>
        </p:sp>
        <p:sp>
          <p:nvSpPr>
            <p:cNvPr id="375830" name="WordArt 22"/>
            <p:cNvSpPr>
              <a:spLocks noChangeArrowheads="1" noChangeShapeType="1" noTextEdit="1"/>
            </p:cNvSpPr>
            <p:nvPr/>
          </p:nvSpPr>
          <p:spPr bwMode="auto">
            <a:xfrm>
              <a:off x="4129" y="1165"/>
              <a:ext cx="161" cy="284"/>
            </a:xfrm>
            <a:prstGeom prst="rect">
              <a:avLst/>
            </a:prstGeom>
          </p:spPr>
          <p:txBody>
            <a:bodyPr wrap="none" fromWordArt="1">
              <a:prstTxWarp prst="textSlantUp">
                <a:avLst>
                  <a:gd name="adj" fmla="val 0"/>
                </a:avLst>
              </a:prstTxWarp>
            </a:bodyPr>
            <a:lstStyle/>
            <a:p>
              <a:pPr algn="ctr"/>
              <a:r>
                <a:rPr lang="en-CA" sz="3600" kern="10">
                  <a:ln w="9525">
                    <a:solidFill>
                      <a:schemeClr val="accent1"/>
                    </a:solidFill>
                    <a:round/>
                    <a:headEnd/>
                    <a:tailEnd/>
                  </a:ln>
                  <a:solidFill>
                    <a:srgbClr val="FF3300"/>
                  </a:solidFill>
                  <a:latin typeface="Arial Black"/>
                </a:rPr>
                <a:t>4</a:t>
              </a:r>
            </a:p>
          </p:txBody>
        </p:sp>
      </p:grpSp>
      <p:sp>
        <p:nvSpPr>
          <p:cNvPr id="375831" name="Text Box 23"/>
          <p:cNvSpPr txBox="1">
            <a:spLocks noChangeArrowheads="1"/>
          </p:cNvSpPr>
          <p:nvPr/>
        </p:nvSpPr>
        <p:spPr bwMode="auto">
          <a:xfrm>
            <a:off x="581025" y="6251575"/>
            <a:ext cx="7842250" cy="406400"/>
          </a:xfrm>
          <a:prstGeom prst="rect">
            <a:avLst/>
          </a:prstGeom>
          <a:solidFill>
            <a:srgbClr val="3366FF"/>
          </a:solidFill>
          <a:ln w="9525">
            <a:solidFill>
              <a:schemeClr val="tx2"/>
            </a:solidFill>
            <a:miter lim="800000"/>
            <a:headEnd type="none" w="sm" len="sm"/>
            <a:tailEnd type="none" w="sm" len="sm"/>
          </a:ln>
          <a:effectLst/>
        </p:spPr>
        <p:txBody>
          <a:bodyPr>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physical force provides the centripetal force?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77859"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6) </a:t>
            </a:r>
            <a:r>
              <a:rPr lang="en-US" sz="2800" dirty="0" smtClean="0">
                <a:solidFill>
                  <a:schemeClr val="accent2"/>
                </a:solidFill>
              </a:rPr>
              <a:t>Ball </a:t>
            </a:r>
            <a:r>
              <a:rPr lang="en-US" sz="2800" dirty="0">
                <a:solidFill>
                  <a:schemeClr val="accent2"/>
                </a:solidFill>
              </a:rPr>
              <a:t>and String</a:t>
            </a:r>
          </a:p>
        </p:txBody>
      </p:sp>
      <p:sp>
        <p:nvSpPr>
          <p:cNvPr id="377860" name="Rectangle 4"/>
          <p:cNvSpPr>
            <a:spLocks noChangeArrowheads="1"/>
          </p:cNvSpPr>
          <p:nvPr/>
        </p:nvSpPr>
        <p:spPr bwMode="auto">
          <a:xfrm>
            <a:off x="6270625" y="738188"/>
            <a:ext cx="2873375" cy="2495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latin typeface="Arial" charset="0"/>
              </a:rPr>
              <a:t>1) </a:t>
            </a:r>
            <a:r>
              <a:rPr lang="en-US" sz="2000" b="1">
                <a:solidFill>
                  <a:schemeClr val="tx2"/>
                </a:solidFill>
                <a:effectLst>
                  <a:outerShdw blurRad="38100" dist="38100" dir="2700000" algn="tl">
                    <a:srgbClr val="000000"/>
                  </a:outerShdw>
                </a:effectLst>
                <a:latin typeface="Arial" charset="0"/>
              </a:rPr>
              <a:t> </a:t>
            </a:r>
            <a:r>
              <a:rPr lang="en-US" sz="2000" b="1" i="1">
                <a:solidFill>
                  <a:schemeClr val="tx2"/>
                </a:solidFill>
                <a:latin typeface="Arial" charset="0"/>
              </a:rPr>
              <a:t>T</a:t>
            </a:r>
            <a:r>
              <a:rPr lang="en-US" sz="2000" b="1" baseline="-25000">
                <a:solidFill>
                  <a:schemeClr val="tx2"/>
                </a:solidFill>
                <a:latin typeface="Arial" charset="0"/>
              </a:rPr>
              <a:t>2</a:t>
            </a:r>
            <a:r>
              <a:rPr lang="en-US" sz="2000" b="1">
                <a:solidFill>
                  <a:schemeClr val="tx2"/>
                </a:solidFill>
                <a:latin typeface="Arial" charset="0"/>
              </a:rPr>
              <a:t>  =  1/4 </a:t>
            </a:r>
            <a:r>
              <a:rPr lang="en-US" sz="2000" b="1" i="1">
                <a:solidFill>
                  <a:schemeClr val="tx2"/>
                </a:solidFill>
                <a:latin typeface="Arial" charset="0"/>
              </a:rPr>
              <a:t>T</a:t>
            </a:r>
            <a:r>
              <a:rPr lang="en-US" sz="2000" b="1" baseline="-25000">
                <a:solidFill>
                  <a:schemeClr val="tx2"/>
                </a:solidFill>
                <a:latin typeface="Arial" charset="0"/>
              </a:rPr>
              <a:t>1</a:t>
            </a:r>
            <a:endParaRPr lang="en-US" sz="2000" b="1">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latin typeface="Arial" charset="0"/>
              </a:rPr>
              <a:t>2)  </a:t>
            </a:r>
            <a:r>
              <a:rPr lang="en-US" sz="2000" b="1" i="1">
                <a:solidFill>
                  <a:schemeClr val="tx2"/>
                </a:solidFill>
                <a:latin typeface="Arial" charset="0"/>
              </a:rPr>
              <a:t>T</a:t>
            </a:r>
            <a:r>
              <a:rPr lang="en-US" sz="2000" b="1" baseline="-25000">
                <a:solidFill>
                  <a:schemeClr val="tx2"/>
                </a:solidFill>
                <a:latin typeface="Arial" charset="0"/>
              </a:rPr>
              <a:t>2</a:t>
            </a:r>
            <a:r>
              <a:rPr lang="en-US" sz="2000" b="1">
                <a:solidFill>
                  <a:schemeClr val="tx2"/>
                </a:solidFill>
                <a:latin typeface="Arial" charset="0"/>
              </a:rPr>
              <a:t>  =  1/2 </a:t>
            </a:r>
            <a:r>
              <a:rPr lang="en-US" sz="2000" b="1" i="1">
                <a:solidFill>
                  <a:schemeClr val="tx2"/>
                </a:solidFill>
                <a:latin typeface="Arial" charset="0"/>
              </a:rPr>
              <a:t>T</a:t>
            </a:r>
            <a:r>
              <a:rPr lang="en-US" sz="2000" b="1" baseline="-25000">
                <a:solidFill>
                  <a:schemeClr val="tx2"/>
                </a:solidFill>
                <a:latin typeface="Arial" charset="0"/>
              </a:rPr>
              <a:t>1</a:t>
            </a:r>
            <a:endParaRPr lang="en-US" sz="2000" b="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latin typeface="Arial" charset="0"/>
              </a:rPr>
              <a:t>3)  </a:t>
            </a:r>
            <a:r>
              <a:rPr lang="en-US" sz="2000" b="1" i="1">
                <a:solidFill>
                  <a:schemeClr val="tx2"/>
                </a:solidFill>
                <a:latin typeface="Arial" charset="0"/>
              </a:rPr>
              <a:t>T</a:t>
            </a:r>
            <a:r>
              <a:rPr lang="en-US" sz="2000" b="1" baseline="-25000">
                <a:solidFill>
                  <a:schemeClr val="tx2"/>
                </a:solidFill>
                <a:latin typeface="Arial" charset="0"/>
              </a:rPr>
              <a:t>2</a:t>
            </a:r>
            <a:r>
              <a:rPr lang="en-US" sz="2000" b="1">
                <a:solidFill>
                  <a:schemeClr val="tx2"/>
                </a:solidFill>
                <a:latin typeface="Arial" charset="0"/>
              </a:rPr>
              <a:t>  =  </a:t>
            </a:r>
            <a:r>
              <a:rPr lang="en-US" sz="2000" b="1" i="1">
                <a:solidFill>
                  <a:schemeClr val="tx2"/>
                </a:solidFill>
                <a:latin typeface="Arial" charset="0"/>
              </a:rPr>
              <a:t>T</a:t>
            </a:r>
            <a:r>
              <a:rPr lang="en-US" sz="2000" b="1" baseline="-25000">
                <a:solidFill>
                  <a:schemeClr val="tx2"/>
                </a:solidFill>
                <a:latin typeface="Arial" charset="0"/>
              </a:rPr>
              <a:t>1</a:t>
            </a:r>
            <a:endParaRPr lang="en-US" sz="2000" b="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latin typeface="Arial" charset="0"/>
              </a:rPr>
              <a:t>4)  </a:t>
            </a:r>
            <a:r>
              <a:rPr lang="en-US" sz="2000" b="1" i="1">
                <a:solidFill>
                  <a:schemeClr val="tx2"/>
                </a:solidFill>
                <a:latin typeface="Arial" charset="0"/>
              </a:rPr>
              <a:t>T</a:t>
            </a:r>
            <a:r>
              <a:rPr lang="en-US" sz="2000" b="1" baseline="-25000">
                <a:solidFill>
                  <a:schemeClr val="tx2"/>
                </a:solidFill>
                <a:latin typeface="Arial" charset="0"/>
              </a:rPr>
              <a:t>2</a:t>
            </a:r>
            <a:r>
              <a:rPr lang="en-US" sz="2000" b="1">
                <a:solidFill>
                  <a:schemeClr val="tx2"/>
                </a:solidFill>
                <a:latin typeface="Arial" charset="0"/>
              </a:rPr>
              <a:t>  =  2 </a:t>
            </a:r>
            <a:r>
              <a:rPr lang="en-US" sz="2000" b="1" i="1">
                <a:solidFill>
                  <a:schemeClr val="tx2"/>
                </a:solidFill>
                <a:latin typeface="Arial" charset="0"/>
              </a:rPr>
              <a:t>T</a:t>
            </a:r>
            <a:r>
              <a:rPr lang="en-US" sz="2000" b="1" baseline="-25000">
                <a:solidFill>
                  <a:schemeClr val="tx2"/>
                </a:solidFill>
                <a:latin typeface="Arial" charset="0"/>
              </a:rPr>
              <a:t>1</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latin typeface="Arial" charset="0"/>
              </a:rPr>
              <a:t>5)  </a:t>
            </a:r>
            <a:r>
              <a:rPr lang="en-US" sz="2000" b="1" i="1">
                <a:solidFill>
                  <a:schemeClr val="tx2"/>
                </a:solidFill>
                <a:latin typeface="Arial" charset="0"/>
              </a:rPr>
              <a:t>T</a:t>
            </a:r>
            <a:r>
              <a:rPr lang="en-US" sz="2000" b="1" baseline="-25000">
                <a:solidFill>
                  <a:schemeClr val="tx2"/>
                </a:solidFill>
                <a:latin typeface="Arial" charset="0"/>
              </a:rPr>
              <a:t>2</a:t>
            </a:r>
            <a:r>
              <a:rPr lang="en-US" sz="2000" b="1">
                <a:solidFill>
                  <a:schemeClr val="tx2"/>
                </a:solidFill>
                <a:latin typeface="Arial" charset="0"/>
              </a:rPr>
              <a:t>  =  4 </a:t>
            </a:r>
            <a:r>
              <a:rPr lang="en-US" sz="2000" b="1" i="1">
                <a:solidFill>
                  <a:schemeClr val="tx2"/>
                </a:solidFill>
                <a:latin typeface="Arial" charset="0"/>
              </a:rPr>
              <a:t>T</a:t>
            </a:r>
            <a:r>
              <a:rPr lang="en-US" sz="2000" b="1" baseline="-25000">
                <a:solidFill>
                  <a:schemeClr val="tx2"/>
                </a:solidFill>
                <a:latin typeface="Arial" charset="0"/>
              </a:rPr>
              <a:t>1</a:t>
            </a:r>
            <a:endParaRPr lang="en-US" sz="2200" b="1" baseline="-25000">
              <a:solidFill>
                <a:schemeClr val="accent2"/>
              </a:solidFill>
              <a:latin typeface="Arial" charset="0"/>
            </a:endParaRPr>
          </a:p>
        </p:txBody>
      </p:sp>
      <p:sp>
        <p:nvSpPr>
          <p:cNvPr id="377861" name="Rectangle 5"/>
          <p:cNvSpPr>
            <a:spLocks noGrp="1" noChangeArrowheads="1"/>
          </p:cNvSpPr>
          <p:nvPr>
            <p:ph type="body" idx="1"/>
          </p:nvPr>
        </p:nvSpPr>
        <p:spPr>
          <a:xfrm>
            <a:off x="0" y="962025"/>
            <a:ext cx="5959475" cy="2444750"/>
          </a:xfrm>
          <a:noFill/>
          <a:ln/>
        </p:spPr>
        <p:txBody>
          <a:bodyPr/>
          <a:lstStyle/>
          <a:p>
            <a:pPr marL="401638" indent="-401638">
              <a:lnSpc>
                <a:spcPct val="130000"/>
              </a:lnSpc>
              <a:spcBef>
                <a:spcPct val="50000"/>
              </a:spcBef>
              <a:buFont typeface="Monotype Sorts" pitchFamily="2" charset="2"/>
              <a:buNone/>
            </a:pPr>
            <a:r>
              <a:rPr lang="en-US" b="1">
                <a:effectLst>
                  <a:outerShdw blurRad="38100" dist="38100" dir="2700000" algn="tl">
                    <a:srgbClr val="000000"/>
                  </a:outerShdw>
                </a:effectLst>
              </a:rPr>
              <a:t>	Two equal-mass rocks tied to strings are whirled in horizontal circles.  The </a:t>
            </a:r>
            <a:r>
              <a:rPr lang="en-US" b="1">
                <a:solidFill>
                  <a:schemeClr val="tx2"/>
                </a:solidFill>
                <a:effectLst>
                  <a:outerShdw blurRad="38100" dist="38100" dir="2700000" algn="tl">
                    <a:srgbClr val="000000"/>
                  </a:outerShdw>
                </a:effectLst>
              </a:rPr>
              <a:t>radius</a:t>
            </a:r>
            <a:r>
              <a:rPr lang="en-US" b="1">
                <a:effectLst>
                  <a:outerShdw blurRad="38100" dist="38100" dir="2700000" algn="tl">
                    <a:srgbClr val="000000"/>
                  </a:outerShdw>
                </a:effectLst>
              </a:rPr>
              <a:t> of circle 2 is </a:t>
            </a:r>
            <a:r>
              <a:rPr lang="en-US" b="1">
                <a:solidFill>
                  <a:schemeClr val="tx2"/>
                </a:solidFill>
                <a:effectLst>
                  <a:outerShdw blurRad="38100" dist="38100" dir="2700000" algn="tl">
                    <a:srgbClr val="000000"/>
                  </a:outerShdw>
                </a:effectLst>
              </a:rPr>
              <a:t>twice</a:t>
            </a:r>
            <a:r>
              <a:rPr lang="en-US" b="1">
                <a:effectLst>
                  <a:outerShdw blurRad="38100" dist="38100" dir="2700000" algn="tl">
                    <a:srgbClr val="000000"/>
                  </a:outerShdw>
                </a:effectLst>
              </a:rPr>
              <a:t> that of circle 1.  If the </a:t>
            </a:r>
            <a:r>
              <a:rPr lang="en-US" b="1">
                <a:solidFill>
                  <a:schemeClr val="accent2"/>
                </a:solidFill>
                <a:effectLst>
                  <a:outerShdw blurRad="38100" dist="38100" dir="2700000" algn="tl">
                    <a:srgbClr val="000000"/>
                  </a:outerShdw>
                </a:effectLst>
              </a:rPr>
              <a:t>period</a:t>
            </a:r>
            <a:r>
              <a:rPr lang="en-US" b="1">
                <a:effectLst>
                  <a:outerShdw blurRad="38100" dist="38100" dir="2700000" algn="tl">
                    <a:srgbClr val="000000"/>
                  </a:outerShdw>
                </a:effectLst>
              </a:rPr>
              <a:t> of motion is the </a:t>
            </a:r>
            <a:r>
              <a:rPr lang="en-US" b="1">
                <a:solidFill>
                  <a:schemeClr val="accent2"/>
                </a:solidFill>
                <a:effectLst>
                  <a:outerShdw blurRad="38100" dist="38100" dir="2700000" algn="tl">
                    <a:srgbClr val="000000"/>
                  </a:outerShdw>
                </a:effectLst>
              </a:rPr>
              <a:t>same</a:t>
            </a:r>
            <a:r>
              <a:rPr lang="en-US" b="1">
                <a:effectLst>
                  <a:outerShdw blurRad="38100" dist="38100" dir="2700000" algn="tl">
                    <a:srgbClr val="000000"/>
                  </a:outerShdw>
                </a:effectLst>
              </a:rPr>
              <a:t> for both rocks, </a:t>
            </a:r>
            <a:r>
              <a:rPr lang="en-US" b="1">
                <a:solidFill>
                  <a:schemeClr val="accent1"/>
                </a:solidFill>
                <a:effectLst>
                  <a:outerShdw blurRad="38100" dist="38100" dir="2700000" algn="tl">
                    <a:srgbClr val="000000"/>
                  </a:outerShdw>
                </a:effectLst>
              </a:rPr>
              <a:t>what is the tension in cord 2 compared to cord 1</a:t>
            </a:r>
            <a:r>
              <a:rPr lang="en-US" b="1">
                <a:effectLst>
                  <a:outerShdw blurRad="38100" dist="38100" dir="2700000" algn="tl">
                    <a:srgbClr val="000000"/>
                  </a:outerShdw>
                </a:effectLst>
              </a:rPr>
              <a:t>?</a:t>
            </a:r>
          </a:p>
        </p:txBody>
      </p:sp>
      <p:grpSp>
        <p:nvGrpSpPr>
          <p:cNvPr id="377862" name="Group 6"/>
          <p:cNvGrpSpPr>
            <a:grpSpLocks/>
          </p:cNvGrpSpPr>
          <p:nvPr/>
        </p:nvGrpSpPr>
        <p:grpSpPr bwMode="auto">
          <a:xfrm>
            <a:off x="7551738" y="3611563"/>
            <a:ext cx="1203325" cy="887412"/>
            <a:chOff x="1109" y="712"/>
            <a:chExt cx="758" cy="559"/>
          </a:xfrm>
        </p:grpSpPr>
        <p:sp>
          <p:nvSpPr>
            <p:cNvPr id="377863" name="Oval 7"/>
            <p:cNvSpPr>
              <a:spLocks noChangeArrowheads="1"/>
            </p:cNvSpPr>
            <p:nvPr/>
          </p:nvSpPr>
          <p:spPr bwMode="auto">
            <a:xfrm>
              <a:off x="1387" y="791"/>
              <a:ext cx="480" cy="480"/>
            </a:xfrm>
            <a:prstGeom prst="ellipse">
              <a:avLst/>
            </a:prstGeom>
            <a:noFill/>
            <a:ln w="38100">
              <a:solidFill>
                <a:schemeClr val="accent2"/>
              </a:solidFill>
              <a:round/>
              <a:headEnd/>
              <a:tailEnd/>
            </a:ln>
            <a:effectLst/>
          </p:spPr>
          <p:txBody>
            <a:bodyPr wrap="none" anchor="ctr">
              <a:spAutoFit/>
            </a:bodyPr>
            <a:lstStyle/>
            <a:p>
              <a:endParaRPr lang="en-CA"/>
            </a:p>
          </p:txBody>
        </p:sp>
        <p:sp>
          <p:nvSpPr>
            <p:cNvPr id="377864" name="WordArt 8"/>
            <p:cNvSpPr>
              <a:spLocks noChangeArrowheads="1" noChangeShapeType="1" noTextEdit="1"/>
            </p:cNvSpPr>
            <p:nvPr/>
          </p:nvSpPr>
          <p:spPr bwMode="auto">
            <a:xfrm>
              <a:off x="1109" y="712"/>
              <a:ext cx="173" cy="276"/>
            </a:xfrm>
            <a:prstGeom prst="rect">
              <a:avLst/>
            </a:prstGeom>
          </p:spPr>
          <p:txBody>
            <a:bodyPr wrap="none" fromWordArt="1">
              <a:prstTxWarp prst="textPlain">
                <a:avLst>
                  <a:gd name="adj" fmla="val 50000"/>
                </a:avLst>
              </a:prstTxWarp>
            </a:bodyPr>
            <a:lstStyle/>
            <a:p>
              <a:pPr algn="ctr"/>
              <a:r>
                <a:rPr lang="en-CA" sz="3600" kern="10">
                  <a:ln w="9525">
                    <a:solidFill>
                      <a:srgbClr val="000000"/>
                    </a:solidFill>
                    <a:round/>
                    <a:headEnd/>
                    <a:tailEnd/>
                  </a:ln>
                  <a:solidFill>
                    <a:srgbClr val="FFFFFF"/>
                  </a:solidFill>
                  <a:latin typeface="Arial Black"/>
                </a:rPr>
                <a:t>1</a:t>
              </a:r>
            </a:p>
          </p:txBody>
        </p:sp>
        <p:sp>
          <p:nvSpPr>
            <p:cNvPr id="377865" name="Oval 9"/>
            <p:cNvSpPr>
              <a:spLocks noChangeArrowheads="1"/>
            </p:cNvSpPr>
            <p:nvPr/>
          </p:nvSpPr>
          <p:spPr bwMode="auto">
            <a:xfrm>
              <a:off x="1555" y="719"/>
              <a:ext cx="144" cy="144"/>
            </a:xfrm>
            <a:prstGeom prst="ellipse">
              <a:avLst/>
            </a:prstGeom>
            <a:solidFill>
              <a:srgbClr val="FF9900"/>
            </a:solidFill>
            <a:ln w="38100">
              <a:noFill/>
              <a:round/>
              <a:headEnd/>
              <a:tailEnd/>
            </a:ln>
            <a:effectLst/>
          </p:spPr>
          <p:txBody>
            <a:bodyPr wrap="none" anchor="ctr">
              <a:spAutoFit/>
            </a:bodyPr>
            <a:lstStyle/>
            <a:p>
              <a:endParaRPr lang="en-CA"/>
            </a:p>
          </p:txBody>
        </p:sp>
        <p:sp>
          <p:nvSpPr>
            <p:cNvPr id="377866" name="Line 10"/>
            <p:cNvSpPr>
              <a:spLocks noChangeShapeType="1"/>
            </p:cNvSpPr>
            <p:nvPr/>
          </p:nvSpPr>
          <p:spPr bwMode="auto">
            <a:xfrm>
              <a:off x="1627" y="860"/>
              <a:ext cx="0" cy="160"/>
            </a:xfrm>
            <a:prstGeom prst="line">
              <a:avLst/>
            </a:prstGeom>
            <a:noFill/>
            <a:ln w="38100">
              <a:solidFill>
                <a:schemeClr val="tx1"/>
              </a:solidFill>
              <a:round/>
              <a:headEnd/>
              <a:tailEnd/>
            </a:ln>
            <a:effectLst/>
          </p:spPr>
          <p:txBody>
            <a:bodyPr anchor="ctr">
              <a:spAutoFit/>
            </a:bodyPr>
            <a:lstStyle/>
            <a:p>
              <a:endParaRPr lang="en-CA"/>
            </a:p>
          </p:txBody>
        </p:sp>
      </p:grpSp>
      <p:grpSp>
        <p:nvGrpSpPr>
          <p:cNvPr id="377867" name="Group 11"/>
          <p:cNvGrpSpPr>
            <a:grpSpLocks/>
          </p:cNvGrpSpPr>
          <p:nvPr/>
        </p:nvGrpSpPr>
        <p:grpSpPr bwMode="auto">
          <a:xfrm>
            <a:off x="7626350" y="4762500"/>
            <a:ext cx="1517650" cy="1619250"/>
            <a:chOff x="3235" y="489"/>
            <a:chExt cx="956" cy="1020"/>
          </a:xfrm>
        </p:grpSpPr>
        <p:sp>
          <p:nvSpPr>
            <p:cNvPr id="377868" name="Oval 12"/>
            <p:cNvSpPr>
              <a:spLocks noChangeArrowheads="1"/>
            </p:cNvSpPr>
            <p:nvPr/>
          </p:nvSpPr>
          <p:spPr bwMode="auto">
            <a:xfrm>
              <a:off x="3235" y="553"/>
              <a:ext cx="956" cy="956"/>
            </a:xfrm>
            <a:prstGeom prst="ellipse">
              <a:avLst/>
            </a:prstGeom>
            <a:noFill/>
            <a:ln w="38100">
              <a:solidFill>
                <a:schemeClr val="accent2"/>
              </a:solidFill>
              <a:round/>
              <a:headEnd/>
              <a:tailEnd/>
            </a:ln>
            <a:effectLst/>
          </p:spPr>
          <p:txBody>
            <a:bodyPr wrap="none" anchor="ctr">
              <a:spAutoFit/>
            </a:bodyPr>
            <a:lstStyle/>
            <a:p>
              <a:endParaRPr lang="en-CA"/>
            </a:p>
          </p:txBody>
        </p:sp>
        <p:sp>
          <p:nvSpPr>
            <p:cNvPr id="377869" name="WordArt 13"/>
            <p:cNvSpPr>
              <a:spLocks noChangeArrowheads="1" noChangeShapeType="1" noTextEdit="1"/>
            </p:cNvSpPr>
            <p:nvPr/>
          </p:nvSpPr>
          <p:spPr bwMode="auto">
            <a:xfrm>
              <a:off x="3434" y="712"/>
              <a:ext cx="173" cy="276"/>
            </a:xfrm>
            <a:prstGeom prst="rect">
              <a:avLst/>
            </a:prstGeom>
          </p:spPr>
          <p:txBody>
            <a:bodyPr wrap="none" fromWordArt="1">
              <a:prstTxWarp prst="textPlain">
                <a:avLst>
                  <a:gd name="adj" fmla="val 50000"/>
                </a:avLst>
              </a:prstTxWarp>
            </a:bodyPr>
            <a:lstStyle/>
            <a:p>
              <a:pPr algn="ctr"/>
              <a:r>
                <a:rPr lang="en-CA" sz="3600" kern="10">
                  <a:ln w="9525">
                    <a:solidFill>
                      <a:srgbClr val="000000"/>
                    </a:solidFill>
                    <a:round/>
                    <a:headEnd/>
                    <a:tailEnd/>
                  </a:ln>
                  <a:solidFill>
                    <a:srgbClr val="FFFFFF"/>
                  </a:solidFill>
                  <a:latin typeface="Arial Black"/>
                </a:rPr>
                <a:t>2</a:t>
              </a:r>
            </a:p>
          </p:txBody>
        </p:sp>
        <p:sp>
          <p:nvSpPr>
            <p:cNvPr id="377870" name="Oval 14"/>
            <p:cNvSpPr>
              <a:spLocks noChangeArrowheads="1"/>
            </p:cNvSpPr>
            <p:nvPr/>
          </p:nvSpPr>
          <p:spPr bwMode="auto">
            <a:xfrm>
              <a:off x="3641" y="489"/>
              <a:ext cx="144" cy="144"/>
            </a:xfrm>
            <a:prstGeom prst="ellipse">
              <a:avLst/>
            </a:prstGeom>
            <a:solidFill>
              <a:srgbClr val="FF9900"/>
            </a:solidFill>
            <a:ln w="38100">
              <a:noFill/>
              <a:round/>
              <a:headEnd/>
              <a:tailEnd/>
            </a:ln>
            <a:effectLst/>
          </p:spPr>
          <p:txBody>
            <a:bodyPr wrap="none" anchor="ctr">
              <a:spAutoFit/>
            </a:bodyPr>
            <a:lstStyle/>
            <a:p>
              <a:endParaRPr lang="en-CA"/>
            </a:p>
          </p:txBody>
        </p:sp>
        <p:sp>
          <p:nvSpPr>
            <p:cNvPr id="377871" name="Line 15"/>
            <p:cNvSpPr>
              <a:spLocks noChangeShapeType="1"/>
            </p:cNvSpPr>
            <p:nvPr/>
          </p:nvSpPr>
          <p:spPr bwMode="auto">
            <a:xfrm>
              <a:off x="3713" y="635"/>
              <a:ext cx="0" cy="393"/>
            </a:xfrm>
            <a:prstGeom prst="line">
              <a:avLst/>
            </a:prstGeom>
            <a:noFill/>
            <a:ln w="38100">
              <a:solidFill>
                <a:schemeClr val="tx1"/>
              </a:solidFill>
              <a:round/>
              <a:headEnd/>
              <a:tailEnd/>
            </a:ln>
            <a:effectLst/>
          </p:spPr>
          <p:txBody>
            <a:bodyPr anchor="ctr">
              <a:spAutoFit/>
            </a:bodyPr>
            <a:lstStyle/>
            <a:p>
              <a:endParaRPr lang="en-CA"/>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AutoShape 2"/>
          <p:cNvSpPr>
            <a:spLocks noChangeArrowheads="1"/>
          </p:cNvSpPr>
          <p:nvPr/>
        </p:nvSpPr>
        <p:spPr bwMode="auto">
          <a:xfrm>
            <a:off x="134938" y="3786188"/>
            <a:ext cx="6889750" cy="256540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79907" name="Rectangle 3"/>
          <p:cNvSpPr>
            <a:spLocks noChangeArrowheads="1"/>
          </p:cNvSpPr>
          <p:nvPr/>
        </p:nvSpPr>
        <p:spPr bwMode="auto">
          <a:xfrm>
            <a:off x="-19050" y="3749675"/>
            <a:ext cx="7059613" cy="2317750"/>
          </a:xfrm>
          <a:prstGeom prst="rect">
            <a:avLst/>
          </a:prstGeom>
          <a:noFill/>
          <a:ln w="9525">
            <a:noFill/>
            <a:miter lim="800000"/>
            <a:headEnd/>
            <a:tailEnd/>
          </a:ln>
          <a:effectLst/>
        </p:spPr>
        <p:txBody>
          <a:bodyPr lIns="90488" tIns="44450" rIns="90488" bIns="44450"/>
          <a:lstStyle/>
          <a:p>
            <a:pPr marL="401638" indent="-401638">
              <a:lnSpc>
                <a:spcPct val="160000"/>
              </a:lnSpc>
              <a:spcBef>
                <a:spcPct val="30000"/>
              </a:spcBef>
              <a:buClr>
                <a:schemeClr val="accent1"/>
              </a:buClr>
              <a:buSzPct val="75000"/>
              <a:buFont typeface="Monotype Sorts" pitchFamily="2" charset="2"/>
              <a:buNone/>
            </a:pPr>
            <a:r>
              <a:rPr lang="en-US" sz="2000" b="1">
                <a:solidFill>
                  <a:srgbClr val="000000"/>
                </a:solidFill>
                <a:latin typeface="Arial" charset="0"/>
              </a:rPr>
              <a:t>	The centripetal force in this case is given by the tension, so </a:t>
            </a:r>
            <a:r>
              <a:rPr lang="en-US" sz="2000" b="1" i="1">
                <a:solidFill>
                  <a:srgbClr val="0066FF"/>
                </a:solidFill>
                <a:effectLst>
                  <a:outerShdw blurRad="38100" dist="38100" dir="2700000" algn="tl">
                    <a:srgbClr val="000000"/>
                  </a:outerShdw>
                </a:effectLst>
                <a:latin typeface="Arial" charset="0"/>
              </a:rPr>
              <a:t>T</a:t>
            </a:r>
            <a:r>
              <a:rPr lang="en-US" sz="2000" b="1">
                <a:solidFill>
                  <a:srgbClr val="0066FF"/>
                </a:solidFill>
                <a:effectLst>
                  <a:outerShdw blurRad="38100" dist="38100" dir="2700000" algn="tl">
                    <a:srgbClr val="000000"/>
                  </a:outerShdw>
                </a:effectLst>
                <a:latin typeface="Arial" charset="0"/>
              </a:rPr>
              <a:t> = </a:t>
            </a:r>
            <a:r>
              <a:rPr lang="en-US" sz="2000" b="1" i="1">
                <a:solidFill>
                  <a:srgbClr val="0066FF"/>
                </a:solidFill>
                <a:effectLst>
                  <a:outerShdw blurRad="38100" dist="38100" dir="2700000" algn="tl">
                    <a:srgbClr val="000000"/>
                  </a:outerShdw>
                </a:effectLst>
                <a:latin typeface="Arial" charset="0"/>
              </a:rPr>
              <a:t>mv</a:t>
            </a:r>
            <a:r>
              <a:rPr lang="en-US" sz="2000" b="1" baseline="30000">
                <a:solidFill>
                  <a:srgbClr val="0066FF"/>
                </a:solidFill>
                <a:effectLst>
                  <a:outerShdw blurRad="38100" dist="38100" dir="2700000" algn="tl">
                    <a:srgbClr val="000000"/>
                  </a:outerShdw>
                </a:effectLst>
                <a:latin typeface="Arial" charset="0"/>
              </a:rPr>
              <a:t>2</a:t>
            </a:r>
            <a:r>
              <a:rPr lang="en-US" sz="2000" b="1">
                <a:solidFill>
                  <a:srgbClr val="0066FF"/>
                </a:solidFill>
                <a:effectLst>
                  <a:outerShdw blurRad="38100" dist="38100" dir="2700000" algn="tl">
                    <a:srgbClr val="000000"/>
                  </a:outerShdw>
                </a:effectLst>
                <a:latin typeface="Arial" charset="0"/>
              </a:rPr>
              <a:t>/</a:t>
            </a:r>
            <a:r>
              <a:rPr lang="en-US" sz="2000" b="1" i="1">
                <a:solidFill>
                  <a:srgbClr val="0066FF"/>
                </a:solidFill>
                <a:effectLst>
                  <a:outerShdw blurRad="38100" dist="38100" dir="2700000" algn="tl">
                    <a:srgbClr val="000000"/>
                  </a:outerShdw>
                </a:effectLst>
                <a:latin typeface="Arial" charset="0"/>
              </a:rPr>
              <a:t>r</a:t>
            </a:r>
            <a:r>
              <a:rPr lang="en-US" sz="2000" b="1">
                <a:solidFill>
                  <a:srgbClr val="000000"/>
                </a:solidFill>
                <a:latin typeface="Arial" charset="0"/>
              </a:rPr>
              <a:t>.  For the same period, we find that </a:t>
            </a:r>
            <a:r>
              <a:rPr lang="en-US" sz="2000" b="1" i="1">
                <a:solidFill>
                  <a:srgbClr val="FC0128"/>
                </a:solidFill>
                <a:effectLst>
                  <a:outerShdw blurRad="38100" dist="38100" dir="2700000" algn="tl">
                    <a:srgbClr val="000000"/>
                  </a:outerShdw>
                </a:effectLst>
                <a:latin typeface="Arial" charset="0"/>
              </a:rPr>
              <a:t>v</a:t>
            </a:r>
            <a:r>
              <a:rPr lang="en-US" sz="2000" b="1" baseline="-25000">
                <a:solidFill>
                  <a:srgbClr val="FC0128"/>
                </a:solidFill>
                <a:effectLst>
                  <a:outerShdw blurRad="38100" dist="38100" dir="2700000" algn="tl">
                    <a:srgbClr val="000000"/>
                  </a:outerShdw>
                </a:effectLst>
                <a:latin typeface="Arial" charset="0"/>
              </a:rPr>
              <a:t>2</a:t>
            </a:r>
            <a:r>
              <a:rPr lang="en-US" sz="2000" b="1">
                <a:solidFill>
                  <a:srgbClr val="FC0128"/>
                </a:solidFill>
                <a:effectLst>
                  <a:outerShdw blurRad="38100" dist="38100" dir="2700000" algn="tl">
                    <a:srgbClr val="000000"/>
                  </a:outerShdw>
                </a:effectLst>
                <a:latin typeface="Arial" charset="0"/>
              </a:rPr>
              <a:t> = 2</a:t>
            </a:r>
            <a:r>
              <a:rPr lang="en-US" sz="2000" b="1" i="1">
                <a:solidFill>
                  <a:srgbClr val="FC0128"/>
                </a:solidFill>
                <a:effectLst>
                  <a:outerShdw blurRad="38100" dist="38100" dir="2700000" algn="tl">
                    <a:srgbClr val="000000"/>
                  </a:outerShdw>
                </a:effectLst>
                <a:latin typeface="Arial" charset="0"/>
              </a:rPr>
              <a:t>v</a:t>
            </a:r>
            <a:r>
              <a:rPr lang="en-US" sz="2000" b="1" baseline="-25000">
                <a:solidFill>
                  <a:srgbClr val="FC0128"/>
                </a:solidFill>
                <a:effectLst>
                  <a:outerShdw blurRad="38100" dist="38100" dir="2700000" algn="tl">
                    <a:srgbClr val="000000"/>
                  </a:outerShdw>
                </a:effectLst>
                <a:latin typeface="Arial" charset="0"/>
              </a:rPr>
              <a:t>1</a:t>
            </a:r>
            <a:r>
              <a:rPr lang="en-US" sz="2000" b="1">
                <a:solidFill>
                  <a:srgbClr val="000000"/>
                </a:solidFill>
                <a:latin typeface="Arial" charset="0"/>
              </a:rPr>
              <a:t> (and this term is squared).  However, for the denominator, we see that </a:t>
            </a:r>
            <a:r>
              <a:rPr lang="en-US" sz="2000" b="1" i="1">
                <a:solidFill>
                  <a:srgbClr val="FC0128"/>
                </a:solidFill>
                <a:effectLst>
                  <a:outerShdw blurRad="38100" dist="38100" dir="2700000" algn="tl">
                    <a:srgbClr val="000000"/>
                  </a:outerShdw>
                </a:effectLst>
                <a:latin typeface="Arial" charset="0"/>
              </a:rPr>
              <a:t>r</a:t>
            </a:r>
            <a:r>
              <a:rPr lang="en-US" sz="2000" b="1" baseline="-25000">
                <a:solidFill>
                  <a:srgbClr val="FC0128"/>
                </a:solidFill>
                <a:effectLst>
                  <a:outerShdw blurRad="38100" dist="38100" dir="2700000" algn="tl">
                    <a:srgbClr val="000000"/>
                  </a:outerShdw>
                </a:effectLst>
                <a:latin typeface="Arial" charset="0"/>
              </a:rPr>
              <a:t>2</a:t>
            </a:r>
            <a:r>
              <a:rPr lang="en-US" sz="2000" b="1">
                <a:solidFill>
                  <a:srgbClr val="FC0128"/>
                </a:solidFill>
                <a:effectLst>
                  <a:outerShdw blurRad="38100" dist="38100" dir="2700000" algn="tl">
                    <a:srgbClr val="000000"/>
                  </a:outerShdw>
                </a:effectLst>
                <a:latin typeface="Arial" charset="0"/>
              </a:rPr>
              <a:t> = 2</a:t>
            </a:r>
            <a:r>
              <a:rPr lang="en-US" sz="2000" b="1" i="1">
                <a:solidFill>
                  <a:srgbClr val="FC0128"/>
                </a:solidFill>
                <a:effectLst>
                  <a:outerShdw blurRad="38100" dist="38100" dir="2700000" algn="tl">
                    <a:srgbClr val="000000"/>
                  </a:outerShdw>
                </a:effectLst>
                <a:latin typeface="Arial" charset="0"/>
              </a:rPr>
              <a:t>r</a:t>
            </a:r>
            <a:r>
              <a:rPr lang="en-US" sz="2000" b="1" baseline="-25000">
                <a:solidFill>
                  <a:srgbClr val="FC0128"/>
                </a:solidFill>
                <a:effectLst>
                  <a:outerShdw blurRad="38100" dist="38100" dir="2700000" algn="tl">
                    <a:srgbClr val="000000"/>
                  </a:outerShdw>
                </a:effectLst>
                <a:latin typeface="Arial" charset="0"/>
              </a:rPr>
              <a:t>1</a:t>
            </a:r>
            <a:r>
              <a:rPr lang="en-US" sz="2000" b="1">
                <a:solidFill>
                  <a:srgbClr val="000000"/>
                </a:solidFill>
                <a:latin typeface="Arial" charset="0"/>
              </a:rPr>
              <a:t> which gives us the relation </a:t>
            </a:r>
            <a:r>
              <a:rPr lang="en-US" sz="2000" b="1" i="1">
                <a:solidFill>
                  <a:srgbClr val="FC0128"/>
                </a:solidFill>
                <a:effectLst>
                  <a:outerShdw blurRad="38100" dist="38100" dir="2700000" algn="tl">
                    <a:srgbClr val="000000"/>
                  </a:outerShdw>
                </a:effectLst>
                <a:latin typeface="Arial" charset="0"/>
              </a:rPr>
              <a:t>T</a:t>
            </a:r>
            <a:r>
              <a:rPr lang="en-US" sz="2000" b="1" baseline="-25000">
                <a:solidFill>
                  <a:srgbClr val="FC0128"/>
                </a:solidFill>
                <a:effectLst>
                  <a:outerShdw blurRad="38100" dist="38100" dir="2700000" algn="tl">
                    <a:srgbClr val="000000"/>
                  </a:outerShdw>
                </a:effectLst>
                <a:latin typeface="Arial" charset="0"/>
              </a:rPr>
              <a:t>2</a:t>
            </a:r>
            <a:r>
              <a:rPr lang="en-US" sz="2000" b="1">
                <a:solidFill>
                  <a:srgbClr val="FC0128"/>
                </a:solidFill>
                <a:effectLst>
                  <a:outerShdw blurRad="38100" dist="38100" dir="2700000" algn="tl">
                    <a:srgbClr val="000000"/>
                  </a:outerShdw>
                </a:effectLst>
                <a:latin typeface="Arial" charset="0"/>
              </a:rPr>
              <a:t> = 2</a:t>
            </a:r>
            <a:r>
              <a:rPr lang="en-US" sz="2000" b="1" i="1">
                <a:solidFill>
                  <a:srgbClr val="FC0128"/>
                </a:solidFill>
                <a:effectLst>
                  <a:outerShdw blurRad="38100" dist="38100" dir="2700000" algn="tl">
                    <a:srgbClr val="000000"/>
                  </a:outerShdw>
                </a:effectLst>
                <a:latin typeface="Arial" charset="0"/>
              </a:rPr>
              <a:t>T</a:t>
            </a:r>
            <a:r>
              <a:rPr lang="en-US" sz="2000" b="1" baseline="-25000">
                <a:solidFill>
                  <a:srgbClr val="FC0128"/>
                </a:solidFill>
                <a:effectLst>
                  <a:outerShdw blurRad="38100" dist="38100" dir="2700000" algn="tl">
                    <a:srgbClr val="000000"/>
                  </a:outerShdw>
                </a:effectLst>
                <a:latin typeface="Arial" charset="0"/>
              </a:rPr>
              <a:t>1</a:t>
            </a:r>
            <a:r>
              <a:rPr lang="en-US" sz="2000" b="1">
                <a:solidFill>
                  <a:srgbClr val="000000"/>
                </a:solidFill>
                <a:latin typeface="Arial" charset="0"/>
              </a:rPr>
              <a:t>.</a:t>
            </a:r>
            <a:endParaRPr lang="en-US" sz="2200" b="1">
              <a:solidFill>
                <a:srgbClr val="000000"/>
              </a:solidFill>
              <a:latin typeface="Arial" charset="0"/>
            </a:endParaRPr>
          </a:p>
        </p:txBody>
      </p:sp>
      <p:sp>
        <p:nvSpPr>
          <p:cNvPr id="379908" name="AutoShape 4"/>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79909" name="Rectangle 5"/>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6) </a:t>
            </a:r>
            <a:r>
              <a:rPr lang="en-US" sz="2800" dirty="0" smtClean="0">
                <a:solidFill>
                  <a:schemeClr val="accent2"/>
                </a:solidFill>
              </a:rPr>
              <a:t>Ball </a:t>
            </a:r>
            <a:r>
              <a:rPr lang="en-US" sz="2800" dirty="0">
                <a:solidFill>
                  <a:schemeClr val="accent2"/>
                </a:solidFill>
              </a:rPr>
              <a:t>and String</a:t>
            </a:r>
          </a:p>
        </p:txBody>
      </p:sp>
      <p:sp>
        <p:nvSpPr>
          <p:cNvPr id="379910" name="Oval 6"/>
          <p:cNvSpPr>
            <a:spLocks noChangeArrowheads="1"/>
          </p:cNvSpPr>
          <p:nvPr/>
        </p:nvSpPr>
        <p:spPr bwMode="auto">
          <a:xfrm>
            <a:off x="5935663" y="2087563"/>
            <a:ext cx="2547937" cy="573087"/>
          </a:xfrm>
          <a:prstGeom prst="ellipse">
            <a:avLst/>
          </a:prstGeom>
          <a:noFill/>
          <a:ln w="50800">
            <a:solidFill>
              <a:schemeClr val="accent1"/>
            </a:solidFill>
            <a:round/>
            <a:headEnd/>
            <a:tailEnd/>
          </a:ln>
          <a:effectLst/>
        </p:spPr>
        <p:txBody>
          <a:bodyPr wrap="none" anchor="ctr"/>
          <a:lstStyle/>
          <a:p>
            <a:endParaRPr lang="en-CA"/>
          </a:p>
        </p:txBody>
      </p:sp>
      <p:sp>
        <p:nvSpPr>
          <p:cNvPr id="379911" name="Rectangle 7"/>
          <p:cNvSpPr>
            <a:spLocks noGrp="1" noChangeArrowheads="1"/>
          </p:cNvSpPr>
          <p:nvPr>
            <p:ph type="body" idx="1"/>
          </p:nvPr>
        </p:nvSpPr>
        <p:spPr>
          <a:xfrm>
            <a:off x="0" y="962025"/>
            <a:ext cx="5959475" cy="2444750"/>
          </a:xfrm>
          <a:noFill/>
          <a:ln/>
        </p:spPr>
        <p:txBody>
          <a:bodyPr/>
          <a:lstStyle/>
          <a:p>
            <a:pPr marL="401638" indent="-401638">
              <a:lnSpc>
                <a:spcPct val="130000"/>
              </a:lnSpc>
              <a:spcBef>
                <a:spcPct val="50000"/>
              </a:spcBef>
              <a:buFont typeface="Monotype Sorts" pitchFamily="2" charset="2"/>
              <a:buNone/>
            </a:pPr>
            <a:r>
              <a:rPr lang="en-US" b="1">
                <a:effectLst>
                  <a:outerShdw blurRad="38100" dist="38100" dir="2700000" algn="tl">
                    <a:srgbClr val="000000"/>
                  </a:outerShdw>
                </a:effectLst>
              </a:rPr>
              <a:t>	Two equal-mass rocks tied to strings are whirled in horizontal circles.  The </a:t>
            </a:r>
            <a:r>
              <a:rPr lang="en-US" b="1">
                <a:solidFill>
                  <a:schemeClr val="tx2"/>
                </a:solidFill>
                <a:effectLst>
                  <a:outerShdw blurRad="38100" dist="38100" dir="2700000" algn="tl">
                    <a:srgbClr val="000000"/>
                  </a:outerShdw>
                </a:effectLst>
              </a:rPr>
              <a:t>radius</a:t>
            </a:r>
            <a:r>
              <a:rPr lang="en-US" b="1">
                <a:effectLst>
                  <a:outerShdw blurRad="38100" dist="38100" dir="2700000" algn="tl">
                    <a:srgbClr val="000000"/>
                  </a:outerShdw>
                </a:effectLst>
              </a:rPr>
              <a:t> of circle 2 is </a:t>
            </a:r>
            <a:r>
              <a:rPr lang="en-US" b="1">
                <a:solidFill>
                  <a:schemeClr val="tx2"/>
                </a:solidFill>
                <a:effectLst>
                  <a:outerShdw blurRad="38100" dist="38100" dir="2700000" algn="tl">
                    <a:srgbClr val="000000"/>
                  </a:outerShdw>
                </a:effectLst>
              </a:rPr>
              <a:t>twice</a:t>
            </a:r>
            <a:r>
              <a:rPr lang="en-US" b="1">
                <a:effectLst>
                  <a:outerShdw blurRad="38100" dist="38100" dir="2700000" algn="tl">
                    <a:srgbClr val="000000"/>
                  </a:outerShdw>
                </a:effectLst>
              </a:rPr>
              <a:t> that of circle 1.  If the </a:t>
            </a:r>
            <a:r>
              <a:rPr lang="en-US" b="1">
                <a:solidFill>
                  <a:schemeClr val="accent2"/>
                </a:solidFill>
                <a:effectLst>
                  <a:outerShdw blurRad="38100" dist="38100" dir="2700000" algn="tl">
                    <a:srgbClr val="000000"/>
                  </a:outerShdw>
                </a:effectLst>
              </a:rPr>
              <a:t>period</a:t>
            </a:r>
            <a:r>
              <a:rPr lang="en-US" b="1">
                <a:effectLst>
                  <a:outerShdw blurRad="38100" dist="38100" dir="2700000" algn="tl">
                    <a:srgbClr val="000000"/>
                  </a:outerShdw>
                </a:effectLst>
              </a:rPr>
              <a:t> of motion is the </a:t>
            </a:r>
            <a:r>
              <a:rPr lang="en-US" b="1">
                <a:solidFill>
                  <a:schemeClr val="accent2"/>
                </a:solidFill>
                <a:effectLst>
                  <a:outerShdw blurRad="38100" dist="38100" dir="2700000" algn="tl">
                    <a:srgbClr val="000000"/>
                  </a:outerShdw>
                </a:effectLst>
              </a:rPr>
              <a:t>same</a:t>
            </a:r>
            <a:r>
              <a:rPr lang="en-US" b="1">
                <a:effectLst>
                  <a:outerShdw blurRad="38100" dist="38100" dir="2700000" algn="tl">
                    <a:srgbClr val="000000"/>
                  </a:outerShdw>
                </a:effectLst>
              </a:rPr>
              <a:t> for both rocks, </a:t>
            </a:r>
            <a:r>
              <a:rPr lang="en-US" b="1">
                <a:solidFill>
                  <a:schemeClr val="accent1"/>
                </a:solidFill>
                <a:effectLst>
                  <a:outerShdw blurRad="38100" dist="38100" dir="2700000" algn="tl">
                    <a:srgbClr val="000000"/>
                  </a:outerShdw>
                </a:effectLst>
              </a:rPr>
              <a:t>what is the tension in cord 2 compared to cord 1</a:t>
            </a:r>
            <a:r>
              <a:rPr lang="en-US" b="1">
                <a:effectLst>
                  <a:outerShdw blurRad="38100" dist="38100" dir="2700000" algn="tl">
                    <a:srgbClr val="000000"/>
                  </a:outerShdw>
                </a:effectLst>
              </a:rPr>
              <a:t>?</a:t>
            </a:r>
          </a:p>
        </p:txBody>
      </p:sp>
      <p:grpSp>
        <p:nvGrpSpPr>
          <p:cNvPr id="379912" name="Group 8"/>
          <p:cNvGrpSpPr>
            <a:grpSpLocks/>
          </p:cNvGrpSpPr>
          <p:nvPr/>
        </p:nvGrpSpPr>
        <p:grpSpPr bwMode="auto">
          <a:xfrm>
            <a:off x="7551738" y="3611563"/>
            <a:ext cx="1203325" cy="887412"/>
            <a:chOff x="1109" y="712"/>
            <a:chExt cx="758" cy="559"/>
          </a:xfrm>
        </p:grpSpPr>
        <p:sp>
          <p:nvSpPr>
            <p:cNvPr id="379913" name="Oval 9"/>
            <p:cNvSpPr>
              <a:spLocks noChangeArrowheads="1"/>
            </p:cNvSpPr>
            <p:nvPr/>
          </p:nvSpPr>
          <p:spPr bwMode="auto">
            <a:xfrm>
              <a:off x="1387" y="791"/>
              <a:ext cx="480" cy="480"/>
            </a:xfrm>
            <a:prstGeom prst="ellipse">
              <a:avLst/>
            </a:prstGeom>
            <a:noFill/>
            <a:ln w="38100">
              <a:solidFill>
                <a:schemeClr val="accent2"/>
              </a:solidFill>
              <a:round/>
              <a:headEnd/>
              <a:tailEnd/>
            </a:ln>
            <a:effectLst/>
          </p:spPr>
          <p:txBody>
            <a:bodyPr wrap="none" anchor="ctr">
              <a:spAutoFit/>
            </a:bodyPr>
            <a:lstStyle/>
            <a:p>
              <a:endParaRPr lang="en-CA"/>
            </a:p>
          </p:txBody>
        </p:sp>
        <p:sp>
          <p:nvSpPr>
            <p:cNvPr id="379914" name="WordArt 10"/>
            <p:cNvSpPr>
              <a:spLocks noChangeArrowheads="1" noChangeShapeType="1" noTextEdit="1"/>
            </p:cNvSpPr>
            <p:nvPr/>
          </p:nvSpPr>
          <p:spPr bwMode="auto">
            <a:xfrm>
              <a:off x="1109" y="712"/>
              <a:ext cx="173" cy="276"/>
            </a:xfrm>
            <a:prstGeom prst="rect">
              <a:avLst/>
            </a:prstGeom>
          </p:spPr>
          <p:txBody>
            <a:bodyPr wrap="none" fromWordArt="1">
              <a:prstTxWarp prst="textPlain">
                <a:avLst>
                  <a:gd name="adj" fmla="val 50000"/>
                </a:avLst>
              </a:prstTxWarp>
            </a:bodyPr>
            <a:lstStyle/>
            <a:p>
              <a:pPr algn="ctr"/>
              <a:r>
                <a:rPr lang="en-CA" sz="3600" kern="10">
                  <a:ln w="9525">
                    <a:solidFill>
                      <a:srgbClr val="000000"/>
                    </a:solidFill>
                    <a:round/>
                    <a:headEnd/>
                    <a:tailEnd/>
                  </a:ln>
                  <a:solidFill>
                    <a:srgbClr val="FFFFFF"/>
                  </a:solidFill>
                  <a:latin typeface="Arial Black"/>
                </a:rPr>
                <a:t>1</a:t>
              </a:r>
            </a:p>
          </p:txBody>
        </p:sp>
        <p:sp>
          <p:nvSpPr>
            <p:cNvPr id="379915" name="Oval 11"/>
            <p:cNvSpPr>
              <a:spLocks noChangeArrowheads="1"/>
            </p:cNvSpPr>
            <p:nvPr/>
          </p:nvSpPr>
          <p:spPr bwMode="auto">
            <a:xfrm>
              <a:off x="1555" y="719"/>
              <a:ext cx="144" cy="144"/>
            </a:xfrm>
            <a:prstGeom prst="ellipse">
              <a:avLst/>
            </a:prstGeom>
            <a:solidFill>
              <a:srgbClr val="FF9900"/>
            </a:solidFill>
            <a:ln w="38100">
              <a:noFill/>
              <a:round/>
              <a:headEnd/>
              <a:tailEnd/>
            </a:ln>
            <a:effectLst/>
          </p:spPr>
          <p:txBody>
            <a:bodyPr wrap="none" anchor="ctr">
              <a:spAutoFit/>
            </a:bodyPr>
            <a:lstStyle/>
            <a:p>
              <a:endParaRPr lang="en-CA"/>
            </a:p>
          </p:txBody>
        </p:sp>
        <p:sp>
          <p:nvSpPr>
            <p:cNvPr id="379916" name="Line 12"/>
            <p:cNvSpPr>
              <a:spLocks noChangeShapeType="1"/>
            </p:cNvSpPr>
            <p:nvPr/>
          </p:nvSpPr>
          <p:spPr bwMode="auto">
            <a:xfrm>
              <a:off x="1627" y="860"/>
              <a:ext cx="0" cy="160"/>
            </a:xfrm>
            <a:prstGeom prst="line">
              <a:avLst/>
            </a:prstGeom>
            <a:noFill/>
            <a:ln w="38100">
              <a:solidFill>
                <a:schemeClr val="tx1"/>
              </a:solidFill>
              <a:round/>
              <a:headEnd/>
              <a:tailEnd/>
            </a:ln>
            <a:effectLst/>
          </p:spPr>
          <p:txBody>
            <a:bodyPr anchor="ctr">
              <a:spAutoFit/>
            </a:bodyPr>
            <a:lstStyle/>
            <a:p>
              <a:endParaRPr lang="en-CA"/>
            </a:p>
          </p:txBody>
        </p:sp>
      </p:grpSp>
      <p:grpSp>
        <p:nvGrpSpPr>
          <p:cNvPr id="379917" name="Group 13"/>
          <p:cNvGrpSpPr>
            <a:grpSpLocks/>
          </p:cNvGrpSpPr>
          <p:nvPr/>
        </p:nvGrpSpPr>
        <p:grpSpPr bwMode="auto">
          <a:xfrm>
            <a:off x="7626350" y="4762500"/>
            <a:ext cx="1517650" cy="1619250"/>
            <a:chOff x="3235" y="489"/>
            <a:chExt cx="956" cy="1020"/>
          </a:xfrm>
        </p:grpSpPr>
        <p:sp>
          <p:nvSpPr>
            <p:cNvPr id="379918" name="Oval 14"/>
            <p:cNvSpPr>
              <a:spLocks noChangeArrowheads="1"/>
            </p:cNvSpPr>
            <p:nvPr/>
          </p:nvSpPr>
          <p:spPr bwMode="auto">
            <a:xfrm>
              <a:off x="3235" y="553"/>
              <a:ext cx="956" cy="956"/>
            </a:xfrm>
            <a:prstGeom prst="ellipse">
              <a:avLst/>
            </a:prstGeom>
            <a:noFill/>
            <a:ln w="38100">
              <a:solidFill>
                <a:schemeClr val="accent2"/>
              </a:solidFill>
              <a:round/>
              <a:headEnd/>
              <a:tailEnd/>
            </a:ln>
            <a:effectLst/>
          </p:spPr>
          <p:txBody>
            <a:bodyPr wrap="none" anchor="ctr">
              <a:spAutoFit/>
            </a:bodyPr>
            <a:lstStyle/>
            <a:p>
              <a:endParaRPr lang="en-CA"/>
            </a:p>
          </p:txBody>
        </p:sp>
        <p:sp>
          <p:nvSpPr>
            <p:cNvPr id="379919" name="WordArt 15"/>
            <p:cNvSpPr>
              <a:spLocks noChangeArrowheads="1" noChangeShapeType="1" noTextEdit="1"/>
            </p:cNvSpPr>
            <p:nvPr/>
          </p:nvSpPr>
          <p:spPr bwMode="auto">
            <a:xfrm>
              <a:off x="3434" y="712"/>
              <a:ext cx="173" cy="276"/>
            </a:xfrm>
            <a:prstGeom prst="rect">
              <a:avLst/>
            </a:prstGeom>
          </p:spPr>
          <p:txBody>
            <a:bodyPr wrap="none" fromWordArt="1">
              <a:prstTxWarp prst="textPlain">
                <a:avLst>
                  <a:gd name="adj" fmla="val 50000"/>
                </a:avLst>
              </a:prstTxWarp>
            </a:bodyPr>
            <a:lstStyle/>
            <a:p>
              <a:pPr algn="ctr"/>
              <a:r>
                <a:rPr lang="en-CA" sz="3600" kern="10">
                  <a:ln w="9525">
                    <a:solidFill>
                      <a:srgbClr val="000000"/>
                    </a:solidFill>
                    <a:round/>
                    <a:headEnd/>
                    <a:tailEnd/>
                  </a:ln>
                  <a:solidFill>
                    <a:srgbClr val="FFFFFF"/>
                  </a:solidFill>
                  <a:latin typeface="Arial Black"/>
                </a:rPr>
                <a:t>2</a:t>
              </a:r>
            </a:p>
          </p:txBody>
        </p:sp>
        <p:sp>
          <p:nvSpPr>
            <p:cNvPr id="379920" name="Oval 16"/>
            <p:cNvSpPr>
              <a:spLocks noChangeArrowheads="1"/>
            </p:cNvSpPr>
            <p:nvPr/>
          </p:nvSpPr>
          <p:spPr bwMode="auto">
            <a:xfrm>
              <a:off x="3641" y="489"/>
              <a:ext cx="144" cy="144"/>
            </a:xfrm>
            <a:prstGeom prst="ellipse">
              <a:avLst/>
            </a:prstGeom>
            <a:solidFill>
              <a:srgbClr val="FF9900"/>
            </a:solidFill>
            <a:ln w="38100">
              <a:noFill/>
              <a:round/>
              <a:headEnd/>
              <a:tailEnd/>
            </a:ln>
            <a:effectLst/>
          </p:spPr>
          <p:txBody>
            <a:bodyPr wrap="none" anchor="ctr">
              <a:spAutoFit/>
            </a:bodyPr>
            <a:lstStyle/>
            <a:p>
              <a:endParaRPr lang="en-CA"/>
            </a:p>
          </p:txBody>
        </p:sp>
        <p:sp>
          <p:nvSpPr>
            <p:cNvPr id="379921" name="Line 17"/>
            <p:cNvSpPr>
              <a:spLocks noChangeShapeType="1"/>
            </p:cNvSpPr>
            <p:nvPr/>
          </p:nvSpPr>
          <p:spPr bwMode="auto">
            <a:xfrm>
              <a:off x="3713" y="635"/>
              <a:ext cx="0" cy="393"/>
            </a:xfrm>
            <a:prstGeom prst="line">
              <a:avLst/>
            </a:prstGeom>
            <a:noFill/>
            <a:ln w="38100">
              <a:solidFill>
                <a:schemeClr val="tx1"/>
              </a:solidFill>
              <a:round/>
              <a:headEnd/>
              <a:tailEnd/>
            </a:ln>
            <a:effectLst/>
          </p:spPr>
          <p:txBody>
            <a:bodyPr anchor="ctr">
              <a:spAutoFit/>
            </a:bodyPr>
            <a:lstStyle/>
            <a:p>
              <a:endParaRPr lang="en-CA"/>
            </a:p>
          </p:txBody>
        </p:sp>
      </p:grpSp>
      <p:sp>
        <p:nvSpPr>
          <p:cNvPr id="379922" name="Rectangle 18"/>
          <p:cNvSpPr>
            <a:spLocks noChangeArrowheads="1"/>
          </p:cNvSpPr>
          <p:nvPr/>
        </p:nvSpPr>
        <p:spPr bwMode="auto">
          <a:xfrm>
            <a:off x="6270625" y="738188"/>
            <a:ext cx="2873375" cy="2495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latin typeface="Arial" charset="0"/>
              </a:rPr>
              <a:t>1) </a:t>
            </a:r>
            <a:r>
              <a:rPr lang="en-US" sz="2000" b="1">
                <a:solidFill>
                  <a:schemeClr val="tx2"/>
                </a:solidFill>
                <a:effectLst>
                  <a:outerShdw blurRad="38100" dist="38100" dir="2700000" algn="tl">
                    <a:srgbClr val="000000"/>
                  </a:outerShdw>
                </a:effectLst>
                <a:latin typeface="Arial" charset="0"/>
              </a:rPr>
              <a:t> </a:t>
            </a:r>
            <a:r>
              <a:rPr lang="en-US" sz="2000" b="1" i="1">
                <a:solidFill>
                  <a:schemeClr val="tx2"/>
                </a:solidFill>
                <a:latin typeface="Arial" charset="0"/>
              </a:rPr>
              <a:t>T</a:t>
            </a:r>
            <a:r>
              <a:rPr lang="en-US" sz="2000" b="1" baseline="-25000">
                <a:solidFill>
                  <a:schemeClr val="tx2"/>
                </a:solidFill>
                <a:latin typeface="Arial" charset="0"/>
              </a:rPr>
              <a:t>2</a:t>
            </a:r>
            <a:r>
              <a:rPr lang="en-US" sz="2000" b="1">
                <a:solidFill>
                  <a:schemeClr val="tx2"/>
                </a:solidFill>
                <a:latin typeface="Arial" charset="0"/>
              </a:rPr>
              <a:t>  =  1/4 </a:t>
            </a:r>
            <a:r>
              <a:rPr lang="en-US" sz="2000" b="1" i="1">
                <a:solidFill>
                  <a:schemeClr val="tx2"/>
                </a:solidFill>
                <a:latin typeface="Arial" charset="0"/>
              </a:rPr>
              <a:t>T</a:t>
            </a:r>
            <a:r>
              <a:rPr lang="en-US" sz="2000" b="1" baseline="-25000">
                <a:solidFill>
                  <a:schemeClr val="tx2"/>
                </a:solidFill>
                <a:latin typeface="Arial" charset="0"/>
              </a:rPr>
              <a:t>1</a:t>
            </a:r>
            <a:endParaRPr lang="en-US" sz="2000" b="1">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latin typeface="Arial" charset="0"/>
              </a:rPr>
              <a:t>2)  </a:t>
            </a:r>
            <a:r>
              <a:rPr lang="en-US" sz="2000" b="1" i="1">
                <a:solidFill>
                  <a:schemeClr val="tx2"/>
                </a:solidFill>
                <a:latin typeface="Arial" charset="0"/>
              </a:rPr>
              <a:t>T</a:t>
            </a:r>
            <a:r>
              <a:rPr lang="en-US" sz="2000" b="1" baseline="-25000">
                <a:solidFill>
                  <a:schemeClr val="tx2"/>
                </a:solidFill>
                <a:latin typeface="Arial" charset="0"/>
              </a:rPr>
              <a:t>2</a:t>
            </a:r>
            <a:r>
              <a:rPr lang="en-US" sz="2000" b="1">
                <a:solidFill>
                  <a:schemeClr val="tx2"/>
                </a:solidFill>
                <a:latin typeface="Arial" charset="0"/>
              </a:rPr>
              <a:t>  =  1/2 </a:t>
            </a:r>
            <a:r>
              <a:rPr lang="en-US" sz="2000" b="1" i="1">
                <a:solidFill>
                  <a:schemeClr val="tx2"/>
                </a:solidFill>
                <a:latin typeface="Arial" charset="0"/>
              </a:rPr>
              <a:t>T</a:t>
            </a:r>
            <a:r>
              <a:rPr lang="en-US" sz="2000" b="1" baseline="-25000">
                <a:solidFill>
                  <a:schemeClr val="tx2"/>
                </a:solidFill>
                <a:latin typeface="Arial" charset="0"/>
              </a:rPr>
              <a:t>1</a:t>
            </a:r>
            <a:endParaRPr lang="en-US" sz="2000" b="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latin typeface="Arial" charset="0"/>
              </a:rPr>
              <a:t>3)  </a:t>
            </a:r>
            <a:r>
              <a:rPr lang="en-US" sz="2000" b="1" i="1">
                <a:solidFill>
                  <a:schemeClr val="tx2"/>
                </a:solidFill>
                <a:latin typeface="Arial" charset="0"/>
              </a:rPr>
              <a:t>T</a:t>
            </a:r>
            <a:r>
              <a:rPr lang="en-US" sz="2000" b="1" baseline="-25000">
                <a:solidFill>
                  <a:schemeClr val="tx2"/>
                </a:solidFill>
                <a:latin typeface="Arial" charset="0"/>
              </a:rPr>
              <a:t>2</a:t>
            </a:r>
            <a:r>
              <a:rPr lang="en-US" sz="2000" b="1">
                <a:solidFill>
                  <a:schemeClr val="tx2"/>
                </a:solidFill>
                <a:latin typeface="Arial" charset="0"/>
              </a:rPr>
              <a:t>  =  </a:t>
            </a:r>
            <a:r>
              <a:rPr lang="en-US" sz="2000" b="1" i="1">
                <a:solidFill>
                  <a:schemeClr val="tx2"/>
                </a:solidFill>
                <a:latin typeface="Arial" charset="0"/>
              </a:rPr>
              <a:t>T</a:t>
            </a:r>
            <a:r>
              <a:rPr lang="en-US" sz="2000" b="1" baseline="-25000">
                <a:solidFill>
                  <a:schemeClr val="tx2"/>
                </a:solidFill>
                <a:latin typeface="Arial" charset="0"/>
              </a:rPr>
              <a:t>1</a:t>
            </a:r>
            <a:endParaRPr lang="en-US" sz="2000" b="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latin typeface="Arial" charset="0"/>
              </a:rPr>
              <a:t>4)  </a:t>
            </a:r>
            <a:r>
              <a:rPr lang="en-US" sz="2000" b="1" i="1">
                <a:solidFill>
                  <a:schemeClr val="tx2"/>
                </a:solidFill>
                <a:latin typeface="Arial" charset="0"/>
              </a:rPr>
              <a:t>T</a:t>
            </a:r>
            <a:r>
              <a:rPr lang="en-US" sz="2000" b="1" baseline="-25000">
                <a:solidFill>
                  <a:schemeClr val="tx2"/>
                </a:solidFill>
                <a:latin typeface="Arial" charset="0"/>
              </a:rPr>
              <a:t>2</a:t>
            </a:r>
            <a:r>
              <a:rPr lang="en-US" sz="2000" b="1">
                <a:solidFill>
                  <a:schemeClr val="tx2"/>
                </a:solidFill>
                <a:latin typeface="Arial" charset="0"/>
              </a:rPr>
              <a:t>  =  2 </a:t>
            </a:r>
            <a:r>
              <a:rPr lang="en-US" sz="2000" b="1" i="1">
                <a:solidFill>
                  <a:schemeClr val="tx2"/>
                </a:solidFill>
                <a:latin typeface="Arial" charset="0"/>
              </a:rPr>
              <a:t>T</a:t>
            </a:r>
            <a:r>
              <a:rPr lang="en-US" sz="2000" b="1" baseline="-25000">
                <a:solidFill>
                  <a:schemeClr val="tx2"/>
                </a:solidFill>
                <a:latin typeface="Arial" charset="0"/>
              </a:rPr>
              <a:t>1</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latin typeface="Arial" charset="0"/>
              </a:rPr>
              <a:t>5)  </a:t>
            </a:r>
            <a:r>
              <a:rPr lang="en-US" sz="2000" b="1" i="1">
                <a:solidFill>
                  <a:schemeClr val="tx2"/>
                </a:solidFill>
                <a:latin typeface="Arial" charset="0"/>
              </a:rPr>
              <a:t>T</a:t>
            </a:r>
            <a:r>
              <a:rPr lang="en-US" sz="2000" b="1" baseline="-25000">
                <a:solidFill>
                  <a:schemeClr val="tx2"/>
                </a:solidFill>
                <a:latin typeface="Arial" charset="0"/>
              </a:rPr>
              <a:t>2</a:t>
            </a:r>
            <a:r>
              <a:rPr lang="en-US" sz="2000" b="1">
                <a:solidFill>
                  <a:schemeClr val="tx2"/>
                </a:solidFill>
                <a:latin typeface="Arial" charset="0"/>
              </a:rPr>
              <a:t>  =  4 </a:t>
            </a:r>
            <a:r>
              <a:rPr lang="en-US" sz="2000" b="1" i="1">
                <a:solidFill>
                  <a:schemeClr val="tx2"/>
                </a:solidFill>
                <a:latin typeface="Arial" charset="0"/>
              </a:rPr>
              <a:t>T</a:t>
            </a:r>
            <a:r>
              <a:rPr lang="en-US" sz="2000" b="1" baseline="-25000">
                <a:solidFill>
                  <a:schemeClr val="tx2"/>
                </a:solidFill>
                <a:latin typeface="Arial" charset="0"/>
              </a:rPr>
              <a:t>1</a:t>
            </a:r>
            <a:endParaRPr lang="en-US" sz="2200" b="1" baseline="-25000">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AutoShape 2"/>
          <p:cNvSpPr>
            <a:spLocks noChangeArrowheads="1"/>
          </p:cNvSpPr>
          <p:nvPr/>
        </p:nvSpPr>
        <p:spPr bwMode="auto">
          <a:xfrm>
            <a:off x="0" y="0"/>
            <a:ext cx="9144000" cy="32131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81955"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7) </a:t>
            </a:r>
            <a:r>
              <a:rPr lang="en-US" sz="2800" dirty="0" smtClean="0">
                <a:solidFill>
                  <a:schemeClr val="accent2"/>
                </a:solidFill>
              </a:rPr>
              <a:t>Barrel </a:t>
            </a:r>
            <a:r>
              <a:rPr lang="en-US" sz="2800" dirty="0">
                <a:solidFill>
                  <a:schemeClr val="accent2"/>
                </a:solidFill>
              </a:rPr>
              <a:t>of Fun</a:t>
            </a:r>
          </a:p>
        </p:txBody>
      </p:sp>
      <p:sp>
        <p:nvSpPr>
          <p:cNvPr id="381956" name="Rectangle 4"/>
          <p:cNvSpPr>
            <a:spLocks noGrp="1" noChangeArrowheads="1"/>
          </p:cNvSpPr>
          <p:nvPr>
            <p:ph type="body" idx="1"/>
          </p:nvPr>
        </p:nvSpPr>
        <p:spPr>
          <a:xfrm>
            <a:off x="0" y="793750"/>
            <a:ext cx="3770313" cy="2381250"/>
          </a:xfrm>
          <a:noFill/>
          <a:ln/>
        </p:spPr>
        <p:txBody>
          <a:bodyPr/>
          <a:lstStyle/>
          <a:p>
            <a:pPr marL="401638" indent="-401638">
              <a:lnSpc>
                <a:spcPct val="120000"/>
              </a:lnSpc>
              <a:spcBef>
                <a:spcPct val="50000"/>
              </a:spcBef>
              <a:buFont typeface="Monotype Sorts" pitchFamily="2" charset="2"/>
              <a:buNone/>
            </a:pPr>
            <a:r>
              <a:rPr lang="en-US" b="1">
                <a:effectLst>
                  <a:outerShdw blurRad="38100" dist="38100" dir="2700000" algn="tl">
                    <a:srgbClr val="000000"/>
                  </a:outerShdw>
                </a:effectLst>
              </a:rPr>
              <a:t>	A rider in a “barrel of fun” finds herself stuck with her back to the wall.  Which diagram correctly shows the forces acting on her?</a:t>
            </a:r>
          </a:p>
        </p:txBody>
      </p:sp>
      <p:pic>
        <p:nvPicPr>
          <p:cNvPr id="381957" name="Picture 5"/>
          <p:cNvPicPr>
            <a:picLocks noChangeAspect="1" noChangeArrowheads="1"/>
          </p:cNvPicPr>
          <p:nvPr/>
        </p:nvPicPr>
        <p:blipFill>
          <a:blip r:embed="rId3" cstate="print"/>
          <a:srcRect l="36864" r="21445" b="50612"/>
          <a:stretch>
            <a:fillRect/>
          </a:stretch>
        </p:blipFill>
        <p:spPr bwMode="auto">
          <a:xfrm>
            <a:off x="5383213" y="3443288"/>
            <a:ext cx="2716212" cy="2836862"/>
          </a:xfrm>
          <a:prstGeom prst="rect">
            <a:avLst/>
          </a:prstGeom>
          <a:noFill/>
          <a:ln w="9525">
            <a:noFill/>
            <a:miter lim="800000"/>
            <a:headEnd type="none" w="sm" len="sm"/>
            <a:tailEnd type="none" w="sm" len="sm"/>
          </a:ln>
          <a:effectLst/>
        </p:spPr>
      </p:pic>
      <p:grpSp>
        <p:nvGrpSpPr>
          <p:cNvPr id="381958" name="Group 6"/>
          <p:cNvGrpSpPr>
            <a:grpSpLocks/>
          </p:cNvGrpSpPr>
          <p:nvPr/>
        </p:nvGrpSpPr>
        <p:grpSpPr bwMode="auto">
          <a:xfrm>
            <a:off x="3856038" y="749300"/>
            <a:ext cx="4900612" cy="2295525"/>
            <a:chOff x="2429" y="472"/>
            <a:chExt cx="3087" cy="1446"/>
          </a:xfrm>
        </p:grpSpPr>
        <p:pic>
          <p:nvPicPr>
            <p:cNvPr id="381959" name="Picture 7"/>
            <p:cNvPicPr>
              <a:picLocks noChangeAspect="1" noChangeArrowheads="1"/>
            </p:cNvPicPr>
            <p:nvPr/>
          </p:nvPicPr>
          <p:blipFill>
            <a:blip r:embed="rId3" cstate="print"/>
            <a:srcRect t="47986"/>
            <a:stretch>
              <a:fillRect/>
            </a:stretch>
          </p:blipFill>
          <p:spPr bwMode="auto">
            <a:xfrm>
              <a:off x="2429" y="472"/>
              <a:ext cx="3087" cy="1446"/>
            </a:xfrm>
            <a:prstGeom prst="rect">
              <a:avLst/>
            </a:prstGeom>
            <a:noFill/>
            <a:ln w="9525">
              <a:noFill/>
              <a:miter lim="800000"/>
              <a:headEnd type="none" w="sm" len="sm"/>
              <a:tailEnd type="none" w="sm" len="sm"/>
            </a:ln>
            <a:effectLst/>
          </p:spPr>
        </p:pic>
        <p:sp>
          <p:nvSpPr>
            <p:cNvPr id="381960" name="Text Box 8"/>
            <p:cNvSpPr txBox="1">
              <a:spLocks noChangeArrowheads="1"/>
            </p:cNvSpPr>
            <p:nvPr/>
          </p:nvSpPr>
          <p:spPr bwMode="auto">
            <a:xfrm>
              <a:off x="2894" y="1490"/>
              <a:ext cx="241" cy="327"/>
            </a:xfrm>
            <a:prstGeom prst="rect">
              <a:avLst/>
            </a:prstGeom>
            <a:solidFill>
              <a:schemeClr val="tx1"/>
            </a:solidFill>
            <a:ln w="9525">
              <a:noFill/>
              <a:miter lim="800000"/>
              <a:headEnd type="none" w="sm" len="sm"/>
              <a:tailEnd type="none" w="sm" len="sm"/>
            </a:ln>
            <a:effectLst/>
          </p:spPr>
          <p:txBody>
            <a:bodyPr wrap="none">
              <a:spAutoFit/>
            </a:bodyPr>
            <a:lstStyle/>
            <a:p>
              <a:r>
                <a:rPr lang="en-US" sz="2800" b="1">
                  <a:solidFill>
                    <a:srgbClr val="FF0000"/>
                  </a:solidFill>
                  <a:latin typeface="Arial" charset="0"/>
                </a:rPr>
                <a:t>1</a:t>
              </a:r>
              <a:endParaRPr lang="en-US"/>
            </a:p>
          </p:txBody>
        </p:sp>
        <p:sp>
          <p:nvSpPr>
            <p:cNvPr id="381961" name="Text Box 9"/>
            <p:cNvSpPr txBox="1">
              <a:spLocks noChangeArrowheads="1"/>
            </p:cNvSpPr>
            <p:nvPr/>
          </p:nvSpPr>
          <p:spPr bwMode="auto">
            <a:xfrm>
              <a:off x="3379" y="1485"/>
              <a:ext cx="241" cy="327"/>
            </a:xfrm>
            <a:prstGeom prst="rect">
              <a:avLst/>
            </a:prstGeom>
            <a:solidFill>
              <a:schemeClr val="tx1"/>
            </a:solidFill>
            <a:ln w="9525">
              <a:noFill/>
              <a:miter lim="800000"/>
              <a:headEnd type="none" w="sm" len="sm"/>
              <a:tailEnd type="none" w="sm" len="sm"/>
            </a:ln>
            <a:effectLst/>
          </p:spPr>
          <p:txBody>
            <a:bodyPr wrap="none">
              <a:spAutoFit/>
            </a:bodyPr>
            <a:lstStyle/>
            <a:p>
              <a:r>
                <a:rPr lang="en-US" sz="2800" b="1">
                  <a:solidFill>
                    <a:srgbClr val="FF0000"/>
                  </a:solidFill>
                  <a:latin typeface="Arial" charset="0"/>
                </a:rPr>
                <a:t>2</a:t>
              </a:r>
              <a:endParaRPr lang="en-US"/>
            </a:p>
          </p:txBody>
        </p:sp>
        <p:sp>
          <p:nvSpPr>
            <p:cNvPr id="381962" name="Text Box 10"/>
            <p:cNvSpPr txBox="1">
              <a:spLocks noChangeArrowheads="1"/>
            </p:cNvSpPr>
            <p:nvPr/>
          </p:nvSpPr>
          <p:spPr bwMode="auto">
            <a:xfrm>
              <a:off x="4031" y="1481"/>
              <a:ext cx="241" cy="327"/>
            </a:xfrm>
            <a:prstGeom prst="rect">
              <a:avLst/>
            </a:prstGeom>
            <a:solidFill>
              <a:schemeClr val="tx1"/>
            </a:solidFill>
            <a:ln w="9525">
              <a:noFill/>
              <a:miter lim="800000"/>
              <a:headEnd type="none" w="sm" len="sm"/>
              <a:tailEnd type="none" w="sm" len="sm"/>
            </a:ln>
            <a:effectLst/>
          </p:spPr>
          <p:txBody>
            <a:bodyPr wrap="none">
              <a:spAutoFit/>
            </a:bodyPr>
            <a:lstStyle/>
            <a:p>
              <a:r>
                <a:rPr lang="en-US" sz="2800" b="1">
                  <a:solidFill>
                    <a:srgbClr val="FF0000"/>
                  </a:solidFill>
                  <a:latin typeface="Arial" charset="0"/>
                </a:rPr>
                <a:t>3</a:t>
              </a:r>
              <a:endParaRPr lang="en-US"/>
            </a:p>
          </p:txBody>
        </p:sp>
        <p:sp>
          <p:nvSpPr>
            <p:cNvPr id="381963" name="Text Box 11"/>
            <p:cNvSpPr txBox="1">
              <a:spLocks noChangeArrowheads="1"/>
            </p:cNvSpPr>
            <p:nvPr/>
          </p:nvSpPr>
          <p:spPr bwMode="auto">
            <a:xfrm>
              <a:off x="4538" y="1491"/>
              <a:ext cx="241" cy="327"/>
            </a:xfrm>
            <a:prstGeom prst="rect">
              <a:avLst/>
            </a:prstGeom>
            <a:solidFill>
              <a:schemeClr val="tx1"/>
            </a:solidFill>
            <a:ln w="9525">
              <a:noFill/>
              <a:miter lim="800000"/>
              <a:headEnd type="none" w="sm" len="sm"/>
              <a:tailEnd type="none" w="sm" len="sm"/>
            </a:ln>
            <a:effectLst/>
          </p:spPr>
          <p:txBody>
            <a:bodyPr wrap="none">
              <a:spAutoFit/>
            </a:bodyPr>
            <a:lstStyle/>
            <a:p>
              <a:r>
                <a:rPr lang="en-US" sz="2800" b="1">
                  <a:solidFill>
                    <a:srgbClr val="FF0000"/>
                  </a:solidFill>
                  <a:latin typeface="Arial" charset="0"/>
                </a:rPr>
                <a:t>4</a:t>
              </a:r>
              <a:endParaRPr lang="en-US"/>
            </a:p>
          </p:txBody>
        </p:sp>
        <p:sp>
          <p:nvSpPr>
            <p:cNvPr id="381964" name="Text Box 12"/>
            <p:cNvSpPr txBox="1">
              <a:spLocks noChangeArrowheads="1"/>
            </p:cNvSpPr>
            <p:nvPr/>
          </p:nvSpPr>
          <p:spPr bwMode="auto">
            <a:xfrm>
              <a:off x="5012" y="1484"/>
              <a:ext cx="241" cy="327"/>
            </a:xfrm>
            <a:prstGeom prst="rect">
              <a:avLst/>
            </a:prstGeom>
            <a:solidFill>
              <a:schemeClr val="tx1"/>
            </a:solidFill>
            <a:ln w="9525">
              <a:noFill/>
              <a:miter lim="800000"/>
              <a:headEnd type="none" w="sm" len="sm"/>
              <a:tailEnd type="none" w="sm" len="sm"/>
            </a:ln>
            <a:effectLst/>
          </p:spPr>
          <p:txBody>
            <a:bodyPr wrap="none">
              <a:spAutoFit/>
            </a:bodyPr>
            <a:lstStyle/>
            <a:p>
              <a:r>
                <a:rPr lang="en-US" sz="2800" b="1">
                  <a:solidFill>
                    <a:srgbClr val="FF0000"/>
                  </a:solidFill>
                  <a:latin typeface="Arial" charset="0"/>
                </a:rPr>
                <a:t>5</a:t>
              </a:r>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AutoShape 2"/>
          <p:cNvSpPr>
            <a:spLocks noChangeArrowheads="1"/>
          </p:cNvSpPr>
          <p:nvPr/>
        </p:nvSpPr>
        <p:spPr bwMode="auto">
          <a:xfrm>
            <a:off x="0" y="3319463"/>
            <a:ext cx="5145088" cy="3017837"/>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84003" name="Rectangle 3"/>
          <p:cNvSpPr>
            <a:spLocks noChangeArrowheads="1"/>
          </p:cNvSpPr>
          <p:nvPr/>
        </p:nvSpPr>
        <p:spPr bwMode="auto">
          <a:xfrm>
            <a:off x="0" y="3422650"/>
            <a:ext cx="4814888" cy="2973388"/>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rgbClr val="000000"/>
                </a:solidFill>
                <a:latin typeface="Arial" charset="0"/>
              </a:rPr>
              <a:t>	The </a:t>
            </a:r>
            <a:r>
              <a:rPr lang="en-US" sz="2000" b="1">
                <a:solidFill>
                  <a:srgbClr val="FC0128"/>
                </a:solidFill>
                <a:effectLst>
                  <a:outerShdw blurRad="38100" dist="38100" dir="2700000" algn="tl">
                    <a:srgbClr val="000000"/>
                  </a:outerShdw>
                </a:effectLst>
                <a:latin typeface="Arial" charset="0"/>
              </a:rPr>
              <a:t>normal force</a:t>
            </a:r>
            <a:r>
              <a:rPr lang="en-US" sz="2000" b="1">
                <a:solidFill>
                  <a:srgbClr val="000000"/>
                </a:solidFill>
                <a:latin typeface="Arial" charset="0"/>
              </a:rPr>
              <a:t> of the wall on the rider provides the </a:t>
            </a:r>
            <a:r>
              <a:rPr lang="en-US" sz="2000" b="1">
                <a:solidFill>
                  <a:srgbClr val="FC0128"/>
                </a:solidFill>
                <a:effectLst>
                  <a:outerShdw blurRad="38100" dist="38100" dir="2700000" algn="tl">
                    <a:srgbClr val="000000"/>
                  </a:outerShdw>
                </a:effectLst>
                <a:latin typeface="Arial" charset="0"/>
              </a:rPr>
              <a:t>centripetal force</a:t>
            </a:r>
            <a:r>
              <a:rPr lang="en-US" sz="2000" b="1">
                <a:solidFill>
                  <a:srgbClr val="000000"/>
                </a:solidFill>
                <a:latin typeface="Arial" charset="0"/>
              </a:rPr>
              <a:t> needed to keep her going around in a circle.  The </a:t>
            </a:r>
            <a:r>
              <a:rPr lang="en-US" sz="2000" b="1">
                <a:solidFill>
                  <a:srgbClr val="0066FF"/>
                </a:solidFill>
                <a:effectLst>
                  <a:outerShdw blurRad="38100" dist="38100" dir="2700000" algn="tl">
                    <a:srgbClr val="000000"/>
                  </a:outerShdw>
                </a:effectLst>
                <a:latin typeface="Arial" charset="0"/>
              </a:rPr>
              <a:t>downward force of gravity is balanced by the upward frictional force</a:t>
            </a:r>
            <a:r>
              <a:rPr lang="en-US" sz="2000" b="1">
                <a:solidFill>
                  <a:srgbClr val="000000"/>
                </a:solidFill>
                <a:latin typeface="Arial" charset="0"/>
              </a:rPr>
              <a:t> on her, so she does not slip vertically.</a:t>
            </a:r>
          </a:p>
        </p:txBody>
      </p:sp>
      <p:sp>
        <p:nvSpPr>
          <p:cNvPr id="384004" name="AutoShape 4"/>
          <p:cNvSpPr>
            <a:spLocks noChangeArrowheads="1"/>
          </p:cNvSpPr>
          <p:nvPr/>
        </p:nvSpPr>
        <p:spPr bwMode="auto">
          <a:xfrm>
            <a:off x="0" y="0"/>
            <a:ext cx="9144000" cy="32131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84005" name="Rectangle 5"/>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7) </a:t>
            </a:r>
            <a:r>
              <a:rPr lang="en-US" sz="2800" dirty="0" smtClean="0">
                <a:solidFill>
                  <a:schemeClr val="accent2"/>
                </a:solidFill>
              </a:rPr>
              <a:t>Barrel </a:t>
            </a:r>
            <a:r>
              <a:rPr lang="en-US" sz="2800" dirty="0">
                <a:solidFill>
                  <a:schemeClr val="accent2"/>
                </a:solidFill>
              </a:rPr>
              <a:t>of Fun</a:t>
            </a:r>
          </a:p>
        </p:txBody>
      </p:sp>
      <p:sp>
        <p:nvSpPr>
          <p:cNvPr id="384006" name="Rectangle 6"/>
          <p:cNvSpPr>
            <a:spLocks noGrp="1" noChangeArrowheads="1"/>
          </p:cNvSpPr>
          <p:nvPr>
            <p:ph type="body" idx="1"/>
          </p:nvPr>
        </p:nvSpPr>
        <p:spPr>
          <a:xfrm>
            <a:off x="0" y="793750"/>
            <a:ext cx="3770313" cy="2381250"/>
          </a:xfrm>
          <a:noFill/>
          <a:ln/>
        </p:spPr>
        <p:txBody>
          <a:bodyPr/>
          <a:lstStyle/>
          <a:p>
            <a:pPr marL="401638" indent="-401638">
              <a:lnSpc>
                <a:spcPct val="120000"/>
              </a:lnSpc>
              <a:spcBef>
                <a:spcPct val="50000"/>
              </a:spcBef>
              <a:buFont typeface="Monotype Sorts" pitchFamily="2" charset="2"/>
              <a:buNone/>
            </a:pPr>
            <a:r>
              <a:rPr lang="en-US" b="1">
                <a:effectLst>
                  <a:outerShdw blurRad="38100" dist="38100" dir="2700000" algn="tl">
                    <a:srgbClr val="000000"/>
                  </a:outerShdw>
                </a:effectLst>
              </a:rPr>
              <a:t>	A rider in a “barrel of fun” finds herself stuck with her back to the wall.  Which diagram correctly shows the forces acting on her?</a:t>
            </a:r>
          </a:p>
        </p:txBody>
      </p:sp>
      <p:pic>
        <p:nvPicPr>
          <p:cNvPr id="384007" name="Picture 7"/>
          <p:cNvPicPr>
            <a:picLocks noChangeAspect="1" noChangeArrowheads="1"/>
          </p:cNvPicPr>
          <p:nvPr/>
        </p:nvPicPr>
        <p:blipFill>
          <a:blip r:embed="rId3" cstate="print"/>
          <a:srcRect l="36864" r="21445" b="50612"/>
          <a:stretch>
            <a:fillRect/>
          </a:stretch>
        </p:blipFill>
        <p:spPr bwMode="auto">
          <a:xfrm>
            <a:off x="5383213" y="3443288"/>
            <a:ext cx="2716212" cy="2836862"/>
          </a:xfrm>
          <a:prstGeom prst="rect">
            <a:avLst/>
          </a:prstGeom>
          <a:noFill/>
          <a:ln w="9525">
            <a:noFill/>
            <a:miter lim="800000"/>
            <a:headEnd type="none" w="sm" len="sm"/>
            <a:tailEnd type="none" w="sm" len="sm"/>
          </a:ln>
          <a:effectLst/>
        </p:spPr>
      </p:pic>
      <p:grpSp>
        <p:nvGrpSpPr>
          <p:cNvPr id="384008" name="Group 8"/>
          <p:cNvGrpSpPr>
            <a:grpSpLocks/>
          </p:cNvGrpSpPr>
          <p:nvPr/>
        </p:nvGrpSpPr>
        <p:grpSpPr bwMode="auto">
          <a:xfrm>
            <a:off x="3856038" y="749300"/>
            <a:ext cx="4900612" cy="2295525"/>
            <a:chOff x="2429" y="472"/>
            <a:chExt cx="3087" cy="1446"/>
          </a:xfrm>
        </p:grpSpPr>
        <p:pic>
          <p:nvPicPr>
            <p:cNvPr id="384009" name="Picture 9"/>
            <p:cNvPicPr>
              <a:picLocks noChangeAspect="1" noChangeArrowheads="1"/>
            </p:cNvPicPr>
            <p:nvPr/>
          </p:nvPicPr>
          <p:blipFill>
            <a:blip r:embed="rId3" cstate="print"/>
            <a:srcRect t="47986"/>
            <a:stretch>
              <a:fillRect/>
            </a:stretch>
          </p:blipFill>
          <p:spPr bwMode="auto">
            <a:xfrm>
              <a:off x="2429" y="472"/>
              <a:ext cx="3087" cy="1446"/>
            </a:xfrm>
            <a:prstGeom prst="rect">
              <a:avLst/>
            </a:prstGeom>
            <a:noFill/>
            <a:ln w="9525">
              <a:noFill/>
              <a:miter lim="800000"/>
              <a:headEnd type="none" w="sm" len="sm"/>
              <a:tailEnd type="none" w="sm" len="sm"/>
            </a:ln>
            <a:effectLst/>
          </p:spPr>
        </p:pic>
        <p:sp>
          <p:nvSpPr>
            <p:cNvPr id="384010" name="Text Box 10"/>
            <p:cNvSpPr txBox="1">
              <a:spLocks noChangeArrowheads="1"/>
            </p:cNvSpPr>
            <p:nvPr/>
          </p:nvSpPr>
          <p:spPr bwMode="auto">
            <a:xfrm>
              <a:off x="2894" y="1490"/>
              <a:ext cx="241" cy="327"/>
            </a:xfrm>
            <a:prstGeom prst="rect">
              <a:avLst/>
            </a:prstGeom>
            <a:solidFill>
              <a:schemeClr val="tx1"/>
            </a:solidFill>
            <a:ln w="9525">
              <a:noFill/>
              <a:miter lim="800000"/>
              <a:headEnd type="none" w="sm" len="sm"/>
              <a:tailEnd type="none" w="sm" len="sm"/>
            </a:ln>
            <a:effectLst/>
          </p:spPr>
          <p:txBody>
            <a:bodyPr wrap="none">
              <a:spAutoFit/>
            </a:bodyPr>
            <a:lstStyle/>
            <a:p>
              <a:r>
                <a:rPr lang="en-US" sz="2800" b="1">
                  <a:solidFill>
                    <a:srgbClr val="FF0000"/>
                  </a:solidFill>
                  <a:latin typeface="Arial" charset="0"/>
                </a:rPr>
                <a:t>1</a:t>
              </a:r>
              <a:endParaRPr lang="en-US"/>
            </a:p>
          </p:txBody>
        </p:sp>
        <p:sp>
          <p:nvSpPr>
            <p:cNvPr id="384011" name="Text Box 11"/>
            <p:cNvSpPr txBox="1">
              <a:spLocks noChangeArrowheads="1"/>
            </p:cNvSpPr>
            <p:nvPr/>
          </p:nvSpPr>
          <p:spPr bwMode="auto">
            <a:xfrm>
              <a:off x="3379" y="1485"/>
              <a:ext cx="241" cy="327"/>
            </a:xfrm>
            <a:prstGeom prst="rect">
              <a:avLst/>
            </a:prstGeom>
            <a:solidFill>
              <a:schemeClr val="tx1"/>
            </a:solidFill>
            <a:ln w="9525">
              <a:noFill/>
              <a:miter lim="800000"/>
              <a:headEnd type="none" w="sm" len="sm"/>
              <a:tailEnd type="none" w="sm" len="sm"/>
            </a:ln>
            <a:effectLst/>
          </p:spPr>
          <p:txBody>
            <a:bodyPr wrap="none">
              <a:spAutoFit/>
            </a:bodyPr>
            <a:lstStyle/>
            <a:p>
              <a:r>
                <a:rPr lang="en-US" sz="2800" b="1">
                  <a:solidFill>
                    <a:srgbClr val="FF0000"/>
                  </a:solidFill>
                  <a:latin typeface="Arial" charset="0"/>
                </a:rPr>
                <a:t>2</a:t>
              </a:r>
              <a:endParaRPr lang="en-US"/>
            </a:p>
          </p:txBody>
        </p:sp>
        <p:sp>
          <p:nvSpPr>
            <p:cNvPr id="384012" name="Text Box 12"/>
            <p:cNvSpPr txBox="1">
              <a:spLocks noChangeArrowheads="1"/>
            </p:cNvSpPr>
            <p:nvPr/>
          </p:nvSpPr>
          <p:spPr bwMode="auto">
            <a:xfrm>
              <a:off x="4031" y="1481"/>
              <a:ext cx="241" cy="327"/>
            </a:xfrm>
            <a:prstGeom prst="rect">
              <a:avLst/>
            </a:prstGeom>
            <a:solidFill>
              <a:schemeClr val="tx1"/>
            </a:solidFill>
            <a:ln w="9525">
              <a:noFill/>
              <a:miter lim="800000"/>
              <a:headEnd type="none" w="sm" len="sm"/>
              <a:tailEnd type="none" w="sm" len="sm"/>
            </a:ln>
            <a:effectLst/>
          </p:spPr>
          <p:txBody>
            <a:bodyPr wrap="none">
              <a:spAutoFit/>
            </a:bodyPr>
            <a:lstStyle/>
            <a:p>
              <a:r>
                <a:rPr lang="en-US" sz="2800" b="1">
                  <a:solidFill>
                    <a:srgbClr val="FF0000"/>
                  </a:solidFill>
                  <a:latin typeface="Arial" charset="0"/>
                </a:rPr>
                <a:t>3</a:t>
              </a:r>
              <a:endParaRPr lang="en-US"/>
            </a:p>
          </p:txBody>
        </p:sp>
        <p:sp>
          <p:nvSpPr>
            <p:cNvPr id="384013" name="Text Box 13"/>
            <p:cNvSpPr txBox="1">
              <a:spLocks noChangeArrowheads="1"/>
            </p:cNvSpPr>
            <p:nvPr/>
          </p:nvSpPr>
          <p:spPr bwMode="auto">
            <a:xfrm>
              <a:off x="4538" y="1491"/>
              <a:ext cx="241" cy="327"/>
            </a:xfrm>
            <a:prstGeom prst="rect">
              <a:avLst/>
            </a:prstGeom>
            <a:solidFill>
              <a:schemeClr val="tx1"/>
            </a:solidFill>
            <a:ln w="9525">
              <a:noFill/>
              <a:miter lim="800000"/>
              <a:headEnd type="none" w="sm" len="sm"/>
              <a:tailEnd type="none" w="sm" len="sm"/>
            </a:ln>
            <a:effectLst/>
          </p:spPr>
          <p:txBody>
            <a:bodyPr wrap="none">
              <a:spAutoFit/>
            </a:bodyPr>
            <a:lstStyle/>
            <a:p>
              <a:r>
                <a:rPr lang="en-US" sz="2800" b="1">
                  <a:solidFill>
                    <a:srgbClr val="FF0000"/>
                  </a:solidFill>
                  <a:latin typeface="Arial" charset="0"/>
                </a:rPr>
                <a:t>4</a:t>
              </a:r>
              <a:endParaRPr lang="en-US"/>
            </a:p>
          </p:txBody>
        </p:sp>
        <p:sp>
          <p:nvSpPr>
            <p:cNvPr id="384014" name="Text Box 14"/>
            <p:cNvSpPr txBox="1">
              <a:spLocks noChangeArrowheads="1"/>
            </p:cNvSpPr>
            <p:nvPr/>
          </p:nvSpPr>
          <p:spPr bwMode="auto">
            <a:xfrm>
              <a:off x="5012" y="1484"/>
              <a:ext cx="241" cy="327"/>
            </a:xfrm>
            <a:prstGeom prst="rect">
              <a:avLst/>
            </a:prstGeom>
            <a:solidFill>
              <a:schemeClr val="tx1"/>
            </a:solidFill>
            <a:ln w="9525">
              <a:noFill/>
              <a:miter lim="800000"/>
              <a:headEnd type="none" w="sm" len="sm"/>
              <a:tailEnd type="none" w="sm" len="sm"/>
            </a:ln>
            <a:effectLst/>
          </p:spPr>
          <p:txBody>
            <a:bodyPr wrap="none">
              <a:spAutoFit/>
            </a:bodyPr>
            <a:lstStyle/>
            <a:p>
              <a:r>
                <a:rPr lang="en-US" sz="2800" b="1">
                  <a:solidFill>
                    <a:srgbClr val="FF0000"/>
                  </a:solidFill>
                  <a:latin typeface="Arial" charset="0"/>
                </a:rPr>
                <a:t>5</a:t>
              </a:r>
              <a:endParaRPr lang="en-US"/>
            </a:p>
          </p:txBody>
        </p:sp>
      </p:grpSp>
      <p:sp>
        <p:nvSpPr>
          <p:cNvPr id="384015" name="Oval 15"/>
          <p:cNvSpPr>
            <a:spLocks noChangeArrowheads="1"/>
          </p:cNvSpPr>
          <p:nvPr/>
        </p:nvSpPr>
        <p:spPr bwMode="auto">
          <a:xfrm>
            <a:off x="4364038" y="2398713"/>
            <a:ext cx="823912" cy="457200"/>
          </a:xfrm>
          <a:prstGeom prst="ellipse">
            <a:avLst/>
          </a:prstGeom>
          <a:noFill/>
          <a:ln w="50800">
            <a:solidFill>
              <a:schemeClr val="accent1"/>
            </a:solidFill>
            <a:round/>
            <a:headEnd/>
            <a:tailEnd/>
          </a:ln>
          <a:effectLst/>
        </p:spPr>
        <p:txBody>
          <a:bodyPr wrap="none" anchor="ctr"/>
          <a:lstStyle/>
          <a:p>
            <a:endParaRPr lang="en-CA"/>
          </a:p>
        </p:txBody>
      </p:sp>
      <p:sp>
        <p:nvSpPr>
          <p:cNvPr id="384016" name="Text Box 16"/>
          <p:cNvSpPr txBox="1">
            <a:spLocks noChangeArrowheads="1"/>
          </p:cNvSpPr>
          <p:nvPr/>
        </p:nvSpPr>
        <p:spPr bwMode="auto">
          <a:xfrm>
            <a:off x="468313" y="6451600"/>
            <a:ext cx="8086725" cy="406400"/>
          </a:xfrm>
          <a:prstGeom prst="rect">
            <a:avLst/>
          </a:prstGeom>
          <a:solidFill>
            <a:srgbClr val="3366FF"/>
          </a:solidFill>
          <a:ln w="9525">
            <a:solidFill>
              <a:schemeClr val="tx2"/>
            </a:solidFill>
            <a:miter lim="800000"/>
            <a:headEnd type="none" w="sm" len="sm"/>
            <a:tailEnd type="none" w="sm" len="sm"/>
          </a:ln>
          <a:effectLst/>
        </p:spPr>
        <p:txBody>
          <a:bodyPr>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happens if the rotation of the ride slows down?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AutoShape 2"/>
          <p:cNvSpPr>
            <a:spLocks noChangeArrowheads="1"/>
          </p:cNvSpPr>
          <p:nvPr/>
        </p:nvSpPr>
        <p:spPr bwMode="auto">
          <a:xfrm>
            <a:off x="0" y="0"/>
            <a:ext cx="9144000" cy="357187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86051"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8) </a:t>
            </a:r>
            <a:r>
              <a:rPr lang="en-US" sz="2800" dirty="0" smtClean="0">
                <a:solidFill>
                  <a:schemeClr val="accent2"/>
                </a:solidFill>
              </a:rPr>
              <a:t>Going </a:t>
            </a:r>
            <a:r>
              <a:rPr lang="en-US" sz="2800" dirty="0">
                <a:solidFill>
                  <a:schemeClr val="accent2"/>
                </a:solidFill>
              </a:rPr>
              <a:t>in Circles I</a:t>
            </a:r>
          </a:p>
        </p:txBody>
      </p:sp>
      <p:sp>
        <p:nvSpPr>
          <p:cNvPr id="386052" name="Rectangle 4"/>
          <p:cNvSpPr>
            <a:spLocks noChangeArrowheads="1"/>
          </p:cNvSpPr>
          <p:nvPr/>
        </p:nvSpPr>
        <p:spPr bwMode="auto">
          <a:xfrm>
            <a:off x="5619750" y="1054100"/>
            <a:ext cx="3524250" cy="1920875"/>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remains equal to </a:t>
            </a:r>
            <a:r>
              <a:rPr lang="en-US" sz="2000" b="1" i="1">
                <a:solidFill>
                  <a:schemeClr val="tx2"/>
                </a:solidFill>
                <a:effectLst>
                  <a:outerShdw blurRad="38100" dist="38100" dir="2700000" algn="tl">
                    <a:srgbClr val="000000"/>
                  </a:outerShdw>
                </a:effectLst>
                <a:latin typeface="Arial" charset="0"/>
              </a:rPr>
              <a:t>mg</a:t>
            </a:r>
            <a:endParaRPr lang="en-US" sz="2000" b="1">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is smaller than </a:t>
            </a:r>
            <a:r>
              <a:rPr lang="en-US" sz="2000" b="1" i="1">
                <a:solidFill>
                  <a:schemeClr val="tx2"/>
                </a:solidFill>
                <a:effectLst>
                  <a:outerShdw blurRad="38100" dist="38100" dir="2700000" algn="tl">
                    <a:srgbClr val="000000"/>
                  </a:outerShdw>
                </a:effectLst>
                <a:latin typeface="Arial" charset="0"/>
              </a:rPr>
              <a:t>mg</a:t>
            </a:r>
            <a:endParaRPr lang="en-US" sz="2000" b="1">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is larger than </a:t>
            </a:r>
            <a:r>
              <a:rPr lang="en-US" sz="2000" b="1" i="1">
                <a:solidFill>
                  <a:schemeClr val="tx2"/>
                </a:solidFill>
                <a:effectLst>
                  <a:outerShdw blurRad="38100" dist="38100" dir="2700000" algn="tl">
                    <a:srgbClr val="000000"/>
                  </a:outerShdw>
                </a:effectLst>
                <a:latin typeface="Arial" charset="0"/>
              </a:rPr>
              <a:t>mg</a:t>
            </a:r>
            <a:endParaRPr lang="en-US" sz="2000" b="1">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None of the above</a:t>
            </a:r>
            <a:endParaRPr lang="en-US" sz="2200" b="1">
              <a:effectLst>
                <a:outerShdw blurRad="38100" dist="38100" dir="2700000" algn="tl">
                  <a:srgbClr val="000000"/>
                </a:outerShdw>
              </a:effectLst>
              <a:latin typeface="Arial" charset="0"/>
            </a:endParaRPr>
          </a:p>
        </p:txBody>
      </p:sp>
      <p:sp>
        <p:nvSpPr>
          <p:cNvPr id="386053" name="Rectangle 5"/>
          <p:cNvSpPr>
            <a:spLocks noGrp="1" noChangeArrowheads="1"/>
          </p:cNvSpPr>
          <p:nvPr>
            <p:ph type="body" idx="1"/>
          </p:nvPr>
        </p:nvSpPr>
        <p:spPr>
          <a:xfrm>
            <a:off x="0" y="839788"/>
            <a:ext cx="5375275" cy="2797175"/>
          </a:xfrm>
          <a:noFill/>
          <a:ln/>
        </p:spPr>
        <p:txBody>
          <a:bodyPr/>
          <a:lstStyle/>
          <a:p>
            <a:pPr marL="401638" indent="-401638">
              <a:lnSpc>
                <a:spcPct val="130000"/>
              </a:lnSpc>
              <a:spcBef>
                <a:spcPct val="50000"/>
              </a:spcBef>
              <a:buFont typeface="Monotype Sorts" pitchFamily="2" charset="2"/>
              <a:buNone/>
            </a:pPr>
            <a:r>
              <a:rPr lang="en-US" sz="2200" b="1">
                <a:effectLst>
                  <a:outerShdw blurRad="38100" dist="38100" dir="2700000" algn="tl">
                    <a:srgbClr val="000000"/>
                  </a:outerShdw>
                </a:effectLst>
              </a:rPr>
              <a:t>	</a:t>
            </a:r>
            <a:r>
              <a:rPr lang="en-US" b="1">
                <a:effectLst>
                  <a:outerShdw blurRad="38100" dist="38100" dir="2700000" algn="tl">
                    <a:srgbClr val="000000"/>
                  </a:outerShdw>
                </a:effectLst>
              </a:rPr>
              <a:t>You’re on a Ferris wheel moving in a vertical circle. When the Ferris wheel is at rest, the </a:t>
            </a:r>
            <a:r>
              <a:rPr lang="en-US" b="1">
                <a:solidFill>
                  <a:schemeClr val="tx2"/>
                </a:solidFill>
                <a:effectLst>
                  <a:outerShdw blurRad="38100" dist="38100" dir="2700000" algn="tl">
                    <a:srgbClr val="000000"/>
                  </a:outerShdw>
                </a:effectLst>
              </a:rPr>
              <a:t>normal force </a:t>
            </a:r>
            <a:r>
              <a:rPr lang="en-US" b="1" i="1">
                <a:solidFill>
                  <a:schemeClr val="tx2"/>
                </a:solidFill>
                <a:effectLst>
                  <a:outerShdw blurRad="38100" dist="38100" dir="2700000" algn="tl">
                    <a:srgbClr val="000000"/>
                  </a:outerShdw>
                </a:effectLst>
              </a:rPr>
              <a:t>N</a:t>
            </a:r>
            <a:r>
              <a:rPr lang="en-US" b="1">
                <a:effectLst>
                  <a:outerShdw blurRad="38100" dist="38100" dir="2700000" algn="tl">
                    <a:srgbClr val="000000"/>
                  </a:outerShdw>
                </a:effectLst>
              </a:rPr>
              <a:t> exerted by your seat is equal to your </a:t>
            </a:r>
            <a:r>
              <a:rPr lang="en-US" b="1">
                <a:solidFill>
                  <a:schemeClr val="tx2"/>
                </a:solidFill>
                <a:effectLst>
                  <a:outerShdw blurRad="38100" dist="38100" dir="2700000" algn="tl">
                    <a:srgbClr val="000000"/>
                  </a:outerShdw>
                </a:effectLst>
              </a:rPr>
              <a:t>weight </a:t>
            </a:r>
            <a:r>
              <a:rPr lang="en-US" b="1" i="1">
                <a:solidFill>
                  <a:schemeClr val="tx2"/>
                </a:solidFill>
                <a:effectLst>
                  <a:outerShdw blurRad="38100" dist="38100" dir="2700000" algn="tl">
                    <a:srgbClr val="000000"/>
                  </a:outerShdw>
                </a:effectLst>
              </a:rPr>
              <a:t>mg</a:t>
            </a:r>
            <a:r>
              <a:rPr lang="en-US" b="1">
                <a:effectLst>
                  <a:outerShdw blurRad="38100" dist="38100" dir="2700000" algn="tl">
                    <a:srgbClr val="000000"/>
                  </a:outerShdw>
                </a:effectLst>
              </a:rPr>
              <a:t>.  How does </a:t>
            </a:r>
            <a:r>
              <a:rPr lang="en-US" b="1" i="1">
                <a:solidFill>
                  <a:schemeClr val="tx2"/>
                </a:solidFill>
                <a:effectLst>
                  <a:outerShdw blurRad="38100" dist="38100" dir="2700000" algn="tl">
                    <a:srgbClr val="000000"/>
                  </a:outerShdw>
                </a:effectLst>
              </a:rPr>
              <a:t>N</a:t>
            </a:r>
            <a:r>
              <a:rPr lang="en-US" b="1">
                <a:effectLst>
                  <a:outerShdw blurRad="38100" dist="38100" dir="2700000" algn="tl">
                    <a:srgbClr val="000000"/>
                  </a:outerShdw>
                </a:effectLst>
              </a:rPr>
              <a:t> change at the top of the Ferris wheel when you are in motion?</a:t>
            </a:r>
            <a:endParaRPr lang="en-US" sz="2200" b="1">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AutoShape 2"/>
          <p:cNvSpPr>
            <a:spLocks noChangeArrowheads="1"/>
          </p:cNvSpPr>
          <p:nvPr/>
        </p:nvSpPr>
        <p:spPr bwMode="auto">
          <a:xfrm>
            <a:off x="0" y="0"/>
            <a:ext cx="9144000" cy="357187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88099"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8) </a:t>
            </a:r>
            <a:r>
              <a:rPr lang="en-US" sz="2800" dirty="0" smtClean="0">
                <a:solidFill>
                  <a:schemeClr val="accent2"/>
                </a:solidFill>
              </a:rPr>
              <a:t>Going </a:t>
            </a:r>
            <a:r>
              <a:rPr lang="en-US" sz="2800" dirty="0">
                <a:solidFill>
                  <a:schemeClr val="accent2"/>
                </a:solidFill>
              </a:rPr>
              <a:t>in Circles I</a:t>
            </a:r>
          </a:p>
        </p:txBody>
      </p:sp>
      <p:sp>
        <p:nvSpPr>
          <p:cNvPr id="388100" name="Oval 4"/>
          <p:cNvSpPr>
            <a:spLocks noChangeArrowheads="1"/>
          </p:cNvSpPr>
          <p:nvPr/>
        </p:nvSpPr>
        <p:spPr bwMode="auto">
          <a:xfrm>
            <a:off x="5348288" y="1525588"/>
            <a:ext cx="3546475" cy="620712"/>
          </a:xfrm>
          <a:prstGeom prst="ellipse">
            <a:avLst/>
          </a:prstGeom>
          <a:noFill/>
          <a:ln w="50800">
            <a:solidFill>
              <a:schemeClr val="accent1"/>
            </a:solidFill>
            <a:round/>
            <a:headEnd/>
            <a:tailEnd/>
          </a:ln>
          <a:effectLst/>
        </p:spPr>
        <p:txBody>
          <a:bodyPr wrap="none" anchor="ctr"/>
          <a:lstStyle/>
          <a:p>
            <a:endParaRPr lang="en-CA"/>
          </a:p>
        </p:txBody>
      </p:sp>
      <p:pic>
        <p:nvPicPr>
          <p:cNvPr id="388101" name="Picture 5" descr="FG05_010"/>
          <p:cNvPicPr>
            <a:picLocks noChangeAspect="1" noChangeArrowheads="1"/>
          </p:cNvPicPr>
          <p:nvPr/>
        </p:nvPicPr>
        <p:blipFill>
          <a:blip r:embed="rId3" cstate="print">
            <a:lum bright="-24000" contrast="54000"/>
          </a:blip>
          <a:srcRect l="31323" t="12764" r="30829" b="15198"/>
          <a:stretch>
            <a:fillRect/>
          </a:stretch>
        </p:blipFill>
        <p:spPr bwMode="auto">
          <a:xfrm>
            <a:off x="5886450" y="3656013"/>
            <a:ext cx="2968625" cy="3201987"/>
          </a:xfrm>
          <a:prstGeom prst="rect">
            <a:avLst/>
          </a:prstGeom>
          <a:noFill/>
        </p:spPr>
      </p:pic>
      <p:sp>
        <p:nvSpPr>
          <p:cNvPr id="388102" name="Rectangle 6"/>
          <p:cNvSpPr>
            <a:spLocks noChangeArrowheads="1"/>
          </p:cNvSpPr>
          <p:nvPr/>
        </p:nvSpPr>
        <p:spPr bwMode="auto">
          <a:xfrm>
            <a:off x="5619750" y="1054100"/>
            <a:ext cx="3524250" cy="1920875"/>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remains equal to </a:t>
            </a:r>
            <a:r>
              <a:rPr lang="en-US" sz="2000" b="1" i="1">
                <a:solidFill>
                  <a:schemeClr val="tx2"/>
                </a:solidFill>
                <a:effectLst>
                  <a:outerShdw blurRad="38100" dist="38100" dir="2700000" algn="tl">
                    <a:srgbClr val="000000"/>
                  </a:outerShdw>
                </a:effectLst>
                <a:latin typeface="Arial" charset="0"/>
              </a:rPr>
              <a:t>mg</a:t>
            </a:r>
            <a:endParaRPr lang="en-US" sz="2000" b="1">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is smaller than </a:t>
            </a:r>
            <a:r>
              <a:rPr lang="en-US" sz="2000" b="1" i="1">
                <a:solidFill>
                  <a:schemeClr val="tx2"/>
                </a:solidFill>
                <a:effectLst>
                  <a:outerShdw blurRad="38100" dist="38100" dir="2700000" algn="tl">
                    <a:srgbClr val="000000"/>
                  </a:outerShdw>
                </a:effectLst>
                <a:latin typeface="Arial" charset="0"/>
              </a:rPr>
              <a:t>mg</a:t>
            </a:r>
            <a:endParaRPr lang="en-US" sz="2000" b="1">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is larger than </a:t>
            </a:r>
            <a:r>
              <a:rPr lang="en-US" sz="2000" b="1" i="1">
                <a:solidFill>
                  <a:schemeClr val="tx2"/>
                </a:solidFill>
                <a:effectLst>
                  <a:outerShdw blurRad="38100" dist="38100" dir="2700000" algn="tl">
                    <a:srgbClr val="000000"/>
                  </a:outerShdw>
                </a:effectLst>
                <a:latin typeface="Arial" charset="0"/>
              </a:rPr>
              <a:t>mg</a:t>
            </a:r>
            <a:endParaRPr lang="en-US" sz="2000" b="1">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None of the above</a:t>
            </a:r>
            <a:endParaRPr lang="en-US" sz="2200" b="1">
              <a:effectLst>
                <a:outerShdw blurRad="38100" dist="38100" dir="2700000" algn="tl">
                  <a:srgbClr val="000000"/>
                </a:outerShdw>
              </a:effectLst>
              <a:latin typeface="Arial" charset="0"/>
            </a:endParaRPr>
          </a:p>
        </p:txBody>
      </p:sp>
      <p:sp>
        <p:nvSpPr>
          <p:cNvPr id="388103" name="Rectangle 7"/>
          <p:cNvSpPr>
            <a:spLocks noGrp="1" noChangeArrowheads="1"/>
          </p:cNvSpPr>
          <p:nvPr>
            <p:ph type="body" idx="1"/>
          </p:nvPr>
        </p:nvSpPr>
        <p:spPr>
          <a:xfrm>
            <a:off x="0" y="839788"/>
            <a:ext cx="5375275" cy="2797175"/>
          </a:xfrm>
          <a:noFill/>
          <a:ln/>
        </p:spPr>
        <p:txBody>
          <a:bodyPr/>
          <a:lstStyle/>
          <a:p>
            <a:pPr marL="401638" indent="-401638">
              <a:lnSpc>
                <a:spcPct val="130000"/>
              </a:lnSpc>
              <a:spcBef>
                <a:spcPct val="50000"/>
              </a:spcBef>
              <a:buFont typeface="Monotype Sorts" pitchFamily="2" charset="2"/>
              <a:buNone/>
            </a:pPr>
            <a:r>
              <a:rPr lang="en-US" sz="2200" b="1">
                <a:effectLst>
                  <a:outerShdw blurRad="38100" dist="38100" dir="2700000" algn="tl">
                    <a:srgbClr val="000000"/>
                  </a:outerShdw>
                </a:effectLst>
              </a:rPr>
              <a:t>	</a:t>
            </a:r>
            <a:r>
              <a:rPr lang="en-US" b="1">
                <a:effectLst>
                  <a:outerShdw blurRad="38100" dist="38100" dir="2700000" algn="tl">
                    <a:srgbClr val="000000"/>
                  </a:outerShdw>
                </a:effectLst>
              </a:rPr>
              <a:t>You’re on a Ferris wheel moving in a vertical circle. When the Ferris wheel is at rest, the </a:t>
            </a:r>
            <a:r>
              <a:rPr lang="en-US" b="1">
                <a:solidFill>
                  <a:schemeClr val="tx2"/>
                </a:solidFill>
                <a:effectLst>
                  <a:outerShdw blurRad="38100" dist="38100" dir="2700000" algn="tl">
                    <a:srgbClr val="000000"/>
                  </a:outerShdw>
                </a:effectLst>
              </a:rPr>
              <a:t>normal force </a:t>
            </a:r>
            <a:r>
              <a:rPr lang="en-US" b="1" i="1">
                <a:solidFill>
                  <a:schemeClr val="tx2"/>
                </a:solidFill>
                <a:effectLst>
                  <a:outerShdw blurRad="38100" dist="38100" dir="2700000" algn="tl">
                    <a:srgbClr val="000000"/>
                  </a:outerShdw>
                </a:effectLst>
              </a:rPr>
              <a:t>N</a:t>
            </a:r>
            <a:r>
              <a:rPr lang="en-US" b="1">
                <a:effectLst>
                  <a:outerShdw blurRad="38100" dist="38100" dir="2700000" algn="tl">
                    <a:srgbClr val="000000"/>
                  </a:outerShdw>
                </a:effectLst>
              </a:rPr>
              <a:t> exerted by your seat is equal to your </a:t>
            </a:r>
            <a:r>
              <a:rPr lang="en-US" b="1">
                <a:solidFill>
                  <a:schemeClr val="tx2"/>
                </a:solidFill>
                <a:effectLst>
                  <a:outerShdw blurRad="38100" dist="38100" dir="2700000" algn="tl">
                    <a:srgbClr val="000000"/>
                  </a:outerShdw>
                </a:effectLst>
              </a:rPr>
              <a:t>weight </a:t>
            </a:r>
            <a:r>
              <a:rPr lang="en-US" b="1" i="1">
                <a:solidFill>
                  <a:schemeClr val="tx2"/>
                </a:solidFill>
                <a:effectLst>
                  <a:outerShdw blurRad="38100" dist="38100" dir="2700000" algn="tl">
                    <a:srgbClr val="000000"/>
                  </a:outerShdw>
                </a:effectLst>
              </a:rPr>
              <a:t>mg</a:t>
            </a:r>
            <a:r>
              <a:rPr lang="en-US" b="1">
                <a:effectLst>
                  <a:outerShdw blurRad="38100" dist="38100" dir="2700000" algn="tl">
                    <a:srgbClr val="000000"/>
                  </a:outerShdw>
                </a:effectLst>
              </a:rPr>
              <a:t>.  How does </a:t>
            </a:r>
            <a:r>
              <a:rPr lang="en-US" b="1" i="1">
                <a:solidFill>
                  <a:schemeClr val="tx2"/>
                </a:solidFill>
                <a:effectLst>
                  <a:outerShdw blurRad="38100" dist="38100" dir="2700000" algn="tl">
                    <a:srgbClr val="000000"/>
                  </a:outerShdw>
                </a:effectLst>
              </a:rPr>
              <a:t>N</a:t>
            </a:r>
            <a:r>
              <a:rPr lang="en-US" b="1">
                <a:effectLst>
                  <a:outerShdw blurRad="38100" dist="38100" dir="2700000" algn="tl">
                    <a:srgbClr val="000000"/>
                  </a:outerShdw>
                </a:effectLst>
              </a:rPr>
              <a:t> change at the top of the Ferris wheel when you are in motion?</a:t>
            </a:r>
            <a:endParaRPr lang="en-US" sz="2200" b="1">
              <a:effectLst>
                <a:outerShdw blurRad="38100" dist="38100" dir="2700000" algn="tl">
                  <a:srgbClr val="000000"/>
                </a:outerShdw>
              </a:effectLst>
            </a:endParaRPr>
          </a:p>
        </p:txBody>
      </p:sp>
      <p:sp>
        <p:nvSpPr>
          <p:cNvPr id="388104" name="AutoShape 8"/>
          <p:cNvSpPr>
            <a:spLocks noChangeArrowheads="1"/>
          </p:cNvSpPr>
          <p:nvPr/>
        </p:nvSpPr>
        <p:spPr bwMode="auto">
          <a:xfrm>
            <a:off x="215900" y="3678238"/>
            <a:ext cx="5124450" cy="245110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88105" name="Rectangle 9"/>
          <p:cNvSpPr>
            <a:spLocks noChangeArrowheads="1"/>
          </p:cNvSpPr>
          <p:nvPr/>
        </p:nvSpPr>
        <p:spPr bwMode="auto">
          <a:xfrm>
            <a:off x="177800" y="3644900"/>
            <a:ext cx="5068888" cy="1914525"/>
          </a:xfrm>
          <a:prstGeom prst="rect">
            <a:avLst/>
          </a:prstGeom>
          <a:noFill/>
          <a:ln w="9525">
            <a:noFill/>
            <a:miter lim="800000"/>
            <a:headEnd/>
            <a:tailEnd/>
          </a:ln>
          <a:effectLst/>
        </p:spPr>
        <p:txBody>
          <a:bodyPr lIns="90488" tIns="44450" rIns="90488" bIns="44450"/>
          <a:lstStyle/>
          <a:p>
            <a:pPr marL="401638" indent="-401638">
              <a:lnSpc>
                <a:spcPct val="150000"/>
              </a:lnSpc>
              <a:spcBef>
                <a:spcPct val="30000"/>
              </a:spcBef>
              <a:buClr>
                <a:schemeClr val="accent1"/>
              </a:buClr>
              <a:buSzPct val="75000"/>
              <a:buFont typeface="Monotype Sorts" pitchFamily="2" charset="2"/>
              <a:buNone/>
            </a:pPr>
            <a:r>
              <a:rPr lang="en-US" sz="2000" b="1">
                <a:solidFill>
                  <a:srgbClr val="000000"/>
                </a:solidFill>
                <a:latin typeface="Arial" charset="0"/>
              </a:rPr>
              <a:t>	You are in circular motion, so there has to be a centripetal force pointing </a:t>
            </a:r>
            <a:r>
              <a:rPr lang="en-US" sz="2000" b="1" i="1">
                <a:solidFill>
                  <a:srgbClr val="FC0128"/>
                </a:solidFill>
                <a:effectLst>
                  <a:outerShdw blurRad="38100" dist="38100" dir="2700000" algn="tl">
                    <a:srgbClr val="000000"/>
                  </a:outerShdw>
                </a:effectLst>
                <a:latin typeface="Arial" charset="0"/>
              </a:rPr>
              <a:t>inward</a:t>
            </a:r>
            <a:r>
              <a:rPr lang="en-US" sz="2000" b="1">
                <a:solidFill>
                  <a:srgbClr val="000000"/>
                </a:solidFill>
                <a:latin typeface="Arial" charset="0"/>
              </a:rPr>
              <a:t>.  At the top, the only two forces are </a:t>
            </a:r>
            <a:r>
              <a:rPr lang="en-US" sz="2000" b="1" i="1">
                <a:solidFill>
                  <a:srgbClr val="0066FF"/>
                </a:solidFill>
                <a:effectLst>
                  <a:outerShdw blurRad="38100" dist="38100" dir="2700000" algn="tl">
                    <a:srgbClr val="000000"/>
                  </a:outerShdw>
                </a:effectLst>
                <a:latin typeface="Arial" charset="0"/>
              </a:rPr>
              <a:t>mg</a:t>
            </a:r>
            <a:r>
              <a:rPr lang="en-US" sz="2000" b="1">
                <a:solidFill>
                  <a:srgbClr val="0066FF"/>
                </a:solidFill>
                <a:effectLst>
                  <a:outerShdw blurRad="38100" dist="38100" dir="2700000" algn="tl">
                    <a:srgbClr val="000000"/>
                  </a:outerShdw>
                </a:effectLst>
                <a:latin typeface="Arial" charset="0"/>
              </a:rPr>
              <a:t> (down)</a:t>
            </a:r>
            <a:r>
              <a:rPr lang="en-US" sz="2000" b="1">
                <a:solidFill>
                  <a:srgbClr val="000000"/>
                </a:solidFill>
                <a:latin typeface="Arial" charset="0"/>
              </a:rPr>
              <a:t> and </a:t>
            </a:r>
            <a:r>
              <a:rPr lang="en-US" sz="2000" b="1" i="1">
                <a:solidFill>
                  <a:srgbClr val="0066FF"/>
                </a:solidFill>
                <a:effectLst>
                  <a:outerShdw blurRad="38100" dist="38100" dir="2700000" algn="tl">
                    <a:srgbClr val="000000"/>
                  </a:outerShdw>
                </a:effectLst>
                <a:latin typeface="Arial" charset="0"/>
              </a:rPr>
              <a:t>N</a:t>
            </a:r>
            <a:r>
              <a:rPr lang="en-US" sz="2000" b="1">
                <a:solidFill>
                  <a:srgbClr val="0066FF"/>
                </a:solidFill>
                <a:effectLst>
                  <a:outerShdw blurRad="38100" dist="38100" dir="2700000" algn="tl">
                    <a:srgbClr val="000000"/>
                  </a:outerShdw>
                </a:effectLst>
                <a:latin typeface="Arial" charset="0"/>
              </a:rPr>
              <a:t> (up)</a:t>
            </a:r>
            <a:r>
              <a:rPr lang="en-US" sz="2000" b="1">
                <a:solidFill>
                  <a:srgbClr val="000000"/>
                </a:solidFill>
                <a:latin typeface="Arial" charset="0"/>
              </a:rPr>
              <a:t>, so </a:t>
            </a:r>
            <a:r>
              <a:rPr lang="en-US" sz="2000" b="1" i="1">
                <a:solidFill>
                  <a:srgbClr val="FC0128"/>
                </a:solidFill>
                <a:effectLst>
                  <a:outerShdw blurRad="38100" dist="38100" dir="2700000" algn="tl">
                    <a:srgbClr val="000000"/>
                  </a:outerShdw>
                </a:effectLst>
                <a:latin typeface="Arial" charset="0"/>
              </a:rPr>
              <a:t>N</a:t>
            </a:r>
            <a:r>
              <a:rPr lang="en-US" sz="2000" b="1">
                <a:solidFill>
                  <a:srgbClr val="FC0128"/>
                </a:solidFill>
                <a:effectLst>
                  <a:outerShdw blurRad="38100" dist="38100" dir="2700000" algn="tl">
                    <a:srgbClr val="000000"/>
                  </a:outerShdw>
                </a:effectLst>
                <a:latin typeface="Arial" charset="0"/>
              </a:rPr>
              <a:t> must be smaller than </a:t>
            </a:r>
            <a:r>
              <a:rPr lang="en-US" sz="2000" b="1" i="1">
                <a:solidFill>
                  <a:srgbClr val="FC0128"/>
                </a:solidFill>
                <a:effectLst>
                  <a:outerShdw blurRad="38100" dist="38100" dir="2700000" algn="tl">
                    <a:srgbClr val="000000"/>
                  </a:outerShdw>
                </a:effectLst>
                <a:latin typeface="Arial" charset="0"/>
              </a:rPr>
              <a:t>mg</a:t>
            </a:r>
            <a:r>
              <a:rPr lang="en-US" sz="2000" b="1">
                <a:solidFill>
                  <a:srgbClr val="000000"/>
                </a:solidFill>
                <a:latin typeface="Arial" charset="0"/>
              </a:rPr>
              <a:t>.</a:t>
            </a:r>
            <a:r>
              <a:rPr lang="en-US" sz="2200" b="1">
                <a:solidFill>
                  <a:srgbClr val="000000"/>
                </a:solidFill>
                <a:latin typeface="Arial" charset="0"/>
              </a:rPr>
              <a:t> </a:t>
            </a:r>
          </a:p>
        </p:txBody>
      </p:sp>
      <p:sp>
        <p:nvSpPr>
          <p:cNvPr id="388106" name="Text Box 10"/>
          <p:cNvSpPr txBox="1">
            <a:spLocks noChangeArrowheads="1"/>
          </p:cNvSpPr>
          <p:nvPr/>
        </p:nvSpPr>
        <p:spPr bwMode="auto">
          <a:xfrm>
            <a:off x="357188" y="6262688"/>
            <a:ext cx="4964112" cy="406400"/>
          </a:xfrm>
          <a:prstGeom prst="rect">
            <a:avLst/>
          </a:prstGeom>
          <a:solidFill>
            <a:srgbClr val="3366FF"/>
          </a:solidFill>
          <a:ln w="9525">
            <a:solidFill>
              <a:schemeClr val="tx2"/>
            </a:solidFill>
            <a:miter lim="800000"/>
            <a:headEnd type="none" w="sm" len="sm"/>
            <a:tailEnd type="none" w="sm" len="sm"/>
          </a:ln>
          <a:effectLst/>
        </p:spPr>
        <p:txBody>
          <a:bodyPr>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Where is </a:t>
            </a:r>
            <a:r>
              <a:rPr lang="en-US" sz="2000" b="1" i="1">
                <a:solidFill>
                  <a:schemeClr val="tx2"/>
                </a:solidFill>
                <a:effectLst>
                  <a:outerShdw blurRad="38100" dist="38100" dir="2700000" algn="tl">
                    <a:srgbClr val="000000"/>
                  </a:outerShdw>
                </a:effectLst>
                <a:latin typeface="Arial" charset="0"/>
              </a:rPr>
              <a:t>N</a:t>
            </a:r>
            <a:r>
              <a:rPr lang="en-US" sz="2000" b="1">
                <a:effectLst>
                  <a:outerShdw blurRad="38100" dist="38100" dir="2700000" algn="tl">
                    <a:srgbClr val="000000"/>
                  </a:outerShdw>
                </a:effectLst>
                <a:latin typeface="Arial" charset="0"/>
              </a:rPr>
              <a:t> larger than </a:t>
            </a:r>
            <a:r>
              <a:rPr lang="en-US" sz="2000" b="1" i="1">
                <a:solidFill>
                  <a:schemeClr val="tx2"/>
                </a:solidFill>
                <a:effectLst>
                  <a:outerShdw blurRad="38100" dist="38100" dir="2700000" algn="tl">
                    <a:srgbClr val="000000"/>
                  </a:outerShdw>
                </a:effectLst>
                <a:latin typeface="Arial" charset="0"/>
              </a:rPr>
              <a:t>mg</a:t>
            </a:r>
            <a:r>
              <a:rPr lang="en-US" sz="2000" b="1">
                <a:effectLst>
                  <a:outerShdw blurRad="38100" dist="38100" dir="2700000" algn="tl">
                    <a:srgbClr val="000000"/>
                  </a:outerShdw>
                </a:effectLst>
                <a:latin typeface="Arial"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0146" name="Group 2"/>
          <p:cNvGrpSpPr>
            <a:grpSpLocks/>
          </p:cNvGrpSpPr>
          <p:nvPr/>
        </p:nvGrpSpPr>
        <p:grpSpPr bwMode="auto">
          <a:xfrm>
            <a:off x="1276350" y="3544888"/>
            <a:ext cx="6950075" cy="2579687"/>
            <a:chOff x="1193" y="2132"/>
            <a:chExt cx="4378" cy="1625"/>
          </a:xfrm>
        </p:grpSpPr>
        <p:sp>
          <p:nvSpPr>
            <p:cNvPr id="390147" name="Freeform 3"/>
            <p:cNvSpPr>
              <a:spLocks/>
            </p:cNvSpPr>
            <p:nvPr/>
          </p:nvSpPr>
          <p:spPr bwMode="auto">
            <a:xfrm>
              <a:off x="3143" y="2132"/>
              <a:ext cx="190" cy="172"/>
            </a:xfrm>
            <a:custGeom>
              <a:avLst/>
              <a:gdLst/>
              <a:ahLst/>
              <a:cxnLst>
                <a:cxn ang="0">
                  <a:pos x="4" y="96"/>
                </a:cxn>
                <a:cxn ang="0">
                  <a:pos x="16" y="72"/>
                </a:cxn>
                <a:cxn ang="0">
                  <a:pos x="32" y="76"/>
                </a:cxn>
                <a:cxn ang="0">
                  <a:pos x="56" y="84"/>
                </a:cxn>
                <a:cxn ang="0">
                  <a:pos x="64" y="64"/>
                </a:cxn>
                <a:cxn ang="0">
                  <a:pos x="64" y="84"/>
                </a:cxn>
                <a:cxn ang="0">
                  <a:pos x="72" y="68"/>
                </a:cxn>
                <a:cxn ang="0">
                  <a:pos x="104" y="32"/>
                </a:cxn>
                <a:cxn ang="0">
                  <a:pos x="128" y="56"/>
                </a:cxn>
                <a:cxn ang="0">
                  <a:pos x="140" y="84"/>
                </a:cxn>
                <a:cxn ang="0">
                  <a:pos x="152" y="48"/>
                </a:cxn>
                <a:cxn ang="0">
                  <a:pos x="112" y="140"/>
                </a:cxn>
                <a:cxn ang="0">
                  <a:pos x="100" y="96"/>
                </a:cxn>
                <a:cxn ang="0">
                  <a:pos x="96" y="84"/>
                </a:cxn>
                <a:cxn ang="0">
                  <a:pos x="92" y="84"/>
                </a:cxn>
                <a:cxn ang="0">
                  <a:pos x="92" y="68"/>
                </a:cxn>
                <a:cxn ang="0">
                  <a:pos x="64" y="48"/>
                </a:cxn>
                <a:cxn ang="0">
                  <a:pos x="40" y="40"/>
                </a:cxn>
                <a:cxn ang="0">
                  <a:pos x="16" y="56"/>
                </a:cxn>
                <a:cxn ang="0">
                  <a:pos x="52" y="60"/>
                </a:cxn>
                <a:cxn ang="0">
                  <a:pos x="52" y="112"/>
                </a:cxn>
                <a:cxn ang="0">
                  <a:pos x="112" y="72"/>
                </a:cxn>
                <a:cxn ang="0">
                  <a:pos x="100" y="132"/>
                </a:cxn>
                <a:cxn ang="0">
                  <a:pos x="196" y="60"/>
                </a:cxn>
                <a:cxn ang="0">
                  <a:pos x="148" y="124"/>
                </a:cxn>
                <a:cxn ang="0">
                  <a:pos x="168" y="88"/>
                </a:cxn>
                <a:cxn ang="0">
                  <a:pos x="160" y="144"/>
                </a:cxn>
                <a:cxn ang="0">
                  <a:pos x="148" y="164"/>
                </a:cxn>
                <a:cxn ang="0">
                  <a:pos x="168" y="164"/>
                </a:cxn>
                <a:cxn ang="0">
                  <a:pos x="168" y="160"/>
                </a:cxn>
                <a:cxn ang="0">
                  <a:pos x="180" y="152"/>
                </a:cxn>
                <a:cxn ang="0">
                  <a:pos x="172" y="196"/>
                </a:cxn>
                <a:cxn ang="0">
                  <a:pos x="188" y="200"/>
                </a:cxn>
                <a:cxn ang="0">
                  <a:pos x="200" y="156"/>
                </a:cxn>
                <a:cxn ang="0">
                  <a:pos x="196" y="164"/>
                </a:cxn>
                <a:cxn ang="0">
                  <a:pos x="204" y="88"/>
                </a:cxn>
                <a:cxn ang="0">
                  <a:pos x="196" y="96"/>
                </a:cxn>
                <a:cxn ang="0">
                  <a:pos x="196" y="48"/>
                </a:cxn>
                <a:cxn ang="0">
                  <a:pos x="164" y="108"/>
                </a:cxn>
                <a:cxn ang="0">
                  <a:pos x="144" y="140"/>
                </a:cxn>
                <a:cxn ang="0">
                  <a:pos x="156" y="100"/>
                </a:cxn>
                <a:cxn ang="0">
                  <a:pos x="156" y="120"/>
                </a:cxn>
                <a:cxn ang="0">
                  <a:pos x="148" y="168"/>
                </a:cxn>
                <a:cxn ang="0">
                  <a:pos x="164" y="116"/>
                </a:cxn>
                <a:cxn ang="0">
                  <a:pos x="188" y="136"/>
                </a:cxn>
                <a:cxn ang="0">
                  <a:pos x="192" y="124"/>
                </a:cxn>
                <a:cxn ang="0">
                  <a:pos x="208" y="60"/>
                </a:cxn>
                <a:cxn ang="0">
                  <a:pos x="172" y="64"/>
                </a:cxn>
                <a:cxn ang="0">
                  <a:pos x="168" y="80"/>
                </a:cxn>
                <a:cxn ang="0">
                  <a:pos x="120" y="120"/>
                </a:cxn>
                <a:cxn ang="0">
                  <a:pos x="136" y="40"/>
                </a:cxn>
                <a:cxn ang="0">
                  <a:pos x="128" y="36"/>
                </a:cxn>
                <a:cxn ang="0">
                  <a:pos x="116" y="76"/>
                </a:cxn>
                <a:cxn ang="0">
                  <a:pos x="96" y="56"/>
                </a:cxn>
                <a:cxn ang="0">
                  <a:pos x="88" y="40"/>
                </a:cxn>
                <a:cxn ang="0">
                  <a:pos x="68" y="24"/>
                </a:cxn>
                <a:cxn ang="0">
                  <a:pos x="48" y="32"/>
                </a:cxn>
                <a:cxn ang="0">
                  <a:pos x="32" y="20"/>
                </a:cxn>
                <a:cxn ang="0">
                  <a:pos x="32" y="44"/>
                </a:cxn>
                <a:cxn ang="0">
                  <a:pos x="40" y="68"/>
                </a:cxn>
                <a:cxn ang="0">
                  <a:pos x="64" y="80"/>
                </a:cxn>
              </a:cxnLst>
              <a:rect l="0" t="0" r="r" b="b"/>
              <a:pathLst>
                <a:path w="209" h="201">
                  <a:moveTo>
                    <a:pt x="0" y="108"/>
                  </a:moveTo>
                  <a:lnTo>
                    <a:pt x="4" y="96"/>
                  </a:lnTo>
                  <a:lnTo>
                    <a:pt x="12" y="84"/>
                  </a:lnTo>
                  <a:lnTo>
                    <a:pt x="16" y="72"/>
                  </a:lnTo>
                  <a:lnTo>
                    <a:pt x="20" y="88"/>
                  </a:lnTo>
                  <a:lnTo>
                    <a:pt x="32" y="76"/>
                  </a:lnTo>
                  <a:lnTo>
                    <a:pt x="56" y="44"/>
                  </a:lnTo>
                  <a:lnTo>
                    <a:pt x="56" y="84"/>
                  </a:lnTo>
                  <a:lnTo>
                    <a:pt x="56" y="100"/>
                  </a:lnTo>
                  <a:lnTo>
                    <a:pt x="64" y="64"/>
                  </a:lnTo>
                  <a:lnTo>
                    <a:pt x="72" y="52"/>
                  </a:lnTo>
                  <a:lnTo>
                    <a:pt x="64" y="84"/>
                  </a:lnTo>
                  <a:lnTo>
                    <a:pt x="64" y="96"/>
                  </a:lnTo>
                  <a:lnTo>
                    <a:pt x="72" y="68"/>
                  </a:lnTo>
                  <a:lnTo>
                    <a:pt x="80" y="36"/>
                  </a:lnTo>
                  <a:lnTo>
                    <a:pt x="104" y="32"/>
                  </a:lnTo>
                  <a:lnTo>
                    <a:pt x="96" y="76"/>
                  </a:lnTo>
                  <a:lnTo>
                    <a:pt x="128" y="56"/>
                  </a:lnTo>
                  <a:lnTo>
                    <a:pt x="168" y="32"/>
                  </a:lnTo>
                  <a:lnTo>
                    <a:pt x="140" y="84"/>
                  </a:lnTo>
                  <a:lnTo>
                    <a:pt x="144" y="60"/>
                  </a:lnTo>
                  <a:lnTo>
                    <a:pt x="152" y="48"/>
                  </a:lnTo>
                  <a:lnTo>
                    <a:pt x="144" y="84"/>
                  </a:lnTo>
                  <a:lnTo>
                    <a:pt x="112" y="140"/>
                  </a:lnTo>
                  <a:lnTo>
                    <a:pt x="120" y="72"/>
                  </a:lnTo>
                  <a:lnTo>
                    <a:pt x="100" y="96"/>
                  </a:lnTo>
                  <a:lnTo>
                    <a:pt x="92" y="108"/>
                  </a:lnTo>
                  <a:lnTo>
                    <a:pt x="96" y="84"/>
                  </a:lnTo>
                  <a:lnTo>
                    <a:pt x="104" y="60"/>
                  </a:lnTo>
                  <a:lnTo>
                    <a:pt x="92" y="84"/>
                  </a:lnTo>
                  <a:lnTo>
                    <a:pt x="116" y="36"/>
                  </a:lnTo>
                  <a:lnTo>
                    <a:pt x="92" y="68"/>
                  </a:lnTo>
                  <a:lnTo>
                    <a:pt x="88" y="44"/>
                  </a:lnTo>
                  <a:lnTo>
                    <a:pt x="64" y="48"/>
                  </a:lnTo>
                  <a:lnTo>
                    <a:pt x="40" y="56"/>
                  </a:lnTo>
                  <a:lnTo>
                    <a:pt x="40" y="40"/>
                  </a:lnTo>
                  <a:lnTo>
                    <a:pt x="28" y="52"/>
                  </a:lnTo>
                  <a:lnTo>
                    <a:pt x="16" y="56"/>
                  </a:lnTo>
                  <a:lnTo>
                    <a:pt x="16" y="96"/>
                  </a:lnTo>
                  <a:lnTo>
                    <a:pt x="52" y="60"/>
                  </a:lnTo>
                  <a:lnTo>
                    <a:pt x="56" y="80"/>
                  </a:lnTo>
                  <a:lnTo>
                    <a:pt x="52" y="112"/>
                  </a:lnTo>
                  <a:lnTo>
                    <a:pt x="80" y="80"/>
                  </a:lnTo>
                  <a:lnTo>
                    <a:pt x="112" y="72"/>
                  </a:lnTo>
                  <a:lnTo>
                    <a:pt x="108" y="100"/>
                  </a:lnTo>
                  <a:lnTo>
                    <a:pt x="100" y="132"/>
                  </a:lnTo>
                  <a:lnTo>
                    <a:pt x="172" y="68"/>
                  </a:lnTo>
                  <a:lnTo>
                    <a:pt x="196" y="60"/>
                  </a:lnTo>
                  <a:lnTo>
                    <a:pt x="172" y="92"/>
                  </a:lnTo>
                  <a:lnTo>
                    <a:pt x="148" y="124"/>
                  </a:lnTo>
                  <a:lnTo>
                    <a:pt x="160" y="100"/>
                  </a:lnTo>
                  <a:lnTo>
                    <a:pt x="168" y="88"/>
                  </a:lnTo>
                  <a:lnTo>
                    <a:pt x="164" y="120"/>
                  </a:lnTo>
                  <a:lnTo>
                    <a:pt x="160" y="144"/>
                  </a:lnTo>
                  <a:lnTo>
                    <a:pt x="196" y="96"/>
                  </a:lnTo>
                  <a:lnTo>
                    <a:pt x="148" y="164"/>
                  </a:lnTo>
                  <a:lnTo>
                    <a:pt x="144" y="188"/>
                  </a:lnTo>
                  <a:lnTo>
                    <a:pt x="168" y="164"/>
                  </a:lnTo>
                  <a:lnTo>
                    <a:pt x="172" y="140"/>
                  </a:lnTo>
                  <a:lnTo>
                    <a:pt x="168" y="160"/>
                  </a:lnTo>
                  <a:lnTo>
                    <a:pt x="168" y="184"/>
                  </a:lnTo>
                  <a:lnTo>
                    <a:pt x="180" y="152"/>
                  </a:lnTo>
                  <a:lnTo>
                    <a:pt x="180" y="164"/>
                  </a:lnTo>
                  <a:lnTo>
                    <a:pt x="172" y="196"/>
                  </a:lnTo>
                  <a:lnTo>
                    <a:pt x="196" y="164"/>
                  </a:lnTo>
                  <a:lnTo>
                    <a:pt x="188" y="200"/>
                  </a:lnTo>
                  <a:lnTo>
                    <a:pt x="196" y="180"/>
                  </a:lnTo>
                  <a:lnTo>
                    <a:pt x="200" y="156"/>
                  </a:lnTo>
                  <a:lnTo>
                    <a:pt x="208" y="124"/>
                  </a:lnTo>
                  <a:lnTo>
                    <a:pt x="196" y="164"/>
                  </a:lnTo>
                  <a:lnTo>
                    <a:pt x="200" y="112"/>
                  </a:lnTo>
                  <a:lnTo>
                    <a:pt x="204" y="88"/>
                  </a:lnTo>
                  <a:lnTo>
                    <a:pt x="192" y="116"/>
                  </a:lnTo>
                  <a:lnTo>
                    <a:pt x="196" y="96"/>
                  </a:lnTo>
                  <a:lnTo>
                    <a:pt x="200" y="72"/>
                  </a:lnTo>
                  <a:lnTo>
                    <a:pt x="196" y="48"/>
                  </a:lnTo>
                  <a:lnTo>
                    <a:pt x="188" y="76"/>
                  </a:lnTo>
                  <a:lnTo>
                    <a:pt x="164" y="108"/>
                  </a:lnTo>
                  <a:lnTo>
                    <a:pt x="168" y="84"/>
                  </a:lnTo>
                  <a:lnTo>
                    <a:pt x="144" y="140"/>
                  </a:lnTo>
                  <a:lnTo>
                    <a:pt x="148" y="124"/>
                  </a:lnTo>
                  <a:lnTo>
                    <a:pt x="156" y="100"/>
                  </a:lnTo>
                  <a:lnTo>
                    <a:pt x="160" y="88"/>
                  </a:lnTo>
                  <a:lnTo>
                    <a:pt x="156" y="120"/>
                  </a:lnTo>
                  <a:lnTo>
                    <a:pt x="148" y="144"/>
                  </a:lnTo>
                  <a:lnTo>
                    <a:pt x="148" y="168"/>
                  </a:lnTo>
                  <a:lnTo>
                    <a:pt x="156" y="156"/>
                  </a:lnTo>
                  <a:lnTo>
                    <a:pt x="164" y="116"/>
                  </a:lnTo>
                  <a:lnTo>
                    <a:pt x="156" y="172"/>
                  </a:lnTo>
                  <a:lnTo>
                    <a:pt x="188" y="136"/>
                  </a:lnTo>
                  <a:lnTo>
                    <a:pt x="196" y="112"/>
                  </a:lnTo>
                  <a:lnTo>
                    <a:pt x="192" y="124"/>
                  </a:lnTo>
                  <a:lnTo>
                    <a:pt x="200" y="100"/>
                  </a:lnTo>
                  <a:lnTo>
                    <a:pt x="208" y="60"/>
                  </a:lnTo>
                  <a:lnTo>
                    <a:pt x="172" y="100"/>
                  </a:lnTo>
                  <a:lnTo>
                    <a:pt x="172" y="64"/>
                  </a:lnTo>
                  <a:lnTo>
                    <a:pt x="180" y="48"/>
                  </a:lnTo>
                  <a:lnTo>
                    <a:pt x="168" y="80"/>
                  </a:lnTo>
                  <a:lnTo>
                    <a:pt x="144" y="112"/>
                  </a:lnTo>
                  <a:lnTo>
                    <a:pt x="120" y="120"/>
                  </a:lnTo>
                  <a:lnTo>
                    <a:pt x="132" y="80"/>
                  </a:lnTo>
                  <a:lnTo>
                    <a:pt x="136" y="40"/>
                  </a:lnTo>
                  <a:lnTo>
                    <a:pt x="124" y="76"/>
                  </a:lnTo>
                  <a:lnTo>
                    <a:pt x="128" y="36"/>
                  </a:lnTo>
                  <a:lnTo>
                    <a:pt x="124" y="52"/>
                  </a:lnTo>
                  <a:lnTo>
                    <a:pt x="116" y="76"/>
                  </a:lnTo>
                  <a:lnTo>
                    <a:pt x="92" y="80"/>
                  </a:lnTo>
                  <a:lnTo>
                    <a:pt x="96" y="56"/>
                  </a:lnTo>
                  <a:lnTo>
                    <a:pt x="100" y="32"/>
                  </a:lnTo>
                  <a:lnTo>
                    <a:pt x="88" y="40"/>
                  </a:lnTo>
                  <a:lnTo>
                    <a:pt x="64" y="48"/>
                  </a:lnTo>
                  <a:lnTo>
                    <a:pt x="68" y="24"/>
                  </a:lnTo>
                  <a:lnTo>
                    <a:pt x="72" y="0"/>
                  </a:lnTo>
                  <a:lnTo>
                    <a:pt x="48" y="32"/>
                  </a:lnTo>
                  <a:lnTo>
                    <a:pt x="44" y="8"/>
                  </a:lnTo>
                  <a:lnTo>
                    <a:pt x="32" y="20"/>
                  </a:lnTo>
                  <a:lnTo>
                    <a:pt x="28" y="32"/>
                  </a:lnTo>
                  <a:lnTo>
                    <a:pt x="32" y="44"/>
                  </a:lnTo>
                  <a:lnTo>
                    <a:pt x="28" y="68"/>
                  </a:lnTo>
                  <a:lnTo>
                    <a:pt x="40" y="68"/>
                  </a:lnTo>
                  <a:lnTo>
                    <a:pt x="32" y="84"/>
                  </a:lnTo>
                  <a:lnTo>
                    <a:pt x="64" y="80"/>
                  </a:lnTo>
                </a:path>
              </a:pathLst>
            </a:custGeom>
            <a:noFill/>
            <a:ln w="12700" cap="rnd" cmpd="sng">
              <a:solidFill>
                <a:schemeClr val="tx2"/>
              </a:solidFill>
              <a:prstDash val="solid"/>
              <a:round/>
              <a:headEnd type="none" w="med" len="med"/>
              <a:tailEnd type="none" w="med" len="med"/>
            </a:ln>
            <a:effectLst/>
          </p:spPr>
          <p:txBody>
            <a:bodyPr/>
            <a:lstStyle/>
            <a:p>
              <a:endParaRPr lang="en-CA"/>
            </a:p>
          </p:txBody>
        </p:sp>
        <p:sp>
          <p:nvSpPr>
            <p:cNvPr id="390148" name="Oval 4"/>
            <p:cNvSpPr>
              <a:spLocks noChangeArrowheads="1"/>
            </p:cNvSpPr>
            <p:nvPr/>
          </p:nvSpPr>
          <p:spPr bwMode="auto">
            <a:xfrm>
              <a:off x="2642" y="2696"/>
              <a:ext cx="1127" cy="1061"/>
            </a:xfrm>
            <a:prstGeom prst="ellipse">
              <a:avLst/>
            </a:prstGeom>
            <a:solidFill>
              <a:schemeClr val="tx1"/>
            </a:solidFill>
            <a:ln w="12700">
              <a:solidFill>
                <a:schemeClr val="tx1"/>
              </a:solidFill>
              <a:prstDash val="lgDash"/>
              <a:round/>
              <a:headEnd/>
              <a:tailEnd/>
            </a:ln>
            <a:effectLst/>
          </p:spPr>
          <p:txBody>
            <a:bodyPr wrap="none" anchor="ctr"/>
            <a:lstStyle/>
            <a:p>
              <a:endParaRPr lang="en-CA"/>
            </a:p>
          </p:txBody>
        </p:sp>
        <p:sp>
          <p:nvSpPr>
            <p:cNvPr id="390149" name="Line 5"/>
            <p:cNvSpPr>
              <a:spLocks noChangeShapeType="1"/>
            </p:cNvSpPr>
            <p:nvPr/>
          </p:nvSpPr>
          <p:spPr bwMode="auto">
            <a:xfrm flipV="1">
              <a:off x="3209" y="3100"/>
              <a:ext cx="560" cy="130"/>
            </a:xfrm>
            <a:prstGeom prst="line">
              <a:avLst/>
            </a:prstGeom>
            <a:noFill/>
            <a:ln w="12700">
              <a:solidFill>
                <a:schemeClr val="bg2"/>
              </a:solidFill>
              <a:round/>
              <a:headEnd/>
              <a:tailEnd type="triangle" w="med" len="med"/>
            </a:ln>
            <a:effectLst/>
          </p:spPr>
          <p:txBody>
            <a:bodyPr wrap="none" anchor="ctr"/>
            <a:lstStyle/>
            <a:p>
              <a:endParaRPr lang="en-CA"/>
            </a:p>
          </p:txBody>
        </p:sp>
        <p:sp>
          <p:nvSpPr>
            <p:cNvPr id="390150" name="Rectangle 6"/>
            <p:cNvSpPr>
              <a:spLocks noChangeArrowheads="1"/>
            </p:cNvSpPr>
            <p:nvPr/>
          </p:nvSpPr>
          <p:spPr bwMode="auto">
            <a:xfrm>
              <a:off x="3459" y="3174"/>
              <a:ext cx="276" cy="298"/>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sz="2800" b="1" i="1">
                  <a:solidFill>
                    <a:srgbClr val="990000"/>
                  </a:solidFill>
                  <a:latin typeface="Arial" charset="0"/>
                </a:rPr>
                <a:t>R</a:t>
              </a:r>
              <a:endParaRPr lang="en-US" sz="2800" b="1" i="1">
                <a:solidFill>
                  <a:schemeClr val="accent2"/>
                </a:solidFill>
                <a:latin typeface="Arial" charset="0"/>
              </a:endParaRPr>
            </a:p>
          </p:txBody>
        </p:sp>
        <p:sp>
          <p:nvSpPr>
            <p:cNvPr id="390151" name="Freeform 7"/>
            <p:cNvSpPr>
              <a:spLocks/>
            </p:cNvSpPr>
            <p:nvPr/>
          </p:nvSpPr>
          <p:spPr bwMode="auto">
            <a:xfrm>
              <a:off x="3206" y="2490"/>
              <a:ext cx="2365" cy="478"/>
            </a:xfrm>
            <a:custGeom>
              <a:avLst/>
              <a:gdLst/>
              <a:ahLst/>
              <a:cxnLst>
                <a:cxn ang="0">
                  <a:pos x="27" y="243"/>
                </a:cxn>
                <a:cxn ang="0">
                  <a:pos x="90" y="261"/>
                </a:cxn>
                <a:cxn ang="0">
                  <a:pos x="144" y="270"/>
                </a:cxn>
                <a:cxn ang="0">
                  <a:pos x="198" y="288"/>
                </a:cxn>
                <a:cxn ang="0">
                  <a:pos x="252" y="297"/>
                </a:cxn>
                <a:cxn ang="0">
                  <a:pos x="306" y="324"/>
                </a:cxn>
                <a:cxn ang="0">
                  <a:pos x="369" y="360"/>
                </a:cxn>
                <a:cxn ang="0">
                  <a:pos x="405" y="405"/>
                </a:cxn>
                <a:cxn ang="0">
                  <a:pos x="450" y="450"/>
                </a:cxn>
                <a:cxn ang="0">
                  <a:pos x="504" y="486"/>
                </a:cxn>
                <a:cxn ang="0">
                  <a:pos x="594" y="513"/>
                </a:cxn>
                <a:cxn ang="0">
                  <a:pos x="648" y="531"/>
                </a:cxn>
                <a:cxn ang="0">
                  <a:pos x="711" y="540"/>
                </a:cxn>
                <a:cxn ang="0">
                  <a:pos x="828" y="549"/>
                </a:cxn>
                <a:cxn ang="0">
                  <a:pos x="936" y="558"/>
                </a:cxn>
                <a:cxn ang="0">
                  <a:pos x="1080" y="558"/>
                </a:cxn>
                <a:cxn ang="0">
                  <a:pos x="1143" y="549"/>
                </a:cxn>
                <a:cxn ang="0">
                  <a:pos x="1251" y="549"/>
                </a:cxn>
                <a:cxn ang="0">
                  <a:pos x="1413" y="540"/>
                </a:cxn>
                <a:cxn ang="0">
                  <a:pos x="1503" y="531"/>
                </a:cxn>
                <a:cxn ang="0">
                  <a:pos x="1566" y="522"/>
                </a:cxn>
                <a:cxn ang="0">
                  <a:pos x="1638" y="513"/>
                </a:cxn>
                <a:cxn ang="0">
                  <a:pos x="1728" y="495"/>
                </a:cxn>
                <a:cxn ang="0">
                  <a:pos x="1791" y="459"/>
                </a:cxn>
                <a:cxn ang="0">
                  <a:pos x="1899" y="432"/>
                </a:cxn>
                <a:cxn ang="0">
                  <a:pos x="1998" y="405"/>
                </a:cxn>
                <a:cxn ang="0">
                  <a:pos x="2043" y="324"/>
                </a:cxn>
                <a:cxn ang="0">
                  <a:pos x="2097" y="288"/>
                </a:cxn>
                <a:cxn ang="0">
                  <a:pos x="2142" y="243"/>
                </a:cxn>
                <a:cxn ang="0">
                  <a:pos x="2196" y="198"/>
                </a:cxn>
                <a:cxn ang="0">
                  <a:pos x="2295" y="153"/>
                </a:cxn>
                <a:cxn ang="0">
                  <a:pos x="2412" y="108"/>
                </a:cxn>
                <a:cxn ang="0">
                  <a:pos x="2484" y="63"/>
                </a:cxn>
                <a:cxn ang="0">
                  <a:pos x="2574" y="18"/>
                </a:cxn>
              </a:cxnLst>
              <a:rect l="0" t="0" r="r" b="b"/>
              <a:pathLst>
                <a:path w="2602" h="559">
                  <a:moveTo>
                    <a:pt x="0" y="237"/>
                  </a:moveTo>
                  <a:lnTo>
                    <a:pt x="27" y="243"/>
                  </a:lnTo>
                  <a:lnTo>
                    <a:pt x="63" y="252"/>
                  </a:lnTo>
                  <a:lnTo>
                    <a:pt x="90" y="261"/>
                  </a:lnTo>
                  <a:lnTo>
                    <a:pt x="117" y="270"/>
                  </a:lnTo>
                  <a:lnTo>
                    <a:pt x="144" y="270"/>
                  </a:lnTo>
                  <a:lnTo>
                    <a:pt x="171" y="279"/>
                  </a:lnTo>
                  <a:lnTo>
                    <a:pt x="198" y="288"/>
                  </a:lnTo>
                  <a:lnTo>
                    <a:pt x="225" y="288"/>
                  </a:lnTo>
                  <a:lnTo>
                    <a:pt x="252" y="297"/>
                  </a:lnTo>
                  <a:lnTo>
                    <a:pt x="279" y="315"/>
                  </a:lnTo>
                  <a:lnTo>
                    <a:pt x="306" y="324"/>
                  </a:lnTo>
                  <a:lnTo>
                    <a:pt x="333" y="351"/>
                  </a:lnTo>
                  <a:lnTo>
                    <a:pt x="369" y="360"/>
                  </a:lnTo>
                  <a:lnTo>
                    <a:pt x="378" y="387"/>
                  </a:lnTo>
                  <a:lnTo>
                    <a:pt x="405" y="405"/>
                  </a:lnTo>
                  <a:lnTo>
                    <a:pt x="423" y="432"/>
                  </a:lnTo>
                  <a:lnTo>
                    <a:pt x="450" y="450"/>
                  </a:lnTo>
                  <a:lnTo>
                    <a:pt x="477" y="468"/>
                  </a:lnTo>
                  <a:lnTo>
                    <a:pt x="504" y="486"/>
                  </a:lnTo>
                  <a:lnTo>
                    <a:pt x="531" y="504"/>
                  </a:lnTo>
                  <a:lnTo>
                    <a:pt x="594" y="513"/>
                  </a:lnTo>
                  <a:lnTo>
                    <a:pt x="621" y="522"/>
                  </a:lnTo>
                  <a:lnTo>
                    <a:pt x="648" y="531"/>
                  </a:lnTo>
                  <a:lnTo>
                    <a:pt x="684" y="540"/>
                  </a:lnTo>
                  <a:lnTo>
                    <a:pt x="711" y="540"/>
                  </a:lnTo>
                  <a:lnTo>
                    <a:pt x="792" y="540"/>
                  </a:lnTo>
                  <a:lnTo>
                    <a:pt x="828" y="549"/>
                  </a:lnTo>
                  <a:lnTo>
                    <a:pt x="864" y="549"/>
                  </a:lnTo>
                  <a:lnTo>
                    <a:pt x="936" y="558"/>
                  </a:lnTo>
                  <a:lnTo>
                    <a:pt x="972" y="558"/>
                  </a:lnTo>
                  <a:lnTo>
                    <a:pt x="1080" y="558"/>
                  </a:lnTo>
                  <a:lnTo>
                    <a:pt x="1107" y="558"/>
                  </a:lnTo>
                  <a:lnTo>
                    <a:pt x="1143" y="549"/>
                  </a:lnTo>
                  <a:lnTo>
                    <a:pt x="1197" y="549"/>
                  </a:lnTo>
                  <a:lnTo>
                    <a:pt x="1251" y="549"/>
                  </a:lnTo>
                  <a:lnTo>
                    <a:pt x="1323" y="549"/>
                  </a:lnTo>
                  <a:lnTo>
                    <a:pt x="1413" y="540"/>
                  </a:lnTo>
                  <a:lnTo>
                    <a:pt x="1449" y="531"/>
                  </a:lnTo>
                  <a:lnTo>
                    <a:pt x="1503" y="531"/>
                  </a:lnTo>
                  <a:lnTo>
                    <a:pt x="1530" y="531"/>
                  </a:lnTo>
                  <a:lnTo>
                    <a:pt x="1566" y="522"/>
                  </a:lnTo>
                  <a:lnTo>
                    <a:pt x="1602" y="522"/>
                  </a:lnTo>
                  <a:lnTo>
                    <a:pt x="1638" y="513"/>
                  </a:lnTo>
                  <a:lnTo>
                    <a:pt x="1665" y="504"/>
                  </a:lnTo>
                  <a:lnTo>
                    <a:pt x="1728" y="495"/>
                  </a:lnTo>
                  <a:lnTo>
                    <a:pt x="1755" y="468"/>
                  </a:lnTo>
                  <a:lnTo>
                    <a:pt x="1791" y="459"/>
                  </a:lnTo>
                  <a:lnTo>
                    <a:pt x="1863" y="450"/>
                  </a:lnTo>
                  <a:lnTo>
                    <a:pt x="1899" y="432"/>
                  </a:lnTo>
                  <a:lnTo>
                    <a:pt x="1926" y="414"/>
                  </a:lnTo>
                  <a:lnTo>
                    <a:pt x="1998" y="405"/>
                  </a:lnTo>
                  <a:lnTo>
                    <a:pt x="2025" y="378"/>
                  </a:lnTo>
                  <a:lnTo>
                    <a:pt x="2043" y="324"/>
                  </a:lnTo>
                  <a:lnTo>
                    <a:pt x="2070" y="315"/>
                  </a:lnTo>
                  <a:lnTo>
                    <a:pt x="2097" y="288"/>
                  </a:lnTo>
                  <a:lnTo>
                    <a:pt x="2124" y="270"/>
                  </a:lnTo>
                  <a:lnTo>
                    <a:pt x="2142" y="243"/>
                  </a:lnTo>
                  <a:lnTo>
                    <a:pt x="2169" y="216"/>
                  </a:lnTo>
                  <a:lnTo>
                    <a:pt x="2196" y="198"/>
                  </a:lnTo>
                  <a:lnTo>
                    <a:pt x="2268" y="171"/>
                  </a:lnTo>
                  <a:lnTo>
                    <a:pt x="2295" y="153"/>
                  </a:lnTo>
                  <a:lnTo>
                    <a:pt x="2322" y="135"/>
                  </a:lnTo>
                  <a:lnTo>
                    <a:pt x="2412" y="108"/>
                  </a:lnTo>
                  <a:lnTo>
                    <a:pt x="2448" y="90"/>
                  </a:lnTo>
                  <a:lnTo>
                    <a:pt x="2484" y="63"/>
                  </a:lnTo>
                  <a:lnTo>
                    <a:pt x="2520" y="36"/>
                  </a:lnTo>
                  <a:lnTo>
                    <a:pt x="2574" y="18"/>
                  </a:lnTo>
                  <a:lnTo>
                    <a:pt x="2601" y="0"/>
                  </a:lnTo>
                </a:path>
              </a:pathLst>
            </a:custGeom>
            <a:noFill/>
            <a:ln w="50800" cap="rnd" cmpd="sng">
              <a:solidFill>
                <a:schemeClr val="tx1"/>
              </a:solidFill>
              <a:prstDash val="solid"/>
              <a:round/>
              <a:headEnd type="none" w="med" len="med"/>
              <a:tailEnd type="none" w="med" len="med"/>
            </a:ln>
            <a:effectLst/>
          </p:spPr>
          <p:txBody>
            <a:bodyPr/>
            <a:lstStyle/>
            <a:p>
              <a:endParaRPr lang="en-CA"/>
            </a:p>
          </p:txBody>
        </p:sp>
        <p:sp>
          <p:nvSpPr>
            <p:cNvPr id="390152" name="Freeform 8"/>
            <p:cNvSpPr>
              <a:spLocks/>
            </p:cNvSpPr>
            <p:nvPr/>
          </p:nvSpPr>
          <p:spPr bwMode="auto">
            <a:xfrm>
              <a:off x="1193" y="2690"/>
              <a:ext cx="1970" cy="317"/>
            </a:xfrm>
            <a:custGeom>
              <a:avLst/>
              <a:gdLst/>
              <a:ahLst/>
              <a:cxnLst>
                <a:cxn ang="0">
                  <a:pos x="2166" y="3"/>
                </a:cxn>
                <a:cxn ang="0">
                  <a:pos x="2133" y="0"/>
                </a:cxn>
                <a:cxn ang="0">
                  <a:pos x="2106" y="9"/>
                </a:cxn>
                <a:cxn ang="0">
                  <a:pos x="2079" y="18"/>
                </a:cxn>
                <a:cxn ang="0">
                  <a:pos x="2052" y="27"/>
                </a:cxn>
                <a:cxn ang="0">
                  <a:pos x="2025" y="36"/>
                </a:cxn>
                <a:cxn ang="0">
                  <a:pos x="1998" y="36"/>
                </a:cxn>
                <a:cxn ang="0">
                  <a:pos x="1971" y="54"/>
                </a:cxn>
                <a:cxn ang="0">
                  <a:pos x="1944" y="63"/>
                </a:cxn>
                <a:cxn ang="0">
                  <a:pos x="1917" y="72"/>
                </a:cxn>
                <a:cxn ang="0">
                  <a:pos x="1890" y="81"/>
                </a:cxn>
                <a:cxn ang="0">
                  <a:pos x="1863" y="99"/>
                </a:cxn>
                <a:cxn ang="0">
                  <a:pos x="1836" y="117"/>
                </a:cxn>
                <a:cxn ang="0">
                  <a:pos x="1818" y="144"/>
                </a:cxn>
                <a:cxn ang="0">
                  <a:pos x="1800" y="171"/>
                </a:cxn>
                <a:cxn ang="0">
                  <a:pos x="1773" y="180"/>
                </a:cxn>
                <a:cxn ang="0">
                  <a:pos x="1746" y="189"/>
                </a:cxn>
                <a:cxn ang="0">
                  <a:pos x="1719" y="198"/>
                </a:cxn>
                <a:cxn ang="0">
                  <a:pos x="1692" y="207"/>
                </a:cxn>
                <a:cxn ang="0">
                  <a:pos x="1665" y="216"/>
                </a:cxn>
                <a:cxn ang="0">
                  <a:pos x="1638" y="225"/>
                </a:cxn>
                <a:cxn ang="0">
                  <a:pos x="1611" y="243"/>
                </a:cxn>
                <a:cxn ang="0">
                  <a:pos x="1584" y="261"/>
                </a:cxn>
                <a:cxn ang="0">
                  <a:pos x="1557" y="270"/>
                </a:cxn>
                <a:cxn ang="0">
                  <a:pos x="1521" y="288"/>
                </a:cxn>
                <a:cxn ang="0">
                  <a:pos x="1494" y="297"/>
                </a:cxn>
                <a:cxn ang="0">
                  <a:pos x="1467" y="315"/>
                </a:cxn>
                <a:cxn ang="0">
                  <a:pos x="1440" y="324"/>
                </a:cxn>
                <a:cxn ang="0">
                  <a:pos x="1413" y="333"/>
                </a:cxn>
                <a:cxn ang="0">
                  <a:pos x="1359" y="351"/>
                </a:cxn>
                <a:cxn ang="0">
                  <a:pos x="1287" y="360"/>
                </a:cxn>
                <a:cxn ang="0">
                  <a:pos x="1260" y="360"/>
                </a:cxn>
                <a:cxn ang="0">
                  <a:pos x="1206" y="360"/>
                </a:cxn>
                <a:cxn ang="0">
                  <a:pos x="1134" y="369"/>
                </a:cxn>
                <a:cxn ang="0">
                  <a:pos x="1098" y="360"/>
                </a:cxn>
                <a:cxn ang="0">
                  <a:pos x="1026" y="360"/>
                </a:cxn>
                <a:cxn ang="0">
                  <a:pos x="999" y="360"/>
                </a:cxn>
                <a:cxn ang="0">
                  <a:pos x="972" y="351"/>
                </a:cxn>
                <a:cxn ang="0">
                  <a:pos x="936" y="342"/>
                </a:cxn>
                <a:cxn ang="0">
                  <a:pos x="909" y="333"/>
                </a:cxn>
                <a:cxn ang="0">
                  <a:pos x="873" y="324"/>
                </a:cxn>
                <a:cxn ang="0">
                  <a:pos x="819" y="315"/>
                </a:cxn>
                <a:cxn ang="0">
                  <a:pos x="747" y="306"/>
                </a:cxn>
                <a:cxn ang="0">
                  <a:pos x="621" y="288"/>
                </a:cxn>
                <a:cxn ang="0">
                  <a:pos x="594" y="270"/>
                </a:cxn>
                <a:cxn ang="0">
                  <a:pos x="558" y="252"/>
                </a:cxn>
                <a:cxn ang="0">
                  <a:pos x="522" y="216"/>
                </a:cxn>
                <a:cxn ang="0">
                  <a:pos x="450" y="189"/>
                </a:cxn>
                <a:cxn ang="0">
                  <a:pos x="423" y="171"/>
                </a:cxn>
                <a:cxn ang="0">
                  <a:pos x="396" y="162"/>
                </a:cxn>
                <a:cxn ang="0">
                  <a:pos x="306" y="144"/>
                </a:cxn>
                <a:cxn ang="0">
                  <a:pos x="279" y="135"/>
                </a:cxn>
                <a:cxn ang="0">
                  <a:pos x="207" y="126"/>
                </a:cxn>
                <a:cxn ang="0">
                  <a:pos x="171" y="117"/>
                </a:cxn>
                <a:cxn ang="0">
                  <a:pos x="135" y="117"/>
                </a:cxn>
                <a:cxn ang="0">
                  <a:pos x="108" y="117"/>
                </a:cxn>
                <a:cxn ang="0">
                  <a:pos x="81" y="117"/>
                </a:cxn>
                <a:cxn ang="0">
                  <a:pos x="54" y="117"/>
                </a:cxn>
                <a:cxn ang="0">
                  <a:pos x="27" y="126"/>
                </a:cxn>
                <a:cxn ang="0">
                  <a:pos x="0" y="135"/>
                </a:cxn>
              </a:cxnLst>
              <a:rect l="0" t="0" r="r" b="b"/>
              <a:pathLst>
                <a:path w="2167" h="370">
                  <a:moveTo>
                    <a:pt x="2166" y="3"/>
                  </a:moveTo>
                  <a:lnTo>
                    <a:pt x="2133" y="0"/>
                  </a:lnTo>
                  <a:lnTo>
                    <a:pt x="2106" y="9"/>
                  </a:lnTo>
                  <a:lnTo>
                    <a:pt x="2079" y="18"/>
                  </a:lnTo>
                  <a:lnTo>
                    <a:pt x="2052" y="27"/>
                  </a:lnTo>
                  <a:lnTo>
                    <a:pt x="2025" y="36"/>
                  </a:lnTo>
                  <a:lnTo>
                    <a:pt x="1998" y="36"/>
                  </a:lnTo>
                  <a:lnTo>
                    <a:pt x="1971" y="54"/>
                  </a:lnTo>
                  <a:lnTo>
                    <a:pt x="1944" y="63"/>
                  </a:lnTo>
                  <a:lnTo>
                    <a:pt x="1917" y="72"/>
                  </a:lnTo>
                  <a:lnTo>
                    <a:pt x="1890" y="81"/>
                  </a:lnTo>
                  <a:lnTo>
                    <a:pt x="1863" y="99"/>
                  </a:lnTo>
                  <a:lnTo>
                    <a:pt x="1836" y="117"/>
                  </a:lnTo>
                  <a:lnTo>
                    <a:pt x="1818" y="144"/>
                  </a:lnTo>
                  <a:lnTo>
                    <a:pt x="1800" y="171"/>
                  </a:lnTo>
                  <a:lnTo>
                    <a:pt x="1773" y="180"/>
                  </a:lnTo>
                  <a:lnTo>
                    <a:pt x="1746" y="189"/>
                  </a:lnTo>
                  <a:lnTo>
                    <a:pt x="1719" y="198"/>
                  </a:lnTo>
                  <a:lnTo>
                    <a:pt x="1692" y="207"/>
                  </a:lnTo>
                  <a:lnTo>
                    <a:pt x="1665" y="216"/>
                  </a:lnTo>
                  <a:lnTo>
                    <a:pt x="1638" y="225"/>
                  </a:lnTo>
                  <a:lnTo>
                    <a:pt x="1611" y="243"/>
                  </a:lnTo>
                  <a:lnTo>
                    <a:pt x="1584" y="261"/>
                  </a:lnTo>
                  <a:lnTo>
                    <a:pt x="1557" y="270"/>
                  </a:lnTo>
                  <a:lnTo>
                    <a:pt x="1521" y="288"/>
                  </a:lnTo>
                  <a:lnTo>
                    <a:pt x="1494" y="297"/>
                  </a:lnTo>
                  <a:lnTo>
                    <a:pt x="1467" y="315"/>
                  </a:lnTo>
                  <a:lnTo>
                    <a:pt x="1440" y="324"/>
                  </a:lnTo>
                  <a:lnTo>
                    <a:pt x="1413" y="333"/>
                  </a:lnTo>
                  <a:lnTo>
                    <a:pt x="1359" y="351"/>
                  </a:lnTo>
                  <a:lnTo>
                    <a:pt x="1287" y="360"/>
                  </a:lnTo>
                  <a:lnTo>
                    <a:pt x="1260" y="360"/>
                  </a:lnTo>
                  <a:lnTo>
                    <a:pt x="1206" y="360"/>
                  </a:lnTo>
                  <a:lnTo>
                    <a:pt x="1134" y="369"/>
                  </a:lnTo>
                  <a:lnTo>
                    <a:pt x="1098" y="360"/>
                  </a:lnTo>
                  <a:lnTo>
                    <a:pt x="1026" y="360"/>
                  </a:lnTo>
                  <a:lnTo>
                    <a:pt x="999" y="360"/>
                  </a:lnTo>
                  <a:lnTo>
                    <a:pt x="972" y="351"/>
                  </a:lnTo>
                  <a:lnTo>
                    <a:pt x="936" y="342"/>
                  </a:lnTo>
                  <a:lnTo>
                    <a:pt x="909" y="333"/>
                  </a:lnTo>
                  <a:lnTo>
                    <a:pt x="873" y="324"/>
                  </a:lnTo>
                  <a:lnTo>
                    <a:pt x="819" y="315"/>
                  </a:lnTo>
                  <a:lnTo>
                    <a:pt x="747" y="306"/>
                  </a:lnTo>
                  <a:lnTo>
                    <a:pt x="621" y="288"/>
                  </a:lnTo>
                  <a:lnTo>
                    <a:pt x="594" y="270"/>
                  </a:lnTo>
                  <a:lnTo>
                    <a:pt x="558" y="252"/>
                  </a:lnTo>
                  <a:lnTo>
                    <a:pt x="522" y="216"/>
                  </a:lnTo>
                  <a:lnTo>
                    <a:pt x="450" y="189"/>
                  </a:lnTo>
                  <a:lnTo>
                    <a:pt x="423" y="171"/>
                  </a:lnTo>
                  <a:lnTo>
                    <a:pt x="396" y="162"/>
                  </a:lnTo>
                  <a:lnTo>
                    <a:pt x="306" y="144"/>
                  </a:lnTo>
                  <a:lnTo>
                    <a:pt x="279" y="135"/>
                  </a:lnTo>
                  <a:lnTo>
                    <a:pt x="207" y="126"/>
                  </a:lnTo>
                  <a:lnTo>
                    <a:pt x="171" y="117"/>
                  </a:lnTo>
                  <a:lnTo>
                    <a:pt x="135" y="117"/>
                  </a:lnTo>
                  <a:lnTo>
                    <a:pt x="108" y="117"/>
                  </a:lnTo>
                  <a:lnTo>
                    <a:pt x="81" y="117"/>
                  </a:lnTo>
                  <a:lnTo>
                    <a:pt x="54" y="117"/>
                  </a:lnTo>
                  <a:lnTo>
                    <a:pt x="27" y="126"/>
                  </a:lnTo>
                  <a:lnTo>
                    <a:pt x="0" y="135"/>
                  </a:lnTo>
                </a:path>
              </a:pathLst>
            </a:custGeom>
            <a:noFill/>
            <a:ln w="50800" cap="rnd" cmpd="sng">
              <a:solidFill>
                <a:schemeClr val="tx1"/>
              </a:solidFill>
              <a:prstDash val="solid"/>
              <a:round/>
              <a:headEnd type="none" w="med" len="med"/>
              <a:tailEnd type="none" w="med" len="med"/>
            </a:ln>
            <a:effectLst/>
          </p:spPr>
          <p:txBody>
            <a:bodyPr/>
            <a:lstStyle/>
            <a:p>
              <a:endParaRPr lang="en-CA"/>
            </a:p>
          </p:txBody>
        </p:sp>
        <p:sp>
          <p:nvSpPr>
            <p:cNvPr id="390153" name="Oval 9"/>
            <p:cNvSpPr>
              <a:spLocks noChangeArrowheads="1"/>
            </p:cNvSpPr>
            <p:nvPr/>
          </p:nvSpPr>
          <p:spPr bwMode="auto">
            <a:xfrm>
              <a:off x="3166" y="2368"/>
              <a:ext cx="80" cy="322"/>
            </a:xfrm>
            <a:prstGeom prst="ellipse">
              <a:avLst/>
            </a:prstGeom>
            <a:solidFill>
              <a:schemeClr val="accent2"/>
            </a:solidFill>
            <a:ln w="12700">
              <a:solidFill>
                <a:srgbClr val="FC0000"/>
              </a:solidFill>
              <a:round/>
              <a:headEnd/>
              <a:tailEnd/>
            </a:ln>
            <a:effectLst/>
          </p:spPr>
          <p:txBody>
            <a:bodyPr wrap="none" anchor="ctr"/>
            <a:lstStyle/>
            <a:p>
              <a:endParaRPr lang="en-CA"/>
            </a:p>
          </p:txBody>
        </p:sp>
        <p:sp>
          <p:nvSpPr>
            <p:cNvPr id="390154" name="Oval 10"/>
            <p:cNvSpPr>
              <a:spLocks noChangeArrowheads="1"/>
            </p:cNvSpPr>
            <p:nvPr/>
          </p:nvSpPr>
          <p:spPr bwMode="auto">
            <a:xfrm>
              <a:off x="3122" y="2204"/>
              <a:ext cx="167" cy="157"/>
            </a:xfrm>
            <a:prstGeom prst="ellipse">
              <a:avLst/>
            </a:prstGeom>
            <a:solidFill>
              <a:schemeClr val="accent1"/>
            </a:solidFill>
            <a:ln w="12700">
              <a:solidFill>
                <a:schemeClr val="accent2"/>
              </a:solidFill>
              <a:round/>
              <a:headEnd/>
              <a:tailEnd/>
            </a:ln>
            <a:effectLst/>
          </p:spPr>
          <p:txBody>
            <a:bodyPr wrap="none" anchor="ctr"/>
            <a:lstStyle/>
            <a:p>
              <a:endParaRPr lang="en-CA"/>
            </a:p>
          </p:txBody>
        </p:sp>
        <p:sp>
          <p:nvSpPr>
            <p:cNvPr id="390155" name="Line 11"/>
            <p:cNvSpPr>
              <a:spLocks noChangeShapeType="1"/>
            </p:cNvSpPr>
            <p:nvPr/>
          </p:nvSpPr>
          <p:spPr bwMode="auto">
            <a:xfrm>
              <a:off x="2991" y="2693"/>
              <a:ext cx="429" cy="0"/>
            </a:xfrm>
            <a:prstGeom prst="line">
              <a:avLst/>
            </a:prstGeom>
            <a:noFill/>
            <a:ln w="28575">
              <a:solidFill>
                <a:srgbClr val="CC6600"/>
              </a:solidFill>
              <a:round/>
              <a:headEnd/>
              <a:tailEnd/>
            </a:ln>
            <a:effectLst/>
          </p:spPr>
          <p:txBody>
            <a:bodyPr wrap="none" anchor="ctr"/>
            <a:lstStyle/>
            <a:p>
              <a:endParaRPr lang="en-CA"/>
            </a:p>
          </p:txBody>
        </p:sp>
        <p:sp>
          <p:nvSpPr>
            <p:cNvPr id="390156" name="Arc 12"/>
            <p:cNvSpPr>
              <a:spLocks/>
            </p:cNvSpPr>
            <p:nvPr/>
          </p:nvSpPr>
          <p:spPr bwMode="auto">
            <a:xfrm>
              <a:off x="2861" y="2652"/>
              <a:ext cx="127" cy="38"/>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28575" cap="rnd">
              <a:solidFill>
                <a:srgbClr val="CC6600"/>
              </a:solidFill>
              <a:round/>
              <a:headEnd/>
              <a:tailEnd/>
            </a:ln>
            <a:effectLst/>
          </p:spPr>
          <p:txBody>
            <a:bodyPr wrap="none" anchor="ctr"/>
            <a:lstStyle/>
            <a:p>
              <a:endParaRPr lang="en-CA"/>
            </a:p>
          </p:txBody>
        </p:sp>
        <p:sp>
          <p:nvSpPr>
            <p:cNvPr id="390157" name="Oval 13"/>
            <p:cNvSpPr>
              <a:spLocks noChangeArrowheads="1"/>
            </p:cNvSpPr>
            <p:nvPr/>
          </p:nvSpPr>
          <p:spPr bwMode="auto">
            <a:xfrm>
              <a:off x="3147" y="2234"/>
              <a:ext cx="37" cy="35"/>
            </a:xfrm>
            <a:prstGeom prst="ellipse">
              <a:avLst/>
            </a:prstGeom>
            <a:noFill/>
            <a:ln w="12700">
              <a:solidFill>
                <a:schemeClr val="bg2"/>
              </a:solidFill>
              <a:round/>
              <a:headEnd/>
              <a:tailEnd/>
            </a:ln>
            <a:effectLst/>
          </p:spPr>
          <p:txBody>
            <a:bodyPr wrap="none" anchor="ctr"/>
            <a:lstStyle/>
            <a:p>
              <a:endParaRPr lang="en-CA"/>
            </a:p>
          </p:txBody>
        </p:sp>
        <p:sp>
          <p:nvSpPr>
            <p:cNvPr id="390158" name="Arc 14"/>
            <p:cNvSpPr>
              <a:spLocks/>
            </p:cNvSpPr>
            <p:nvPr/>
          </p:nvSpPr>
          <p:spPr bwMode="auto">
            <a:xfrm>
              <a:off x="3126" y="2279"/>
              <a:ext cx="83" cy="31"/>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bg2"/>
              </a:solidFill>
              <a:round/>
              <a:headEnd/>
              <a:tailEnd/>
            </a:ln>
            <a:effectLst/>
          </p:spPr>
          <p:txBody>
            <a:bodyPr wrap="none" anchor="ctr"/>
            <a:lstStyle/>
            <a:p>
              <a:endParaRPr lang="en-CA"/>
            </a:p>
          </p:txBody>
        </p:sp>
        <p:sp>
          <p:nvSpPr>
            <p:cNvPr id="390159" name="Oval 15"/>
            <p:cNvSpPr>
              <a:spLocks noChangeArrowheads="1"/>
            </p:cNvSpPr>
            <p:nvPr/>
          </p:nvSpPr>
          <p:spPr bwMode="auto">
            <a:xfrm>
              <a:off x="2991" y="2399"/>
              <a:ext cx="182" cy="24"/>
            </a:xfrm>
            <a:prstGeom prst="ellipse">
              <a:avLst/>
            </a:prstGeom>
            <a:solidFill>
              <a:schemeClr val="accent2"/>
            </a:solidFill>
            <a:ln w="12700">
              <a:solidFill>
                <a:srgbClr val="FC0000"/>
              </a:solidFill>
              <a:round/>
              <a:headEnd/>
              <a:tailEnd/>
            </a:ln>
            <a:effectLst/>
          </p:spPr>
          <p:txBody>
            <a:bodyPr wrap="none" anchor="ctr"/>
            <a:lstStyle/>
            <a:p>
              <a:endParaRPr lang="en-CA"/>
            </a:p>
          </p:txBody>
        </p:sp>
        <p:sp>
          <p:nvSpPr>
            <p:cNvPr id="390160" name="Oval 16"/>
            <p:cNvSpPr>
              <a:spLocks noChangeArrowheads="1"/>
            </p:cNvSpPr>
            <p:nvPr/>
          </p:nvSpPr>
          <p:spPr bwMode="auto">
            <a:xfrm>
              <a:off x="3020" y="2457"/>
              <a:ext cx="138" cy="14"/>
            </a:xfrm>
            <a:prstGeom prst="ellipse">
              <a:avLst/>
            </a:prstGeom>
            <a:solidFill>
              <a:schemeClr val="accent2"/>
            </a:solidFill>
            <a:ln w="12700">
              <a:solidFill>
                <a:srgbClr val="FC0000"/>
              </a:solidFill>
              <a:round/>
              <a:headEnd/>
              <a:tailEnd/>
            </a:ln>
            <a:effectLst/>
          </p:spPr>
          <p:txBody>
            <a:bodyPr wrap="none" anchor="ctr"/>
            <a:lstStyle/>
            <a:p>
              <a:endParaRPr lang="en-CA"/>
            </a:p>
          </p:txBody>
        </p:sp>
        <p:sp>
          <p:nvSpPr>
            <p:cNvPr id="390161" name="Line 17"/>
            <p:cNvSpPr>
              <a:spLocks noChangeShapeType="1"/>
            </p:cNvSpPr>
            <p:nvPr/>
          </p:nvSpPr>
          <p:spPr bwMode="auto">
            <a:xfrm flipH="1">
              <a:off x="2591" y="2488"/>
              <a:ext cx="356" cy="0"/>
            </a:xfrm>
            <a:prstGeom prst="line">
              <a:avLst/>
            </a:prstGeom>
            <a:noFill/>
            <a:ln w="12700">
              <a:solidFill>
                <a:schemeClr val="tx2"/>
              </a:solidFill>
              <a:round/>
              <a:headEnd/>
              <a:tailEnd type="triangle" w="med" len="med"/>
            </a:ln>
            <a:effectLst/>
          </p:spPr>
          <p:txBody>
            <a:bodyPr wrap="none" anchor="ctr"/>
            <a:lstStyle/>
            <a:p>
              <a:endParaRPr lang="en-CA"/>
            </a:p>
          </p:txBody>
        </p:sp>
        <p:sp>
          <p:nvSpPr>
            <p:cNvPr id="390162" name="Rectangle 18"/>
            <p:cNvSpPr>
              <a:spLocks noChangeArrowheads="1"/>
            </p:cNvSpPr>
            <p:nvPr/>
          </p:nvSpPr>
          <p:spPr bwMode="auto">
            <a:xfrm>
              <a:off x="2631" y="2196"/>
              <a:ext cx="239" cy="298"/>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sz="2800" b="1" i="1">
                  <a:solidFill>
                    <a:schemeClr val="tx2"/>
                  </a:solidFill>
                  <a:effectLst>
                    <a:outerShdw blurRad="38100" dist="38100" dir="2700000" algn="tl">
                      <a:srgbClr val="000000"/>
                    </a:outerShdw>
                  </a:effectLst>
                  <a:latin typeface="Arial" charset="0"/>
                </a:rPr>
                <a:t>v</a:t>
              </a:r>
            </a:p>
          </p:txBody>
        </p:sp>
      </p:grpSp>
      <p:sp>
        <p:nvSpPr>
          <p:cNvPr id="390163" name="AutoShape 19"/>
          <p:cNvSpPr>
            <a:spLocks noChangeArrowheads="1"/>
          </p:cNvSpPr>
          <p:nvPr/>
        </p:nvSpPr>
        <p:spPr bwMode="auto">
          <a:xfrm>
            <a:off x="0" y="0"/>
            <a:ext cx="9144000" cy="3378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90164" name="Rectangle 20"/>
          <p:cNvSpPr>
            <a:spLocks noChangeArrowheads="1"/>
          </p:cNvSpPr>
          <p:nvPr/>
        </p:nvSpPr>
        <p:spPr bwMode="auto">
          <a:xfrm>
            <a:off x="5611813" y="774700"/>
            <a:ext cx="3306762" cy="24955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N</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T</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N</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endParaRPr lang="en-US" b="1" i="1">
              <a:solidFill>
                <a:schemeClr val="tx2"/>
              </a:solidFill>
              <a:effectLst>
                <a:outerShdw blurRad="38100" dist="38100" dir="2700000" algn="tl">
                  <a:srgbClr val="000000"/>
                </a:outerShdw>
              </a:effectLst>
              <a:latin typeface="Arial" charset="0"/>
            </a:endParaRPr>
          </a:p>
        </p:txBody>
      </p:sp>
      <p:sp>
        <p:nvSpPr>
          <p:cNvPr id="390165" name="Rectangle 21"/>
          <p:cNvSpPr>
            <a:spLocks noGrp="1" noChangeArrowheads="1"/>
          </p:cNvSpPr>
          <p:nvPr>
            <p:ph type="body" idx="1"/>
          </p:nvPr>
        </p:nvSpPr>
        <p:spPr>
          <a:xfrm>
            <a:off x="0" y="858838"/>
            <a:ext cx="5162550" cy="2509837"/>
          </a:xfrm>
          <a:noFill/>
          <a:ln/>
        </p:spPr>
        <p:txBody>
          <a:bodyPr/>
          <a:lstStyle/>
          <a:p>
            <a:pPr marL="401638" indent="-401638">
              <a:lnSpc>
                <a:spcPct val="140000"/>
              </a:lnSpc>
              <a:spcBef>
                <a:spcPct val="50000"/>
              </a:spcBef>
              <a:buFont typeface="Monotype Sorts" pitchFamily="2" charset="2"/>
              <a:buNone/>
            </a:pPr>
            <a:r>
              <a:rPr lang="en-US" b="1">
                <a:effectLst>
                  <a:outerShdw blurRad="38100" dist="38100" dir="2700000" algn="tl">
                    <a:srgbClr val="000000"/>
                  </a:outerShdw>
                </a:effectLst>
              </a:rPr>
              <a:t>	A skier goes over a small round hill with radius </a:t>
            </a:r>
            <a:r>
              <a:rPr lang="en-US" b="1" i="1">
                <a:effectLst>
                  <a:outerShdw blurRad="38100" dist="38100" dir="2700000" algn="tl">
                    <a:srgbClr val="000000"/>
                  </a:outerShdw>
                </a:effectLst>
              </a:rPr>
              <a:t>R</a:t>
            </a:r>
            <a:r>
              <a:rPr lang="en-US" b="1">
                <a:effectLst>
                  <a:outerShdw blurRad="38100" dist="38100" dir="2700000" algn="tl">
                    <a:srgbClr val="000000"/>
                  </a:outerShdw>
                </a:effectLst>
              </a:rPr>
              <a:t>.  Since she is in circular motion, there has to be a </a:t>
            </a:r>
            <a:r>
              <a:rPr lang="en-US" b="1" i="1">
                <a:solidFill>
                  <a:schemeClr val="accent2"/>
                </a:solidFill>
                <a:effectLst>
                  <a:outerShdw blurRad="38100" dist="38100" dir="2700000" algn="tl">
                    <a:srgbClr val="000000"/>
                  </a:outerShdw>
                </a:effectLst>
              </a:rPr>
              <a:t>centripetal force.</a:t>
            </a:r>
            <a:r>
              <a:rPr lang="en-US" b="1">
                <a:effectLst>
                  <a:outerShdw blurRad="38100" dist="38100" dir="2700000" algn="tl">
                    <a:srgbClr val="000000"/>
                  </a:outerShdw>
                </a:effectLst>
              </a:rPr>
              <a:t>   At the top of the hill, what is </a:t>
            </a:r>
            <a:r>
              <a:rPr lang="en-US" b="1" i="1">
                <a:solidFill>
                  <a:schemeClr val="accent2"/>
                </a:solidFill>
                <a:effectLst>
                  <a:outerShdw blurRad="38100" dist="38100" dir="2700000" algn="tl">
                    <a:srgbClr val="000000"/>
                  </a:outerShdw>
                </a:effectLst>
              </a:rPr>
              <a:t>F</a:t>
            </a:r>
            <a:r>
              <a:rPr lang="en-US" b="1" i="1" baseline="-25000">
                <a:solidFill>
                  <a:schemeClr val="accent2"/>
                </a:solidFill>
                <a:effectLst>
                  <a:outerShdw blurRad="38100" dist="38100" dir="2700000" algn="tl">
                    <a:srgbClr val="000000"/>
                  </a:outerShdw>
                </a:effectLst>
              </a:rPr>
              <a:t>c</a:t>
            </a:r>
            <a:r>
              <a:rPr lang="en-US" b="1">
                <a:effectLst>
                  <a:outerShdw blurRad="38100" dist="38100" dir="2700000" algn="tl">
                    <a:srgbClr val="000000"/>
                  </a:outerShdw>
                </a:effectLst>
              </a:rPr>
              <a:t> of the skier equal to?</a:t>
            </a:r>
            <a:endParaRPr lang="en-US" sz="2200" b="1">
              <a:effectLst>
                <a:outerShdw blurRad="38100" dist="38100" dir="2700000" algn="tl">
                  <a:srgbClr val="000000"/>
                </a:outerShdw>
              </a:effectLst>
            </a:endParaRPr>
          </a:p>
        </p:txBody>
      </p:sp>
      <p:sp>
        <p:nvSpPr>
          <p:cNvPr id="390166" name="Rectangle 22"/>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9) </a:t>
            </a:r>
            <a:r>
              <a:rPr lang="en-US" sz="2800" dirty="0" smtClean="0">
                <a:solidFill>
                  <a:schemeClr val="accent2"/>
                </a:solidFill>
              </a:rPr>
              <a:t>Going </a:t>
            </a:r>
            <a:r>
              <a:rPr lang="en-US" sz="2800" dirty="0">
                <a:solidFill>
                  <a:schemeClr val="accent2"/>
                </a:solidFill>
              </a:rPr>
              <a:t>in Circles II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Freeform 2"/>
          <p:cNvSpPr>
            <a:spLocks/>
          </p:cNvSpPr>
          <p:nvPr/>
        </p:nvSpPr>
        <p:spPr bwMode="auto">
          <a:xfrm>
            <a:off x="6219825" y="3373438"/>
            <a:ext cx="301625" cy="273050"/>
          </a:xfrm>
          <a:custGeom>
            <a:avLst/>
            <a:gdLst/>
            <a:ahLst/>
            <a:cxnLst>
              <a:cxn ang="0">
                <a:pos x="4" y="96"/>
              </a:cxn>
              <a:cxn ang="0">
                <a:pos x="16" y="72"/>
              </a:cxn>
              <a:cxn ang="0">
                <a:pos x="32" y="76"/>
              </a:cxn>
              <a:cxn ang="0">
                <a:pos x="56" y="84"/>
              </a:cxn>
              <a:cxn ang="0">
                <a:pos x="64" y="64"/>
              </a:cxn>
              <a:cxn ang="0">
                <a:pos x="64" y="84"/>
              </a:cxn>
              <a:cxn ang="0">
                <a:pos x="72" y="68"/>
              </a:cxn>
              <a:cxn ang="0">
                <a:pos x="104" y="32"/>
              </a:cxn>
              <a:cxn ang="0">
                <a:pos x="128" y="56"/>
              </a:cxn>
              <a:cxn ang="0">
                <a:pos x="140" y="84"/>
              </a:cxn>
              <a:cxn ang="0">
                <a:pos x="152" y="48"/>
              </a:cxn>
              <a:cxn ang="0">
                <a:pos x="112" y="140"/>
              </a:cxn>
              <a:cxn ang="0">
                <a:pos x="100" y="96"/>
              </a:cxn>
              <a:cxn ang="0">
                <a:pos x="96" y="84"/>
              </a:cxn>
              <a:cxn ang="0">
                <a:pos x="92" y="84"/>
              </a:cxn>
              <a:cxn ang="0">
                <a:pos x="92" y="68"/>
              </a:cxn>
              <a:cxn ang="0">
                <a:pos x="64" y="48"/>
              </a:cxn>
              <a:cxn ang="0">
                <a:pos x="40" y="40"/>
              </a:cxn>
              <a:cxn ang="0">
                <a:pos x="16" y="56"/>
              </a:cxn>
              <a:cxn ang="0">
                <a:pos x="52" y="60"/>
              </a:cxn>
              <a:cxn ang="0">
                <a:pos x="52" y="112"/>
              </a:cxn>
              <a:cxn ang="0">
                <a:pos x="112" y="72"/>
              </a:cxn>
              <a:cxn ang="0">
                <a:pos x="100" y="132"/>
              </a:cxn>
              <a:cxn ang="0">
                <a:pos x="196" y="60"/>
              </a:cxn>
              <a:cxn ang="0">
                <a:pos x="148" y="124"/>
              </a:cxn>
              <a:cxn ang="0">
                <a:pos x="168" y="88"/>
              </a:cxn>
              <a:cxn ang="0">
                <a:pos x="160" y="144"/>
              </a:cxn>
              <a:cxn ang="0">
                <a:pos x="148" y="164"/>
              </a:cxn>
              <a:cxn ang="0">
                <a:pos x="168" y="164"/>
              </a:cxn>
              <a:cxn ang="0">
                <a:pos x="168" y="160"/>
              </a:cxn>
              <a:cxn ang="0">
                <a:pos x="180" y="152"/>
              </a:cxn>
              <a:cxn ang="0">
                <a:pos x="172" y="196"/>
              </a:cxn>
              <a:cxn ang="0">
                <a:pos x="188" y="200"/>
              </a:cxn>
              <a:cxn ang="0">
                <a:pos x="200" y="156"/>
              </a:cxn>
              <a:cxn ang="0">
                <a:pos x="196" y="164"/>
              </a:cxn>
              <a:cxn ang="0">
                <a:pos x="204" y="88"/>
              </a:cxn>
              <a:cxn ang="0">
                <a:pos x="196" y="96"/>
              </a:cxn>
              <a:cxn ang="0">
                <a:pos x="196" y="48"/>
              </a:cxn>
              <a:cxn ang="0">
                <a:pos x="164" y="108"/>
              </a:cxn>
              <a:cxn ang="0">
                <a:pos x="144" y="140"/>
              </a:cxn>
              <a:cxn ang="0">
                <a:pos x="156" y="100"/>
              </a:cxn>
              <a:cxn ang="0">
                <a:pos x="156" y="120"/>
              </a:cxn>
              <a:cxn ang="0">
                <a:pos x="148" y="168"/>
              </a:cxn>
              <a:cxn ang="0">
                <a:pos x="164" y="116"/>
              </a:cxn>
              <a:cxn ang="0">
                <a:pos x="188" y="136"/>
              </a:cxn>
              <a:cxn ang="0">
                <a:pos x="192" y="124"/>
              </a:cxn>
              <a:cxn ang="0">
                <a:pos x="208" y="60"/>
              </a:cxn>
              <a:cxn ang="0">
                <a:pos x="172" y="64"/>
              </a:cxn>
              <a:cxn ang="0">
                <a:pos x="168" y="80"/>
              </a:cxn>
              <a:cxn ang="0">
                <a:pos x="120" y="120"/>
              </a:cxn>
              <a:cxn ang="0">
                <a:pos x="136" y="40"/>
              </a:cxn>
              <a:cxn ang="0">
                <a:pos x="128" y="36"/>
              </a:cxn>
              <a:cxn ang="0">
                <a:pos x="116" y="76"/>
              </a:cxn>
              <a:cxn ang="0">
                <a:pos x="96" y="56"/>
              </a:cxn>
              <a:cxn ang="0">
                <a:pos x="88" y="40"/>
              </a:cxn>
              <a:cxn ang="0">
                <a:pos x="68" y="24"/>
              </a:cxn>
              <a:cxn ang="0">
                <a:pos x="48" y="32"/>
              </a:cxn>
              <a:cxn ang="0">
                <a:pos x="32" y="20"/>
              </a:cxn>
              <a:cxn ang="0">
                <a:pos x="32" y="44"/>
              </a:cxn>
              <a:cxn ang="0">
                <a:pos x="40" y="68"/>
              </a:cxn>
              <a:cxn ang="0">
                <a:pos x="64" y="80"/>
              </a:cxn>
            </a:cxnLst>
            <a:rect l="0" t="0" r="r" b="b"/>
            <a:pathLst>
              <a:path w="209" h="201">
                <a:moveTo>
                  <a:pt x="0" y="108"/>
                </a:moveTo>
                <a:lnTo>
                  <a:pt x="4" y="96"/>
                </a:lnTo>
                <a:lnTo>
                  <a:pt x="12" y="84"/>
                </a:lnTo>
                <a:lnTo>
                  <a:pt x="16" y="72"/>
                </a:lnTo>
                <a:lnTo>
                  <a:pt x="20" y="88"/>
                </a:lnTo>
                <a:lnTo>
                  <a:pt x="32" y="76"/>
                </a:lnTo>
                <a:lnTo>
                  <a:pt x="56" y="44"/>
                </a:lnTo>
                <a:lnTo>
                  <a:pt x="56" y="84"/>
                </a:lnTo>
                <a:lnTo>
                  <a:pt x="56" y="100"/>
                </a:lnTo>
                <a:lnTo>
                  <a:pt x="64" y="64"/>
                </a:lnTo>
                <a:lnTo>
                  <a:pt x="72" y="52"/>
                </a:lnTo>
                <a:lnTo>
                  <a:pt x="64" y="84"/>
                </a:lnTo>
                <a:lnTo>
                  <a:pt x="64" y="96"/>
                </a:lnTo>
                <a:lnTo>
                  <a:pt x="72" y="68"/>
                </a:lnTo>
                <a:lnTo>
                  <a:pt x="80" y="36"/>
                </a:lnTo>
                <a:lnTo>
                  <a:pt x="104" y="32"/>
                </a:lnTo>
                <a:lnTo>
                  <a:pt x="96" y="76"/>
                </a:lnTo>
                <a:lnTo>
                  <a:pt x="128" y="56"/>
                </a:lnTo>
                <a:lnTo>
                  <a:pt x="168" y="32"/>
                </a:lnTo>
                <a:lnTo>
                  <a:pt x="140" y="84"/>
                </a:lnTo>
                <a:lnTo>
                  <a:pt x="144" y="60"/>
                </a:lnTo>
                <a:lnTo>
                  <a:pt x="152" y="48"/>
                </a:lnTo>
                <a:lnTo>
                  <a:pt x="144" y="84"/>
                </a:lnTo>
                <a:lnTo>
                  <a:pt x="112" y="140"/>
                </a:lnTo>
                <a:lnTo>
                  <a:pt x="120" y="72"/>
                </a:lnTo>
                <a:lnTo>
                  <a:pt x="100" y="96"/>
                </a:lnTo>
                <a:lnTo>
                  <a:pt x="92" y="108"/>
                </a:lnTo>
                <a:lnTo>
                  <a:pt x="96" y="84"/>
                </a:lnTo>
                <a:lnTo>
                  <a:pt x="104" y="60"/>
                </a:lnTo>
                <a:lnTo>
                  <a:pt x="92" y="84"/>
                </a:lnTo>
                <a:lnTo>
                  <a:pt x="116" y="36"/>
                </a:lnTo>
                <a:lnTo>
                  <a:pt x="92" y="68"/>
                </a:lnTo>
                <a:lnTo>
                  <a:pt x="88" y="44"/>
                </a:lnTo>
                <a:lnTo>
                  <a:pt x="64" y="48"/>
                </a:lnTo>
                <a:lnTo>
                  <a:pt x="40" y="56"/>
                </a:lnTo>
                <a:lnTo>
                  <a:pt x="40" y="40"/>
                </a:lnTo>
                <a:lnTo>
                  <a:pt x="28" y="52"/>
                </a:lnTo>
                <a:lnTo>
                  <a:pt x="16" y="56"/>
                </a:lnTo>
                <a:lnTo>
                  <a:pt x="16" y="96"/>
                </a:lnTo>
                <a:lnTo>
                  <a:pt x="52" y="60"/>
                </a:lnTo>
                <a:lnTo>
                  <a:pt x="56" y="80"/>
                </a:lnTo>
                <a:lnTo>
                  <a:pt x="52" y="112"/>
                </a:lnTo>
                <a:lnTo>
                  <a:pt x="80" y="80"/>
                </a:lnTo>
                <a:lnTo>
                  <a:pt x="112" y="72"/>
                </a:lnTo>
                <a:lnTo>
                  <a:pt x="108" y="100"/>
                </a:lnTo>
                <a:lnTo>
                  <a:pt x="100" y="132"/>
                </a:lnTo>
                <a:lnTo>
                  <a:pt x="172" y="68"/>
                </a:lnTo>
                <a:lnTo>
                  <a:pt x="196" y="60"/>
                </a:lnTo>
                <a:lnTo>
                  <a:pt x="172" y="92"/>
                </a:lnTo>
                <a:lnTo>
                  <a:pt x="148" y="124"/>
                </a:lnTo>
                <a:lnTo>
                  <a:pt x="160" y="100"/>
                </a:lnTo>
                <a:lnTo>
                  <a:pt x="168" y="88"/>
                </a:lnTo>
                <a:lnTo>
                  <a:pt x="164" y="120"/>
                </a:lnTo>
                <a:lnTo>
                  <a:pt x="160" y="144"/>
                </a:lnTo>
                <a:lnTo>
                  <a:pt x="196" y="96"/>
                </a:lnTo>
                <a:lnTo>
                  <a:pt x="148" y="164"/>
                </a:lnTo>
                <a:lnTo>
                  <a:pt x="144" y="188"/>
                </a:lnTo>
                <a:lnTo>
                  <a:pt x="168" y="164"/>
                </a:lnTo>
                <a:lnTo>
                  <a:pt x="172" y="140"/>
                </a:lnTo>
                <a:lnTo>
                  <a:pt x="168" y="160"/>
                </a:lnTo>
                <a:lnTo>
                  <a:pt x="168" y="184"/>
                </a:lnTo>
                <a:lnTo>
                  <a:pt x="180" y="152"/>
                </a:lnTo>
                <a:lnTo>
                  <a:pt x="180" y="164"/>
                </a:lnTo>
                <a:lnTo>
                  <a:pt x="172" y="196"/>
                </a:lnTo>
                <a:lnTo>
                  <a:pt x="196" y="164"/>
                </a:lnTo>
                <a:lnTo>
                  <a:pt x="188" y="200"/>
                </a:lnTo>
                <a:lnTo>
                  <a:pt x="196" y="180"/>
                </a:lnTo>
                <a:lnTo>
                  <a:pt x="200" y="156"/>
                </a:lnTo>
                <a:lnTo>
                  <a:pt x="208" y="124"/>
                </a:lnTo>
                <a:lnTo>
                  <a:pt x="196" y="164"/>
                </a:lnTo>
                <a:lnTo>
                  <a:pt x="200" y="112"/>
                </a:lnTo>
                <a:lnTo>
                  <a:pt x="204" y="88"/>
                </a:lnTo>
                <a:lnTo>
                  <a:pt x="192" y="116"/>
                </a:lnTo>
                <a:lnTo>
                  <a:pt x="196" y="96"/>
                </a:lnTo>
                <a:lnTo>
                  <a:pt x="200" y="72"/>
                </a:lnTo>
                <a:lnTo>
                  <a:pt x="196" y="48"/>
                </a:lnTo>
                <a:lnTo>
                  <a:pt x="188" y="76"/>
                </a:lnTo>
                <a:lnTo>
                  <a:pt x="164" y="108"/>
                </a:lnTo>
                <a:lnTo>
                  <a:pt x="168" y="84"/>
                </a:lnTo>
                <a:lnTo>
                  <a:pt x="144" y="140"/>
                </a:lnTo>
                <a:lnTo>
                  <a:pt x="148" y="124"/>
                </a:lnTo>
                <a:lnTo>
                  <a:pt x="156" y="100"/>
                </a:lnTo>
                <a:lnTo>
                  <a:pt x="160" y="88"/>
                </a:lnTo>
                <a:lnTo>
                  <a:pt x="156" y="120"/>
                </a:lnTo>
                <a:lnTo>
                  <a:pt x="148" y="144"/>
                </a:lnTo>
                <a:lnTo>
                  <a:pt x="148" y="168"/>
                </a:lnTo>
                <a:lnTo>
                  <a:pt x="156" y="156"/>
                </a:lnTo>
                <a:lnTo>
                  <a:pt x="164" y="116"/>
                </a:lnTo>
                <a:lnTo>
                  <a:pt x="156" y="172"/>
                </a:lnTo>
                <a:lnTo>
                  <a:pt x="188" y="136"/>
                </a:lnTo>
                <a:lnTo>
                  <a:pt x="196" y="112"/>
                </a:lnTo>
                <a:lnTo>
                  <a:pt x="192" y="124"/>
                </a:lnTo>
                <a:lnTo>
                  <a:pt x="200" y="100"/>
                </a:lnTo>
                <a:lnTo>
                  <a:pt x="208" y="60"/>
                </a:lnTo>
                <a:lnTo>
                  <a:pt x="172" y="100"/>
                </a:lnTo>
                <a:lnTo>
                  <a:pt x="172" y="64"/>
                </a:lnTo>
                <a:lnTo>
                  <a:pt x="180" y="48"/>
                </a:lnTo>
                <a:lnTo>
                  <a:pt x="168" y="80"/>
                </a:lnTo>
                <a:lnTo>
                  <a:pt x="144" y="112"/>
                </a:lnTo>
                <a:lnTo>
                  <a:pt x="120" y="120"/>
                </a:lnTo>
                <a:lnTo>
                  <a:pt x="132" y="80"/>
                </a:lnTo>
                <a:lnTo>
                  <a:pt x="136" y="40"/>
                </a:lnTo>
                <a:lnTo>
                  <a:pt x="124" y="76"/>
                </a:lnTo>
                <a:lnTo>
                  <a:pt x="128" y="36"/>
                </a:lnTo>
                <a:lnTo>
                  <a:pt x="124" y="52"/>
                </a:lnTo>
                <a:lnTo>
                  <a:pt x="116" y="76"/>
                </a:lnTo>
                <a:lnTo>
                  <a:pt x="92" y="80"/>
                </a:lnTo>
                <a:lnTo>
                  <a:pt x="96" y="56"/>
                </a:lnTo>
                <a:lnTo>
                  <a:pt x="100" y="32"/>
                </a:lnTo>
                <a:lnTo>
                  <a:pt x="88" y="40"/>
                </a:lnTo>
                <a:lnTo>
                  <a:pt x="64" y="48"/>
                </a:lnTo>
                <a:lnTo>
                  <a:pt x="68" y="24"/>
                </a:lnTo>
                <a:lnTo>
                  <a:pt x="72" y="0"/>
                </a:lnTo>
                <a:lnTo>
                  <a:pt x="48" y="32"/>
                </a:lnTo>
                <a:lnTo>
                  <a:pt x="44" y="8"/>
                </a:lnTo>
                <a:lnTo>
                  <a:pt x="32" y="20"/>
                </a:lnTo>
                <a:lnTo>
                  <a:pt x="28" y="32"/>
                </a:lnTo>
                <a:lnTo>
                  <a:pt x="32" y="44"/>
                </a:lnTo>
                <a:lnTo>
                  <a:pt x="28" y="68"/>
                </a:lnTo>
                <a:lnTo>
                  <a:pt x="40" y="68"/>
                </a:lnTo>
                <a:lnTo>
                  <a:pt x="32" y="84"/>
                </a:lnTo>
                <a:lnTo>
                  <a:pt x="64" y="80"/>
                </a:lnTo>
              </a:path>
            </a:pathLst>
          </a:custGeom>
          <a:noFill/>
          <a:ln w="12700" cap="rnd" cmpd="sng">
            <a:solidFill>
              <a:schemeClr val="tx2"/>
            </a:solidFill>
            <a:prstDash val="solid"/>
            <a:round/>
            <a:headEnd type="none" w="med" len="med"/>
            <a:tailEnd type="none" w="med" len="med"/>
          </a:ln>
          <a:effectLst/>
        </p:spPr>
        <p:txBody>
          <a:bodyPr/>
          <a:lstStyle/>
          <a:p>
            <a:endParaRPr lang="en-CA"/>
          </a:p>
        </p:txBody>
      </p:sp>
      <p:sp>
        <p:nvSpPr>
          <p:cNvPr id="392195" name="Oval 3"/>
          <p:cNvSpPr>
            <a:spLocks noChangeArrowheads="1"/>
          </p:cNvSpPr>
          <p:nvPr/>
        </p:nvSpPr>
        <p:spPr bwMode="auto">
          <a:xfrm>
            <a:off x="5424488" y="4268788"/>
            <a:ext cx="1789112" cy="1684337"/>
          </a:xfrm>
          <a:prstGeom prst="ellipse">
            <a:avLst/>
          </a:prstGeom>
          <a:solidFill>
            <a:schemeClr val="tx1"/>
          </a:solidFill>
          <a:ln w="12700">
            <a:solidFill>
              <a:schemeClr val="tx1"/>
            </a:solidFill>
            <a:prstDash val="lgDash"/>
            <a:round/>
            <a:headEnd/>
            <a:tailEnd/>
          </a:ln>
          <a:effectLst/>
        </p:spPr>
        <p:txBody>
          <a:bodyPr wrap="none" anchor="ctr"/>
          <a:lstStyle/>
          <a:p>
            <a:endParaRPr lang="en-CA"/>
          </a:p>
        </p:txBody>
      </p:sp>
      <p:sp>
        <p:nvSpPr>
          <p:cNvPr id="392196" name="Line 4"/>
          <p:cNvSpPr>
            <a:spLocks noChangeShapeType="1"/>
          </p:cNvSpPr>
          <p:nvPr/>
        </p:nvSpPr>
        <p:spPr bwMode="auto">
          <a:xfrm flipV="1">
            <a:off x="6337300" y="4848225"/>
            <a:ext cx="889000" cy="206375"/>
          </a:xfrm>
          <a:prstGeom prst="line">
            <a:avLst/>
          </a:prstGeom>
          <a:noFill/>
          <a:ln w="12700">
            <a:solidFill>
              <a:schemeClr val="bg2"/>
            </a:solidFill>
            <a:round/>
            <a:headEnd/>
            <a:tailEnd type="triangle" w="med" len="med"/>
          </a:ln>
          <a:effectLst/>
        </p:spPr>
        <p:txBody>
          <a:bodyPr wrap="none" anchor="ctr"/>
          <a:lstStyle/>
          <a:p>
            <a:endParaRPr lang="en-CA"/>
          </a:p>
        </p:txBody>
      </p:sp>
      <p:sp>
        <p:nvSpPr>
          <p:cNvPr id="392197" name="Rectangle 5"/>
          <p:cNvSpPr>
            <a:spLocks noChangeArrowheads="1"/>
          </p:cNvSpPr>
          <p:nvPr/>
        </p:nvSpPr>
        <p:spPr bwMode="auto">
          <a:xfrm>
            <a:off x="6597650" y="5053013"/>
            <a:ext cx="438150" cy="473075"/>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sz="2800" b="1" i="1">
                <a:solidFill>
                  <a:srgbClr val="990000"/>
                </a:solidFill>
                <a:latin typeface="Arial" charset="0"/>
              </a:rPr>
              <a:t>R</a:t>
            </a:r>
            <a:endParaRPr lang="en-US" sz="2800" b="1" i="1">
              <a:solidFill>
                <a:schemeClr val="accent2"/>
              </a:solidFill>
              <a:latin typeface="Arial" charset="0"/>
            </a:endParaRPr>
          </a:p>
        </p:txBody>
      </p:sp>
      <p:sp>
        <p:nvSpPr>
          <p:cNvPr id="392198" name="Freeform 6"/>
          <p:cNvSpPr>
            <a:spLocks/>
          </p:cNvSpPr>
          <p:nvPr/>
        </p:nvSpPr>
        <p:spPr bwMode="auto">
          <a:xfrm>
            <a:off x="6319838" y="4324350"/>
            <a:ext cx="2824162" cy="376238"/>
          </a:xfrm>
          <a:custGeom>
            <a:avLst/>
            <a:gdLst/>
            <a:ahLst/>
            <a:cxnLst>
              <a:cxn ang="0">
                <a:pos x="27" y="243"/>
              </a:cxn>
              <a:cxn ang="0">
                <a:pos x="90" y="261"/>
              </a:cxn>
              <a:cxn ang="0">
                <a:pos x="144" y="270"/>
              </a:cxn>
              <a:cxn ang="0">
                <a:pos x="198" y="288"/>
              </a:cxn>
              <a:cxn ang="0">
                <a:pos x="252" y="297"/>
              </a:cxn>
              <a:cxn ang="0">
                <a:pos x="306" y="324"/>
              </a:cxn>
              <a:cxn ang="0">
                <a:pos x="369" y="360"/>
              </a:cxn>
              <a:cxn ang="0">
                <a:pos x="405" y="405"/>
              </a:cxn>
              <a:cxn ang="0">
                <a:pos x="450" y="450"/>
              </a:cxn>
              <a:cxn ang="0">
                <a:pos x="504" y="486"/>
              </a:cxn>
              <a:cxn ang="0">
                <a:pos x="594" y="513"/>
              </a:cxn>
              <a:cxn ang="0">
                <a:pos x="648" y="531"/>
              </a:cxn>
              <a:cxn ang="0">
                <a:pos x="711" y="540"/>
              </a:cxn>
              <a:cxn ang="0">
                <a:pos x="828" y="549"/>
              </a:cxn>
              <a:cxn ang="0">
                <a:pos x="936" y="558"/>
              </a:cxn>
              <a:cxn ang="0">
                <a:pos x="1080" y="558"/>
              </a:cxn>
              <a:cxn ang="0">
                <a:pos x="1143" y="549"/>
              </a:cxn>
              <a:cxn ang="0">
                <a:pos x="1251" y="549"/>
              </a:cxn>
              <a:cxn ang="0">
                <a:pos x="1413" y="540"/>
              </a:cxn>
              <a:cxn ang="0">
                <a:pos x="1503" y="531"/>
              </a:cxn>
              <a:cxn ang="0">
                <a:pos x="1566" y="522"/>
              </a:cxn>
              <a:cxn ang="0">
                <a:pos x="1638" y="513"/>
              </a:cxn>
              <a:cxn ang="0">
                <a:pos x="1728" y="495"/>
              </a:cxn>
              <a:cxn ang="0">
                <a:pos x="1791" y="459"/>
              </a:cxn>
              <a:cxn ang="0">
                <a:pos x="1899" y="432"/>
              </a:cxn>
              <a:cxn ang="0">
                <a:pos x="1998" y="405"/>
              </a:cxn>
              <a:cxn ang="0">
                <a:pos x="2043" y="324"/>
              </a:cxn>
              <a:cxn ang="0">
                <a:pos x="2097" y="288"/>
              </a:cxn>
              <a:cxn ang="0">
                <a:pos x="2142" y="243"/>
              </a:cxn>
              <a:cxn ang="0">
                <a:pos x="2196" y="198"/>
              </a:cxn>
              <a:cxn ang="0">
                <a:pos x="2295" y="153"/>
              </a:cxn>
              <a:cxn ang="0">
                <a:pos x="2412" y="108"/>
              </a:cxn>
              <a:cxn ang="0">
                <a:pos x="2484" y="63"/>
              </a:cxn>
              <a:cxn ang="0">
                <a:pos x="2574" y="18"/>
              </a:cxn>
            </a:cxnLst>
            <a:rect l="0" t="0" r="r" b="b"/>
            <a:pathLst>
              <a:path w="2602" h="559">
                <a:moveTo>
                  <a:pt x="0" y="237"/>
                </a:moveTo>
                <a:lnTo>
                  <a:pt x="27" y="243"/>
                </a:lnTo>
                <a:lnTo>
                  <a:pt x="63" y="252"/>
                </a:lnTo>
                <a:lnTo>
                  <a:pt x="90" y="261"/>
                </a:lnTo>
                <a:lnTo>
                  <a:pt x="117" y="270"/>
                </a:lnTo>
                <a:lnTo>
                  <a:pt x="144" y="270"/>
                </a:lnTo>
                <a:lnTo>
                  <a:pt x="171" y="279"/>
                </a:lnTo>
                <a:lnTo>
                  <a:pt x="198" y="288"/>
                </a:lnTo>
                <a:lnTo>
                  <a:pt x="225" y="288"/>
                </a:lnTo>
                <a:lnTo>
                  <a:pt x="252" y="297"/>
                </a:lnTo>
                <a:lnTo>
                  <a:pt x="279" y="315"/>
                </a:lnTo>
                <a:lnTo>
                  <a:pt x="306" y="324"/>
                </a:lnTo>
                <a:lnTo>
                  <a:pt x="333" y="351"/>
                </a:lnTo>
                <a:lnTo>
                  <a:pt x="369" y="360"/>
                </a:lnTo>
                <a:lnTo>
                  <a:pt x="378" y="387"/>
                </a:lnTo>
                <a:lnTo>
                  <a:pt x="405" y="405"/>
                </a:lnTo>
                <a:lnTo>
                  <a:pt x="423" y="432"/>
                </a:lnTo>
                <a:lnTo>
                  <a:pt x="450" y="450"/>
                </a:lnTo>
                <a:lnTo>
                  <a:pt x="477" y="468"/>
                </a:lnTo>
                <a:lnTo>
                  <a:pt x="504" y="486"/>
                </a:lnTo>
                <a:lnTo>
                  <a:pt x="531" y="504"/>
                </a:lnTo>
                <a:lnTo>
                  <a:pt x="594" y="513"/>
                </a:lnTo>
                <a:lnTo>
                  <a:pt x="621" y="522"/>
                </a:lnTo>
                <a:lnTo>
                  <a:pt x="648" y="531"/>
                </a:lnTo>
                <a:lnTo>
                  <a:pt x="684" y="540"/>
                </a:lnTo>
                <a:lnTo>
                  <a:pt x="711" y="540"/>
                </a:lnTo>
                <a:lnTo>
                  <a:pt x="792" y="540"/>
                </a:lnTo>
                <a:lnTo>
                  <a:pt x="828" y="549"/>
                </a:lnTo>
                <a:lnTo>
                  <a:pt x="864" y="549"/>
                </a:lnTo>
                <a:lnTo>
                  <a:pt x="936" y="558"/>
                </a:lnTo>
                <a:lnTo>
                  <a:pt x="972" y="558"/>
                </a:lnTo>
                <a:lnTo>
                  <a:pt x="1080" y="558"/>
                </a:lnTo>
                <a:lnTo>
                  <a:pt x="1107" y="558"/>
                </a:lnTo>
                <a:lnTo>
                  <a:pt x="1143" y="549"/>
                </a:lnTo>
                <a:lnTo>
                  <a:pt x="1197" y="549"/>
                </a:lnTo>
                <a:lnTo>
                  <a:pt x="1251" y="549"/>
                </a:lnTo>
                <a:lnTo>
                  <a:pt x="1323" y="549"/>
                </a:lnTo>
                <a:lnTo>
                  <a:pt x="1413" y="540"/>
                </a:lnTo>
                <a:lnTo>
                  <a:pt x="1449" y="531"/>
                </a:lnTo>
                <a:lnTo>
                  <a:pt x="1503" y="531"/>
                </a:lnTo>
                <a:lnTo>
                  <a:pt x="1530" y="531"/>
                </a:lnTo>
                <a:lnTo>
                  <a:pt x="1566" y="522"/>
                </a:lnTo>
                <a:lnTo>
                  <a:pt x="1602" y="522"/>
                </a:lnTo>
                <a:lnTo>
                  <a:pt x="1638" y="513"/>
                </a:lnTo>
                <a:lnTo>
                  <a:pt x="1665" y="504"/>
                </a:lnTo>
                <a:lnTo>
                  <a:pt x="1728" y="495"/>
                </a:lnTo>
                <a:lnTo>
                  <a:pt x="1755" y="468"/>
                </a:lnTo>
                <a:lnTo>
                  <a:pt x="1791" y="459"/>
                </a:lnTo>
                <a:lnTo>
                  <a:pt x="1863" y="450"/>
                </a:lnTo>
                <a:lnTo>
                  <a:pt x="1899" y="432"/>
                </a:lnTo>
                <a:lnTo>
                  <a:pt x="1926" y="414"/>
                </a:lnTo>
                <a:lnTo>
                  <a:pt x="1998" y="405"/>
                </a:lnTo>
                <a:lnTo>
                  <a:pt x="2025" y="378"/>
                </a:lnTo>
                <a:lnTo>
                  <a:pt x="2043" y="324"/>
                </a:lnTo>
                <a:lnTo>
                  <a:pt x="2070" y="315"/>
                </a:lnTo>
                <a:lnTo>
                  <a:pt x="2097" y="288"/>
                </a:lnTo>
                <a:lnTo>
                  <a:pt x="2124" y="270"/>
                </a:lnTo>
                <a:lnTo>
                  <a:pt x="2142" y="243"/>
                </a:lnTo>
                <a:lnTo>
                  <a:pt x="2169" y="216"/>
                </a:lnTo>
                <a:lnTo>
                  <a:pt x="2196" y="198"/>
                </a:lnTo>
                <a:lnTo>
                  <a:pt x="2268" y="171"/>
                </a:lnTo>
                <a:lnTo>
                  <a:pt x="2295" y="153"/>
                </a:lnTo>
                <a:lnTo>
                  <a:pt x="2322" y="135"/>
                </a:lnTo>
                <a:lnTo>
                  <a:pt x="2412" y="108"/>
                </a:lnTo>
                <a:lnTo>
                  <a:pt x="2448" y="90"/>
                </a:lnTo>
                <a:lnTo>
                  <a:pt x="2484" y="63"/>
                </a:lnTo>
                <a:lnTo>
                  <a:pt x="2520" y="36"/>
                </a:lnTo>
                <a:lnTo>
                  <a:pt x="2574" y="18"/>
                </a:lnTo>
                <a:lnTo>
                  <a:pt x="2601" y="0"/>
                </a:lnTo>
              </a:path>
            </a:pathLst>
          </a:custGeom>
          <a:noFill/>
          <a:ln w="50800" cap="rnd" cmpd="sng">
            <a:solidFill>
              <a:schemeClr val="tx1"/>
            </a:solidFill>
            <a:prstDash val="solid"/>
            <a:round/>
            <a:headEnd type="none" w="med" len="med"/>
            <a:tailEnd type="none" w="med" len="med"/>
          </a:ln>
          <a:effectLst/>
        </p:spPr>
        <p:txBody>
          <a:bodyPr/>
          <a:lstStyle/>
          <a:p>
            <a:endParaRPr lang="en-CA"/>
          </a:p>
        </p:txBody>
      </p:sp>
      <p:sp>
        <p:nvSpPr>
          <p:cNvPr id="392199" name="Freeform 7"/>
          <p:cNvSpPr>
            <a:spLocks/>
          </p:cNvSpPr>
          <p:nvPr/>
        </p:nvSpPr>
        <p:spPr bwMode="auto">
          <a:xfrm>
            <a:off x="3557588" y="4432300"/>
            <a:ext cx="3127375" cy="503238"/>
          </a:xfrm>
          <a:custGeom>
            <a:avLst/>
            <a:gdLst/>
            <a:ahLst/>
            <a:cxnLst>
              <a:cxn ang="0">
                <a:pos x="2166" y="3"/>
              </a:cxn>
              <a:cxn ang="0">
                <a:pos x="2133" y="0"/>
              </a:cxn>
              <a:cxn ang="0">
                <a:pos x="2106" y="9"/>
              </a:cxn>
              <a:cxn ang="0">
                <a:pos x="2079" y="18"/>
              </a:cxn>
              <a:cxn ang="0">
                <a:pos x="2052" y="27"/>
              </a:cxn>
              <a:cxn ang="0">
                <a:pos x="2025" y="36"/>
              </a:cxn>
              <a:cxn ang="0">
                <a:pos x="1998" y="36"/>
              </a:cxn>
              <a:cxn ang="0">
                <a:pos x="1971" y="54"/>
              </a:cxn>
              <a:cxn ang="0">
                <a:pos x="1944" y="63"/>
              </a:cxn>
              <a:cxn ang="0">
                <a:pos x="1917" y="72"/>
              </a:cxn>
              <a:cxn ang="0">
                <a:pos x="1890" y="81"/>
              </a:cxn>
              <a:cxn ang="0">
                <a:pos x="1863" y="99"/>
              </a:cxn>
              <a:cxn ang="0">
                <a:pos x="1836" y="117"/>
              </a:cxn>
              <a:cxn ang="0">
                <a:pos x="1818" y="144"/>
              </a:cxn>
              <a:cxn ang="0">
                <a:pos x="1800" y="171"/>
              </a:cxn>
              <a:cxn ang="0">
                <a:pos x="1773" y="180"/>
              </a:cxn>
              <a:cxn ang="0">
                <a:pos x="1746" y="189"/>
              </a:cxn>
              <a:cxn ang="0">
                <a:pos x="1719" y="198"/>
              </a:cxn>
              <a:cxn ang="0">
                <a:pos x="1692" y="207"/>
              </a:cxn>
              <a:cxn ang="0">
                <a:pos x="1665" y="216"/>
              </a:cxn>
              <a:cxn ang="0">
                <a:pos x="1638" y="225"/>
              </a:cxn>
              <a:cxn ang="0">
                <a:pos x="1611" y="243"/>
              </a:cxn>
              <a:cxn ang="0">
                <a:pos x="1584" y="261"/>
              </a:cxn>
              <a:cxn ang="0">
                <a:pos x="1557" y="270"/>
              </a:cxn>
              <a:cxn ang="0">
                <a:pos x="1521" y="288"/>
              </a:cxn>
              <a:cxn ang="0">
                <a:pos x="1494" y="297"/>
              </a:cxn>
              <a:cxn ang="0">
                <a:pos x="1467" y="315"/>
              </a:cxn>
              <a:cxn ang="0">
                <a:pos x="1440" y="324"/>
              </a:cxn>
              <a:cxn ang="0">
                <a:pos x="1413" y="333"/>
              </a:cxn>
              <a:cxn ang="0">
                <a:pos x="1359" y="351"/>
              </a:cxn>
              <a:cxn ang="0">
                <a:pos x="1287" y="360"/>
              </a:cxn>
              <a:cxn ang="0">
                <a:pos x="1260" y="360"/>
              </a:cxn>
              <a:cxn ang="0">
                <a:pos x="1206" y="360"/>
              </a:cxn>
              <a:cxn ang="0">
                <a:pos x="1134" y="369"/>
              </a:cxn>
              <a:cxn ang="0">
                <a:pos x="1098" y="360"/>
              </a:cxn>
              <a:cxn ang="0">
                <a:pos x="1026" y="360"/>
              </a:cxn>
              <a:cxn ang="0">
                <a:pos x="999" y="360"/>
              </a:cxn>
              <a:cxn ang="0">
                <a:pos x="972" y="351"/>
              </a:cxn>
              <a:cxn ang="0">
                <a:pos x="936" y="342"/>
              </a:cxn>
              <a:cxn ang="0">
                <a:pos x="909" y="333"/>
              </a:cxn>
              <a:cxn ang="0">
                <a:pos x="873" y="324"/>
              </a:cxn>
              <a:cxn ang="0">
                <a:pos x="819" y="315"/>
              </a:cxn>
              <a:cxn ang="0">
                <a:pos x="747" y="306"/>
              </a:cxn>
              <a:cxn ang="0">
                <a:pos x="621" y="288"/>
              </a:cxn>
              <a:cxn ang="0">
                <a:pos x="594" y="270"/>
              </a:cxn>
              <a:cxn ang="0">
                <a:pos x="558" y="252"/>
              </a:cxn>
              <a:cxn ang="0">
                <a:pos x="522" y="216"/>
              </a:cxn>
              <a:cxn ang="0">
                <a:pos x="450" y="189"/>
              </a:cxn>
              <a:cxn ang="0">
                <a:pos x="423" y="171"/>
              </a:cxn>
              <a:cxn ang="0">
                <a:pos x="396" y="162"/>
              </a:cxn>
              <a:cxn ang="0">
                <a:pos x="306" y="144"/>
              </a:cxn>
              <a:cxn ang="0">
                <a:pos x="279" y="135"/>
              </a:cxn>
              <a:cxn ang="0">
                <a:pos x="207" y="126"/>
              </a:cxn>
              <a:cxn ang="0">
                <a:pos x="171" y="117"/>
              </a:cxn>
              <a:cxn ang="0">
                <a:pos x="135" y="117"/>
              </a:cxn>
              <a:cxn ang="0">
                <a:pos x="108" y="117"/>
              </a:cxn>
              <a:cxn ang="0">
                <a:pos x="81" y="117"/>
              </a:cxn>
              <a:cxn ang="0">
                <a:pos x="54" y="117"/>
              </a:cxn>
              <a:cxn ang="0">
                <a:pos x="27" y="126"/>
              </a:cxn>
              <a:cxn ang="0">
                <a:pos x="0" y="135"/>
              </a:cxn>
            </a:cxnLst>
            <a:rect l="0" t="0" r="r" b="b"/>
            <a:pathLst>
              <a:path w="2167" h="370">
                <a:moveTo>
                  <a:pt x="2166" y="3"/>
                </a:moveTo>
                <a:lnTo>
                  <a:pt x="2133" y="0"/>
                </a:lnTo>
                <a:lnTo>
                  <a:pt x="2106" y="9"/>
                </a:lnTo>
                <a:lnTo>
                  <a:pt x="2079" y="18"/>
                </a:lnTo>
                <a:lnTo>
                  <a:pt x="2052" y="27"/>
                </a:lnTo>
                <a:lnTo>
                  <a:pt x="2025" y="36"/>
                </a:lnTo>
                <a:lnTo>
                  <a:pt x="1998" y="36"/>
                </a:lnTo>
                <a:lnTo>
                  <a:pt x="1971" y="54"/>
                </a:lnTo>
                <a:lnTo>
                  <a:pt x="1944" y="63"/>
                </a:lnTo>
                <a:lnTo>
                  <a:pt x="1917" y="72"/>
                </a:lnTo>
                <a:lnTo>
                  <a:pt x="1890" y="81"/>
                </a:lnTo>
                <a:lnTo>
                  <a:pt x="1863" y="99"/>
                </a:lnTo>
                <a:lnTo>
                  <a:pt x="1836" y="117"/>
                </a:lnTo>
                <a:lnTo>
                  <a:pt x="1818" y="144"/>
                </a:lnTo>
                <a:lnTo>
                  <a:pt x="1800" y="171"/>
                </a:lnTo>
                <a:lnTo>
                  <a:pt x="1773" y="180"/>
                </a:lnTo>
                <a:lnTo>
                  <a:pt x="1746" y="189"/>
                </a:lnTo>
                <a:lnTo>
                  <a:pt x="1719" y="198"/>
                </a:lnTo>
                <a:lnTo>
                  <a:pt x="1692" y="207"/>
                </a:lnTo>
                <a:lnTo>
                  <a:pt x="1665" y="216"/>
                </a:lnTo>
                <a:lnTo>
                  <a:pt x="1638" y="225"/>
                </a:lnTo>
                <a:lnTo>
                  <a:pt x="1611" y="243"/>
                </a:lnTo>
                <a:lnTo>
                  <a:pt x="1584" y="261"/>
                </a:lnTo>
                <a:lnTo>
                  <a:pt x="1557" y="270"/>
                </a:lnTo>
                <a:lnTo>
                  <a:pt x="1521" y="288"/>
                </a:lnTo>
                <a:lnTo>
                  <a:pt x="1494" y="297"/>
                </a:lnTo>
                <a:lnTo>
                  <a:pt x="1467" y="315"/>
                </a:lnTo>
                <a:lnTo>
                  <a:pt x="1440" y="324"/>
                </a:lnTo>
                <a:lnTo>
                  <a:pt x="1413" y="333"/>
                </a:lnTo>
                <a:lnTo>
                  <a:pt x="1359" y="351"/>
                </a:lnTo>
                <a:lnTo>
                  <a:pt x="1287" y="360"/>
                </a:lnTo>
                <a:lnTo>
                  <a:pt x="1260" y="360"/>
                </a:lnTo>
                <a:lnTo>
                  <a:pt x="1206" y="360"/>
                </a:lnTo>
                <a:lnTo>
                  <a:pt x="1134" y="369"/>
                </a:lnTo>
                <a:lnTo>
                  <a:pt x="1098" y="360"/>
                </a:lnTo>
                <a:lnTo>
                  <a:pt x="1026" y="360"/>
                </a:lnTo>
                <a:lnTo>
                  <a:pt x="999" y="360"/>
                </a:lnTo>
                <a:lnTo>
                  <a:pt x="972" y="351"/>
                </a:lnTo>
                <a:lnTo>
                  <a:pt x="936" y="342"/>
                </a:lnTo>
                <a:lnTo>
                  <a:pt x="909" y="333"/>
                </a:lnTo>
                <a:lnTo>
                  <a:pt x="873" y="324"/>
                </a:lnTo>
                <a:lnTo>
                  <a:pt x="819" y="315"/>
                </a:lnTo>
                <a:lnTo>
                  <a:pt x="747" y="306"/>
                </a:lnTo>
                <a:lnTo>
                  <a:pt x="621" y="288"/>
                </a:lnTo>
                <a:lnTo>
                  <a:pt x="594" y="270"/>
                </a:lnTo>
                <a:lnTo>
                  <a:pt x="558" y="252"/>
                </a:lnTo>
                <a:lnTo>
                  <a:pt x="522" y="216"/>
                </a:lnTo>
                <a:lnTo>
                  <a:pt x="450" y="189"/>
                </a:lnTo>
                <a:lnTo>
                  <a:pt x="423" y="171"/>
                </a:lnTo>
                <a:lnTo>
                  <a:pt x="396" y="162"/>
                </a:lnTo>
                <a:lnTo>
                  <a:pt x="306" y="144"/>
                </a:lnTo>
                <a:lnTo>
                  <a:pt x="279" y="135"/>
                </a:lnTo>
                <a:lnTo>
                  <a:pt x="207" y="126"/>
                </a:lnTo>
                <a:lnTo>
                  <a:pt x="171" y="117"/>
                </a:lnTo>
                <a:lnTo>
                  <a:pt x="135" y="117"/>
                </a:lnTo>
                <a:lnTo>
                  <a:pt x="108" y="117"/>
                </a:lnTo>
                <a:lnTo>
                  <a:pt x="81" y="117"/>
                </a:lnTo>
                <a:lnTo>
                  <a:pt x="54" y="117"/>
                </a:lnTo>
                <a:lnTo>
                  <a:pt x="27" y="126"/>
                </a:lnTo>
                <a:lnTo>
                  <a:pt x="0" y="135"/>
                </a:lnTo>
              </a:path>
            </a:pathLst>
          </a:custGeom>
          <a:noFill/>
          <a:ln w="50800" cap="rnd" cmpd="sng">
            <a:solidFill>
              <a:schemeClr val="tx1"/>
            </a:solidFill>
            <a:prstDash val="solid"/>
            <a:round/>
            <a:headEnd type="none" w="med" len="med"/>
            <a:tailEnd type="none" w="med" len="med"/>
          </a:ln>
          <a:effectLst/>
        </p:spPr>
        <p:txBody>
          <a:bodyPr/>
          <a:lstStyle/>
          <a:p>
            <a:endParaRPr lang="en-CA"/>
          </a:p>
        </p:txBody>
      </p:sp>
      <p:sp>
        <p:nvSpPr>
          <p:cNvPr id="392200" name="Oval 8"/>
          <p:cNvSpPr>
            <a:spLocks noChangeArrowheads="1"/>
          </p:cNvSpPr>
          <p:nvPr/>
        </p:nvSpPr>
        <p:spPr bwMode="auto">
          <a:xfrm>
            <a:off x="6256338" y="3748088"/>
            <a:ext cx="127000" cy="511175"/>
          </a:xfrm>
          <a:prstGeom prst="ellipse">
            <a:avLst/>
          </a:prstGeom>
          <a:solidFill>
            <a:schemeClr val="accent2"/>
          </a:solidFill>
          <a:ln w="12700">
            <a:solidFill>
              <a:srgbClr val="FC0000"/>
            </a:solidFill>
            <a:round/>
            <a:headEnd/>
            <a:tailEnd/>
          </a:ln>
          <a:effectLst/>
        </p:spPr>
        <p:txBody>
          <a:bodyPr wrap="none" anchor="ctr"/>
          <a:lstStyle/>
          <a:p>
            <a:endParaRPr lang="en-CA"/>
          </a:p>
        </p:txBody>
      </p:sp>
      <p:sp>
        <p:nvSpPr>
          <p:cNvPr id="392201" name="Oval 9"/>
          <p:cNvSpPr>
            <a:spLocks noChangeArrowheads="1"/>
          </p:cNvSpPr>
          <p:nvPr/>
        </p:nvSpPr>
        <p:spPr bwMode="auto">
          <a:xfrm>
            <a:off x="6186488" y="3487738"/>
            <a:ext cx="265112" cy="249237"/>
          </a:xfrm>
          <a:prstGeom prst="ellipse">
            <a:avLst/>
          </a:prstGeom>
          <a:solidFill>
            <a:schemeClr val="accent1"/>
          </a:solidFill>
          <a:ln w="12700">
            <a:solidFill>
              <a:schemeClr val="accent2"/>
            </a:solidFill>
            <a:round/>
            <a:headEnd/>
            <a:tailEnd/>
          </a:ln>
          <a:effectLst/>
        </p:spPr>
        <p:txBody>
          <a:bodyPr wrap="none" anchor="ctr"/>
          <a:lstStyle/>
          <a:p>
            <a:endParaRPr lang="en-CA"/>
          </a:p>
        </p:txBody>
      </p:sp>
      <p:sp>
        <p:nvSpPr>
          <p:cNvPr id="392202" name="Line 10"/>
          <p:cNvSpPr>
            <a:spLocks noChangeShapeType="1"/>
          </p:cNvSpPr>
          <p:nvPr/>
        </p:nvSpPr>
        <p:spPr bwMode="auto">
          <a:xfrm>
            <a:off x="5978525" y="4264025"/>
            <a:ext cx="681038" cy="0"/>
          </a:xfrm>
          <a:prstGeom prst="line">
            <a:avLst/>
          </a:prstGeom>
          <a:noFill/>
          <a:ln w="28575">
            <a:solidFill>
              <a:srgbClr val="CC6600"/>
            </a:solidFill>
            <a:round/>
            <a:headEnd/>
            <a:tailEnd/>
          </a:ln>
          <a:effectLst/>
        </p:spPr>
        <p:txBody>
          <a:bodyPr wrap="none" anchor="ctr"/>
          <a:lstStyle/>
          <a:p>
            <a:endParaRPr lang="en-CA"/>
          </a:p>
        </p:txBody>
      </p:sp>
      <p:sp>
        <p:nvSpPr>
          <p:cNvPr id="392203" name="Arc 11"/>
          <p:cNvSpPr>
            <a:spLocks/>
          </p:cNvSpPr>
          <p:nvPr/>
        </p:nvSpPr>
        <p:spPr bwMode="auto">
          <a:xfrm>
            <a:off x="5772150" y="4198938"/>
            <a:ext cx="201613" cy="6032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28575" cap="rnd">
            <a:solidFill>
              <a:srgbClr val="CC6600"/>
            </a:solidFill>
            <a:round/>
            <a:headEnd/>
            <a:tailEnd/>
          </a:ln>
          <a:effectLst/>
        </p:spPr>
        <p:txBody>
          <a:bodyPr wrap="none" anchor="ctr"/>
          <a:lstStyle/>
          <a:p>
            <a:endParaRPr lang="en-CA"/>
          </a:p>
        </p:txBody>
      </p:sp>
      <p:sp>
        <p:nvSpPr>
          <p:cNvPr id="392204" name="Oval 12"/>
          <p:cNvSpPr>
            <a:spLocks noChangeArrowheads="1"/>
          </p:cNvSpPr>
          <p:nvPr/>
        </p:nvSpPr>
        <p:spPr bwMode="auto">
          <a:xfrm>
            <a:off x="6226175" y="3535363"/>
            <a:ext cx="58738" cy="55562"/>
          </a:xfrm>
          <a:prstGeom prst="ellipse">
            <a:avLst/>
          </a:prstGeom>
          <a:noFill/>
          <a:ln w="12700">
            <a:solidFill>
              <a:schemeClr val="bg2"/>
            </a:solidFill>
            <a:round/>
            <a:headEnd/>
            <a:tailEnd/>
          </a:ln>
          <a:effectLst/>
        </p:spPr>
        <p:txBody>
          <a:bodyPr wrap="none" anchor="ctr"/>
          <a:lstStyle/>
          <a:p>
            <a:endParaRPr lang="en-CA"/>
          </a:p>
        </p:txBody>
      </p:sp>
      <p:sp>
        <p:nvSpPr>
          <p:cNvPr id="392205" name="Arc 13"/>
          <p:cNvSpPr>
            <a:spLocks/>
          </p:cNvSpPr>
          <p:nvPr/>
        </p:nvSpPr>
        <p:spPr bwMode="auto">
          <a:xfrm>
            <a:off x="6192838" y="3606800"/>
            <a:ext cx="131762" cy="49213"/>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bg2"/>
            </a:solidFill>
            <a:round/>
            <a:headEnd/>
            <a:tailEnd/>
          </a:ln>
          <a:effectLst/>
        </p:spPr>
        <p:txBody>
          <a:bodyPr wrap="none" anchor="ctr"/>
          <a:lstStyle/>
          <a:p>
            <a:endParaRPr lang="en-CA"/>
          </a:p>
        </p:txBody>
      </p:sp>
      <p:sp>
        <p:nvSpPr>
          <p:cNvPr id="392206" name="Oval 14"/>
          <p:cNvSpPr>
            <a:spLocks noChangeArrowheads="1"/>
          </p:cNvSpPr>
          <p:nvPr/>
        </p:nvSpPr>
        <p:spPr bwMode="auto">
          <a:xfrm>
            <a:off x="5978525" y="3797300"/>
            <a:ext cx="288925" cy="38100"/>
          </a:xfrm>
          <a:prstGeom prst="ellipse">
            <a:avLst/>
          </a:prstGeom>
          <a:solidFill>
            <a:schemeClr val="accent2"/>
          </a:solidFill>
          <a:ln w="12700">
            <a:solidFill>
              <a:srgbClr val="FC0000"/>
            </a:solidFill>
            <a:round/>
            <a:headEnd/>
            <a:tailEnd/>
          </a:ln>
          <a:effectLst/>
        </p:spPr>
        <p:txBody>
          <a:bodyPr wrap="none" anchor="ctr"/>
          <a:lstStyle/>
          <a:p>
            <a:endParaRPr lang="en-CA"/>
          </a:p>
        </p:txBody>
      </p:sp>
      <p:sp>
        <p:nvSpPr>
          <p:cNvPr id="392207" name="Oval 15"/>
          <p:cNvSpPr>
            <a:spLocks noChangeArrowheads="1"/>
          </p:cNvSpPr>
          <p:nvPr/>
        </p:nvSpPr>
        <p:spPr bwMode="auto">
          <a:xfrm>
            <a:off x="6024563" y="3889375"/>
            <a:ext cx="219075" cy="22225"/>
          </a:xfrm>
          <a:prstGeom prst="ellipse">
            <a:avLst/>
          </a:prstGeom>
          <a:solidFill>
            <a:schemeClr val="accent2"/>
          </a:solidFill>
          <a:ln w="12700">
            <a:solidFill>
              <a:srgbClr val="FC0000"/>
            </a:solidFill>
            <a:round/>
            <a:headEnd/>
            <a:tailEnd/>
          </a:ln>
          <a:effectLst/>
        </p:spPr>
        <p:txBody>
          <a:bodyPr wrap="none" anchor="ctr"/>
          <a:lstStyle/>
          <a:p>
            <a:endParaRPr lang="en-CA"/>
          </a:p>
        </p:txBody>
      </p:sp>
      <p:sp>
        <p:nvSpPr>
          <p:cNvPr id="392208" name="Line 16"/>
          <p:cNvSpPr>
            <a:spLocks noChangeShapeType="1"/>
          </p:cNvSpPr>
          <p:nvPr/>
        </p:nvSpPr>
        <p:spPr bwMode="auto">
          <a:xfrm flipH="1">
            <a:off x="5343525" y="3938588"/>
            <a:ext cx="565150" cy="0"/>
          </a:xfrm>
          <a:prstGeom prst="line">
            <a:avLst/>
          </a:prstGeom>
          <a:noFill/>
          <a:ln w="12700">
            <a:solidFill>
              <a:schemeClr val="tx2"/>
            </a:solidFill>
            <a:round/>
            <a:headEnd/>
            <a:tailEnd type="triangle" w="med" len="med"/>
          </a:ln>
          <a:effectLst/>
        </p:spPr>
        <p:txBody>
          <a:bodyPr wrap="none" anchor="ctr"/>
          <a:lstStyle/>
          <a:p>
            <a:endParaRPr lang="en-CA"/>
          </a:p>
        </p:txBody>
      </p:sp>
      <p:sp>
        <p:nvSpPr>
          <p:cNvPr id="392209" name="Rectangle 17"/>
          <p:cNvSpPr>
            <a:spLocks noChangeArrowheads="1"/>
          </p:cNvSpPr>
          <p:nvPr/>
        </p:nvSpPr>
        <p:spPr bwMode="auto">
          <a:xfrm>
            <a:off x="5407025" y="3475038"/>
            <a:ext cx="379413" cy="473075"/>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sz="2800" b="1" i="1">
                <a:solidFill>
                  <a:schemeClr val="tx2"/>
                </a:solidFill>
                <a:effectLst>
                  <a:outerShdw blurRad="38100" dist="38100" dir="2700000" algn="tl">
                    <a:srgbClr val="000000"/>
                  </a:outerShdw>
                </a:effectLst>
                <a:latin typeface="Arial" charset="0"/>
              </a:rPr>
              <a:t>v</a:t>
            </a:r>
          </a:p>
        </p:txBody>
      </p:sp>
      <p:sp>
        <p:nvSpPr>
          <p:cNvPr id="392210" name="AutoShape 18"/>
          <p:cNvSpPr>
            <a:spLocks noChangeArrowheads="1"/>
          </p:cNvSpPr>
          <p:nvPr/>
        </p:nvSpPr>
        <p:spPr bwMode="auto">
          <a:xfrm>
            <a:off x="0" y="0"/>
            <a:ext cx="9144000" cy="3378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92211" name="AutoShape 19"/>
          <p:cNvSpPr>
            <a:spLocks noChangeArrowheads="1"/>
          </p:cNvSpPr>
          <p:nvPr/>
        </p:nvSpPr>
        <p:spPr bwMode="auto">
          <a:xfrm>
            <a:off x="452438" y="3424238"/>
            <a:ext cx="4267200" cy="3233737"/>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92212" name="Rectangle 20"/>
          <p:cNvSpPr>
            <a:spLocks noChangeArrowheads="1"/>
          </p:cNvSpPr>
          <p:nvPr/>
        </p:nvSpPr>
        <p:spPr bwMode="auto">
          <a:xfrm>
            <a:off x="0" y="3589338"/>
            <a:ext cx="4602163" cy="2212975"/>
          </a:xfrm>
          <a:prstGeom prst="rect">
            <a:avLst/>
          </a:prstGeom>
          <a:noFill/>
          <a:ln w="9525">
            <a:noFill/>
            <a:miter lim="800000"/>
            <a:headEnd/>
            <a:tailEnd/>
          </a:ln>
          <a:effectLst/>
        </p:spPr>
        <p:txBody>
          <a:bodyPr lIns="90488" tIns="44450" rIns="90488" bIns="44450"/>
          <a:lstStyle/>
          <a:p>
            <a:pPr marL="744538" lvl="1" indent="-228600">
              <a:lnSpc>
                <a:spcPct val="115000"/>
              </a:lnSpc>
              <a:spcBef>
                <a:spcPct val="30000"/>
              </a:spcBef>
              <a:buClr>
                <a:schemeClr val="tx2"/>
              </a:buClr>
              <a:buSzPct val="100000"/>
              <a:buFont typeface="Monotype Sorts" pitchFamily="2" charset="2"/>
              <a:buNone/>
            </a:pPr>
            <a:r>
              <a:rPr lang="en-US" sz="2000" b="1" i="1">
                <a:solidFill>
                  <a:srgbClr val="0066FF"/>
                </a:solidFill>
                <a:effectLst>
                  <a:outerShdw blurRad="38100" dist="38100" dir="2700000" algn="tl">
                    <a:srgbClr val="000000"/>
                  </a:outerShdw>
                </a:effectLst>
                <a:latin typeface="Arial" charset="0"/>
              </a:rPr>
              <a:t>	F</a:t>
            </a:r>
            <a:r>
              <a:rPr lang="en-US" sz="2000" b="1" i="1" baseline="-25000">
                <a:solidFill>
                  <a:srgbClr val="0066FF"/>
                </a:solidFill>
                <a:effectLst>
                  <a:outerShdw blurRad="38100" dist="38100" dir="2700000" algn="tl">
                    <a:srgbClr val="000000"/>
                  </a:outerShdw>
                </a:effectLst>
                <a:latin typeface="Arial" charset="0"/>
              </a:rPr>
              <a:t>c</a:t>
            </a:r>
            <a:r>
              <a:rPr lang="en-US" sz="2000" b="1">
                <a:solidFill>
                  <a:srgbClr val="0066FF"/>
                </a:solidFill>
                <a:effectLst>
                  <a:outerShdw blurRad="38100" dist="38100" dir="2700000" algn="tl">
                    <a:srgbClr val="000000"/>
                  </a:outerShdw>
                </a:effectLst>
                <a:latin typeface="Arial" charset="0"/>
              </a:rPr>
              <a:t> points toward the center of the circle, </a:t>
            </a:r>
            <a:r>
              <a:rPr lang="en-US" sz="2000" b="1" i="1">
                <a:solidFill>
                  <a:srgbClr val="0066FF"/>
                </a:solidFill>
                <a:effectLst>
                  <a:outerShdw blurRad="38100" dist="38100" dir="2700000" algn="tl">
                    <a:srgbClr val="000000"/>
                  </a:outerShdw>
                </a:effectLst>
                <a:latin typeface="Arial" charset="0"/>
              </a:rPr>
              <a:t>i.e</a:t>
            </a:r>
            <a:r>
              <a:rPr lang="en-US" sz="2000" b="1">
                <a:solidFill>
                  <a:srgbClr val="0066FF"/>
                </a:solidFill>
                <a:effectLst>
                  <a:outerShdw blurRad="38100" dist="38100" dir="2700000" algn="tl">
                    <a:srgbClr val="000000"/>
                  </a:outerShdw>
                </a:effectLst>
                <a:latin typeface="Arial" charset="0"/>
              </a:rPr>
              <a:t>., downward in this case.</a:t>
            </a:r>
            <a:r>
              <a:rPr lang="en-US" sz="2000" b="1">
                <a:solidFill>
                  <a:srgbClr val="000000"/>
                </a:solidFill>
                <a:latin typeface="Arial" charset="0"/>
              </a:rPr>
              <a:t>  The </a:t>
            </a:r>
            <a:r>
              <a:rPr lang="en-US" sz="2000" b="1">
                <a:solidFill>
                  <a:srgbClr val="FC0128"/>
                </a:solidFill>
                <a:effectLst>
                  <a:outerShdw blurRad="38100" dist="38100" dir="2700000" algn="tl">
                    <a:srgbClr val="000000"/>
                  </a:outerShdw>
                </a:effectLst>
                <a:latin typeface="Arial" charset="0"/>
              </a:rPr>
              <a:t>weight vector</a:t>
            </a:r>
            <a:r>
              <a:rPr lang="en-US" sz="2000" b="1">
                <a:solidFill>
                  <a:srgbClr val="000000"/>
                </a:solidFill>
                <a:latin typeface="Arial" charset="0"/>
              </a:rPr>
              <a:t> points </a:t>
            </a:r>
            <a:r>
              <a:rPr lang="en-US" sz="2000" b="1">
                <a:solidFill>
                  <a:srgbClr val="FC0128"/>
                </a:solidFill>
                <a:effectLst>
                  <a:outerShdw blurRad="38100" dist="38100" dir="2700000" algn="tl">
                    <a:srgbClr val="000000"/>
                  </a:outerShdw>
                </a:effectLst>
                <a:latin typeface="Arial" charset="0"/>
              </a:rPr>
              <a:t>down</a:t>
            </a:r>
            <a:r>
              <a:rPr lang="en-US" sz="2000" b="1">
                <a:solidFill>
                  <a:srgbClr val="000000"/>
                </a:solidFill>
                <a:latin typeface="Arial" charset="0"/>
              </a:rPr>
              <a:t> and the </a:t>
            </a:r>
            <a:r>
              <a:rPr lang="en-US" sz="2000" b="1">
                <a:solidFill>
                  <a:srgbClr val="990099"/>
                </a:solidFill>
                <a:effectLst>
                  <a:outerShdw blurRad="38100" dist="38100" dir="2700000" algn="tl">
                    <a:srgbClr val="000000"/>
                  </a:outerShdw>
                </a:effectLst>
                <a:latin typeface="Arial" charset="0"/>
              </a:rPr>
              <a:t>normal force</a:t>
            </a:r>
            <a:r>
              <a:rPr lang="en-US" sz="2000" b="1">
                <a:solidFill>
                  <a:srgbClr val="000000"/>
                </a:solidFill>
                <a:latin typeface="Arial" charset="0"/>
              </a:rPr>
              <a:t> (exerted by the hill) points </a:t>
            </a:r>
            <a:r>
              <a:rPr lang="en-US" sz="2000" b="1">
                <a:solidFill>
                  <a:srgbClr val="990099"/>
                </a:solidFill>
                <a:effectLst>
                  <a:outerShdw blurRad="38100" dist="38100" dir="2700000" algn="tl">
                    <a:srgbClr val="000000"/>
                  </a:outerShdw>
                </a:effectLst>
                <a:latin typeface="Arial" charset="0"/>
              </a:rPr>
              <a:t>up</a:t>
            </a:r>
            <a:r>
              <a:rPr lang="en-US" sz="2000" b="1">
                <a:solidFill>
                  <a:srgbClr val="000000"/>
                </a:solidFill>
                <a:latin typeface="Arial" charset="0"/>
              </a:rPr>
              <a:t>.  The magnitude of the net force, therefore, is:    </a:t>
            </a:r>
            <a:r>
              <a:rPr lang="en-US" sz="2000" b="1" i="1">
                <a:solidFill>
                  <a:srgbClr val="FC0128"/>
                </a:solidFill>
                <a:effectLst>
                  <a:outerShdw blurRad="38100" dist="38100" dir="2700000" algn="tl">
                    <a:srgbClr val="000000"/>
                  </a:outerShdw>
                </a:effectLst>
                <a:latin typeface="Arial" charset="0"/>
              </a:rPr>
              <a:t>F</a:t>
            </a:r>
            <a:r>
              <a:rPr lang="en-US" sz="2000" b="1" i="1" baseline="-25000">
                <a:solidFill>
                  <a:srgbClr val="FC0128"/>
                </a:solidFill>
                <a:effectLst>
                  <a:outerShdw blurRad="38100" dist="38100" dir="2700000" algn="tl">
                    <a:srgbClr val="000000"/>
                  </a:outerShdw>
                </a:effectLst>
                <a:latin typeface="Arial" charset="0"/>
              </a:rPr>
              <a:t>c</a:t>
            </a:r>
            <a:r>
              <a:rPr lang="en-US" sz="2000" b="1">
                <a:solidFill>
                  <a:srgbClr val="FC0128"/>
                </a:solidFill>
                <a:effectLst>
                  <a:outerShdw blurRad="38100" dist="38100" dir="2700000" algn="tl">
                    <a:srgbClr val="000000"/>
                  </a:outerShdw>
                </a:effectLst>
                <a:latin typeface="Arial" charset="0"/>
              </a:rPr>
              <a:t>  =  </a:t>
            </a:r>
            <a:r>
              <a:rPr lang="en-US" sz="2000" b="1" i="1">
                <a:solidFill>
                  <a:srgbClr val="FC0128"/>
                </a:solidFill>
                <a:effectLst>
                  <a:outerShdw blurRad="38100" dist="38100" dir="2700000" algn="tl">
                    <a:srgbClr val="000000"/>
                  </a:outerShdw>
                </a:effectLst>
                <a:latin typeface="Arial" charset="0"/>
              </a:rPr>
              <a:t>mg</a:t>
            </a:r>
            <a:r>
              <a:rPr lang="en-US" sz="2000" b="1">
                <a:solidFill>
                  <a:srgbClr val="FC0128"/>
                </a:solidFill>
                <a:effectLst>
                  <a:outerShdw blurRad="38100" dist="38100" dir="2700000" algn="tl">
                    <a:srgbClr val="000000"/>
                  </a:outerShdw>
                </a:effectLst>
                <a:latin typeface="Arial" charset="0"/>
              </a:rPr>
              <a:t> – </a:t>
            </a:r>
            <a:r>
              <a:rPr lang="en-US" sz="2000" b="1" i="1">
                <a:solidFill>
                  <a:srgbClr val="FC0128"/>
                </a:solidFill>
                <a:effectLst>
                  <a:outerShdw blurRad="38100" dist="38100" dir="2700000" algn="tl">
                    <a:srgbClr val="000000"/>
                  </a:outerShdw>
                </a:effectLst>
                <a:latin typeface="Arial" charset="0"/>
              </a:rPr>
              <a:t>N</a:t>
            </a:r>
            <a:endParaRPr lang="en-US" sz="2000" b="1" i="1">
              <a:solidFill>
                <a:srgbClr val="FC0128"/>
              </a:solidFill>
              <a:latin typeface="Arial" charset="0"/>
            </a:endParaRPr>
          </a:p>
        </p:txBody>
      </p:sp>
      <p:sp>
        <p:nvSpPr>
          <p:cNvPr id="392213" name="Line 21"/>
          <p:cNvSpPr>
            <a:spLocks noChangeShapeType="1"/>
          </p:cNvSpPr>
          <p:nvPr/>
        </p:nvSpPr>
        <p:spPr bwMode="auto">
          <a:xfrm>
            <a:off x="5988050" y="4273550"/>
            <a:ext cx="681038" cy="0"/>
          </a:xfrm>
          <a:prstGeom prst="line">
            <a:avLst/>
          </a:prstGeom>
          <a:noFill/>
          <a:ln w="28575">
            <a:solidFill>
              <a:srgbClr val="CC6600"/>
            </a:solidFill>
            <a:round/>
            <a:headEnd/>
            <a:tailEnd/>
          </a:ln>
          <a:effectLst/>
        </p:spPr>
        <p:txBody>
          <a:bodyPr wrap="none" anchor="ctr"/>
          <a:lstStyle/>
          <a:p>
            <a:endParaRPr lang="en-CA"/>
          </a:p>
        </p:txBody>
      </p:sp>
      <p:sp>
        <p:nvSpPr>
          <p:cNvPr id="392214" name="Line 22"/>
          <p:cNvSpPr>
            <a:spLocks noChangeShapeType="1"/>
          </p:cNvSpPr>
          <p:nvPr/>
        </p:nvSpPr>
        <p:spPr bwMode="auto">
          <a:xfrm>
            <a:off x="6329363" y="4278313"/>
            <a:ext cx="0" cy="381000"/>
          </a:xfrm>
          <a:prstGeom prst="line">
            <a:avLst/>
          </a:prstGeom>
          <a:noFill/>
          <a:ln w="38100">
            <a:solidFill>
              <a:schemeClr val="bg2"/>
            </a:solidFill>
            <a:round/>
            <a:headEnd type="triangle" w="med" len="med"/>
            <a:tailEnd/>
          </a:ln>
          <a:effectLst/>
        </p:spPr>
        <p:txBody>
          <a:bodyPr wrap="none" anchor="ctr"/>
          <a:lstStyle/>
          <a:p>
            <a:endParaRPr lang="en-CA"/>
          </a:p>
        </p:txBody>
      </p:sp>
      <p:sp>
        <p:nvSpPr>
          <p:cNvPr id="392215" name="Line 23"/>
          <p:cNvSpPr>
            <a:spLocks noChangeShapeType="1"/>
          </p:cNvSpPr>
          <p:nvPr/>
        </p:nvSpPr>
        <p:spPr bwMode="auto">
          <a:xfrm>
            <a:off x="6259513" y="4278313"/>
            <a:ext cx="0" cy="641350"/>
          </a:xfrm>
          <a:prstGeom prst="line">
            <a:avLst/>
          </a:prstGeom>
          <a:noFill/>
          <a:ln w="38100">
            <a:solidFill>
              <a:schemeClr val="bg2"/>
            </a:solidFill>
            <a:round/>
            <a:headEnd/>
            <a:tailEnd type="triangle" w="med" len="med"/>
          </a:ln>
          <a:effectLst/>
        </p:spPr>
        <p:txBody>
          <a:bodyPr wrap="none" anchor="ctr"/>
          <a:lstStyle/>
          <a:p>
            <a:endParaRPr lang="en-CA"/>
          </a:p>
        </p:txBody>
      </p:sp>
      <p:sp>
        <p:nvSpPr>
          <p:cNvPr id="392216" name="Rectangle 24"/>
          <p:cNvSpPr>
            <a:spLocks noChangeArrowheads="1"/>
          </p:cNvSpPr>
          <p:nvPr/>
        </p:nvSpPr>
        <p:spPr bwMode="auto">
          <a:xfrm>
            <a:off x="5514975" y="4437063"/>
            <a:ext cx="638175" cy="417512"/>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b="1" i="1">
                <a:solidFill>
                  <a:schemeClr val="bg2"/>
                </a:solidFill>
                <a:latin typeface="Arial" charset="0"/>
              </a:rPr>
              <a:t>m</a:t>
            </a:r>
            <a:r>
              <a:rPr lang="en-US" b="1" i="1">
                <a:solidFill>
                  <a:schemeClr val="bg2"/>
                </a:solidFill>
                <a:effectLst>
                  <a:outerShdw blurRad="38100" dist="38100" dir="2700000" algn="tl">
                    <a:srgbClr val="000000"/>
                  </a:outerShdw>
                </a:effectLst>
                <a:latin typeface="Arial" charset="0"/>
              </a:rPr>
              <a:t>g</a:t>
            </a:r>
          </a:p>
        </p:txBody>
      </p:sp>
      <p:sp>
        <p:nvSpPr>
          <p:cNvPr id="392217" name="Rectangle 25"/>
          <p:cNvSpPr>
            <a:spLocks noChangeArrowheads="1"/>
          </p:cNvSpPr>
          <p:nvPr/>
        </p:nvSpPr>
        <p:spPr bwMode="auto">
          <a:xfrm>
            <a:off x="6440488" y="4397375"/>
            <a:ext cx="401637" cy="417513"/>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b="1" i="1">
                <a:solidFill>
                  <a:schemeClr val="bg2"/>
                </a:solidFill>
                <a:effectLst>
                  <a:outerShdw blurRad="38100" dist="38100" dir="2700000" algn="tl">
                    <a:srgbClr val="000000"/>
                  </a:outerShdw>
                </a:effectLst>
                <a:latin typeface="Arial" charset="0"/>
              </a:rPr>
              <a:t>N</a:t>
            </a:r>
          </a:p>
        </p:txBody>
      </p:sp>
      <p:sp>
        <p:nvSpPr>
          <p:cNvPr id="392218" name="Oval 26"/>
          <p:cNvSpPr>
            <a:spLocks noChangeArrowheads="1"/>
          </p:cNvSpPr>
          <p:nvPr/>
        </p:nvSpPr>
        <p:spPr bwMode="auto">
          <a:xfrm>
            <a:off x="5278438" y="1241425"/>
            <a:ext cx="2976562" cy="612775"/>
          </a:xfrm>
          <a:prstGeom prst="ellipse">
            <a:avLst/>
          </a:prstGeom>
          <a:noFill/>
          <a:ln w="50800">
            <a:solidFill>
              <a:schemeClr val="accent1"/>
            </a:solidFill>
            <a:round/>
            <a:headEnd/>
            <a:tailEnd/>
          </a:ln>
          <a:effectLst/>
        </p:spPr>
        <p:txBody>
          <a:bodyPr wrap="none" anchor="ctr"/>
          <a:lstStyle/>
          <a:p>
            <a:endParaRPr lang="en-CA"/>
          </a:p>
        </p:txBody>
      </p:sp>
      <p:sp>
        <p:nvSpPr>
          <p:cNvPr id="392219" name="Rectangle 27"/>
          <p:cNvSpPr>
            <a:spLocks noGrp="1" noChangeArrowheads="1"/>
          </p:cNvSpPr>
          <p:nvPr>
            <p:ph type="body" idx="1"/>
          </p:nvPr>
        </p:nvSpPr>
        <p:spPr>
          <a:xfrm>
            <a:off x="0" y="858838"/>
            <a:ext cx="5162550" cy="2509837"/>
          </a:xfrm>
          <a:noFill/>
          <a:ln/>
        </p:spPr>
        <p:txBody>
          <a:bodyPr/>
          <a:lstStyle/>
          <a:p>
            <a:pPr marL="401638" indent="-401638">
              <a:lnSpc>
                <a:spcPct val="140000"/>
              </a:lnSpc>
              <a:spcBef>
                <a:spcPct val="50000"/>
              </a:spcBef>
              <a:buFont typeface="Monotype Sorts" pitchFamily="2" charset="2"/>
              <a:buNone/>
            </a:pPr>
            <a:r>
              <a:rPr lang="en-US" b="1">
                <a:effectLst>
                  <a:outerShdw blurRad="38100" dist="38100" dir="2700000" algn="tl">
                    <a:srgbClr val="000000"/>
                  </a:outerShdw>
                </a:effectLst>
              </a:rPr>
              <a:t>	A skier goes over a small round hill with radius R.  Since she is in circular motion, there has to be a </a:t>
            </a:r>
            <a:r>
              <a:rPr lang="en-US" b="1" i="1">
                <a:solidFill>
                  <a:schemeClr val="accent2"/>
                </a:solidFill>
                <a:effectLst>
                  <a:outerShdw blurRad="38100" dist="38100" dir="2700000" algn="tl">
                    <a:srgbClr val="000000"/>
                  </a:outerShdw>
                </a:effectLst>
              </a:rPr>
              <a:t>centripetal force.</a:t>
            </a:r>
            <a:r>
              <a:rPr lang="en-US" b="1">
                <a:effectLst>
                  <a:outerShdw blurRad="38100" dist="38100" dir="2700000" algn="tl">
                    <a:srgbClr val="000000"/>
                  </a:outerShdw>
                </a:effectLst>
              </a:rPr>
              <a:t>   At the top of the hill, what is </a:t>
            </a:r>
            <a:r>
              <a:rPr lang="en-US" b="1" i="1">
                <a:solidFill>
                  <a:schemeClr val="accent2"/>
                </a:solidFill>
                <a:effectLst>
                  <a:outerShdw blurRad="38100" dist="38100" dir="2700000" algn="tl">
                    <a:srgbClr val="000000"/>
                  </a:outerShdw>
                </a:effectLst>
              </a:rPr>
              <a:t>F</a:t>
            </a:r>
            <a:r>
              <a:rPr lang="en-US" b="1" i="1" baseline="-25000">
                <a:solidFill>
                  <a:schemeClr val="accent2"/>
                </a:solidFill>
                <a:effectLst>
                  <a:outerShdw blurRad="38100" dist="38100" dir="2700000" algn="tl">
                    <a:srgbClr val="000000"/>
                  </a:outerShdw>
                </a:effectLst>
              </a:rPr>
              <a:t>c</a:t>
            </a:r>
            <a:r>
              <a:rPr lang="en-US" b="1">
                <a:effectLst>
                  <a:outerShdw blurRad="38100" dist="38100" dir="2700000" algn="tl">
                    <a:srgbClr val="000000"/>
                  </a:outerShdw>
                </a:effectLst>
              </a:rPr>
              <a:t> of the skier equal to?</a:t>
            </a:r>
            <a:endParaRPr lang="en-US" sz="2200" b="1">
              <a:effectLst>
                <a:outerShdw blurRad="38100" dist="38100" dir="2700000" algn="tl">
                  <a:srgbClr val="000000"/>
                </a:outerShdw>
              </a:effectLst>
            </a:endParaRPr>
          </a:p>
        </p:txBody>
      </p:sp>
      <p:sp>
        <p:nvSpPr>
          <p:cNvPr id="392220" name="Rectangle 28"/>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9) </a:t>
            </a:r>
            <a:r>
              <a:rPr lang="en-US" sz="2800" dirty="0" smtClean="0">
                <a:solidFill>
                  <a:schemeClr val="accent2"/>
                </a:solidFill>
              </a:rPr>
              <a:t>Going </a:t>
            </a:r>
            <a:r>
              <a:rPr lang="en-US" sz="2800" dirty="0">
                <a:solidFill>
                  <a:schemeClr val="accent2"/>
                </a:solidFill>
              </a:rPr>
              <a:t>in Circles II</a:t>
            </a:r>
          </a:p>
        </p:txBody>
      </p:sp>
      <p:sp>
        <p:nvSpPr>
          <p:cNvPr id="392221" name="Text Box 29"/>
          <p:cNvSpPr txBox="1">
            <a:spLocks noChangeArrowheads="1"/>
          </p:cNvSpPr>
          <p:nvPr/>
        </p:nvSpPr>
        <p:spPr bwMode="auto">
          <a:xfrm>
            <a:off x="4605338" y="5905500"/>
            <a:ext cx="4373562" cy="711200"/>
          </a:xfrm>
          <a:prstGeom prst="rect">
            <a:avLst/>
          </a:prstGeom>
          <a:solidFill>
            <a:srgbClr val="3366FF"/>
          </a:solidFill>
          <a:ln w="9525">
            <a:solidFill>
              <a:schemeClr val="tx2"/>
            </a:solidFill>
            <a:miter lim="800000"/>
            <a:headEnd type="none" w="sm" len="sm"/>
            <a:tailEnd type="none" w="sm" len="sm"/>
          </a:ln>
          <a:effectLst/>
        </p:spPr>
        <p:txBody>
          <a:bodyPr>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happens when the skier goes into a small dip?</a:t>
            </a:r>
          </a:p>
        </p:txBody>
      </p:sp>
      <p:sp>
        <p:nvSpPr>
          <p:cNvPr id="392222" name="Rectangle 30"/>
          <p:cNvSpPr>
            <a:spLocks noChangeArrowheads="1"/>
          </p:cNvSpPr>
          <p:nvPr/>
        </p:nvSpPr>
        <p:spPr bwMode="auto">
          <a:xfrm>
            <a:off x="5611813" y="774700"/>
            <a:ext cx="3306762" cy="24955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N</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T</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N</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endParaRPr lang="en-US" b="1" i="1">
              <a:solidFill>
                <a:schemeClr val="tx2"/>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57379"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 </a:t>
            </a:r>
            <a:r>
              <a:rPr lang="en-US" sz="2800" dirty="0" smtClean="0">
                <a:solidFill>
                  <a:schemeClr val="accent2"/>
                </a:solidFill>
              </a:rPr>
              <a:t>Tetherball</a:t>
            </a:r>
            <a:endParaRPr lang="en-US" sz="2800" dirty="0">
              <a:solidFill>
                <a:schemeClr val="accent2"/>
              </a:solidFill>
            </a:endParaRPr>
          </a:p>
        </p:txBody>
      </p:sp>
      <p:sp>
        <p:nvSpPr>
          <p:cNvPr id="357380" name="Rectangle 4"/>
          <p:cNvSpPr>
            <a:spLocks noChangeArrowheads="1"/>
          </p:cNvSpPr>
          <p:nvPr/>
        </p:nvSpPr>
        <p:spPr bwMode="auto">
          <a:xfrm>
            <a:off x="4017963" y="682625"/>
            <a:ext cx="5126037" cy="2676525"/>
          </a:xfrm>
          <a:prstGeom prst="rect">
            <a:avLst/>
          </a:prstGeom>
          <a:noFill/>
          <a:ln w="9525">
            <a:noFill/>
            <a:miter lim="800000"/>
            <a:headEnd/>
            <a:tailEnd/>
          </a:ln>
          <a:effectLst/>
        </p:spPr>
        <p:txBody>
          <a:bodyPr lIns="90488" tIns="44450" rIns="90488" bIns="44450"/>
          <a:lstStyle/>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1) </a:t>
            </a:r>
            <a:r>
              <a:rPr lang="en-US" sz="2000" b="1">
                <a:solidFill>
                  <a:schemeClr val="tx2"/>
                </a:solidFill>
                <a:effectLst>
                  <a:outerShdw blurRad="38100" dist="38100" dir="2700000" algn="tl">
                    <a:srgbClr val="000000"/>
                  </a:outerShdw>
                </a:effectLst>
                <a:latin typeface="Arial" charset="0"/>
              </a:rPr>
              <a:t>toward the top of the pole</a:t>
            </a:r>
            <a:endParaRPr lang="en-US" sz="2000" b="1">
              <a:solidFill>
                <a:schemeClr val="tx2"/>
              </a:solidFill>
              <a:latin typeface="Arial" charset="0"/>
            </a:endParaRP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2) </a:t>
            </a:r>
            <a:r>
              <a:rPr lang="en-US" sz="2000" b="1">
                <a:solidFill>
                  <a:schemeClr val="tx2"/>
                </a:solidFill>
                <a:effectLst>
                  <a:outerShdw blurRad="38100" dist="38100" dir="2700000" algn="tl">
                    <a:srgbClr val="000000"/>
                  </a:outerShdw>
                </a:effectLst>
                <a:latin typeface="Arial" charset="0"/>
              </a:rPr>
              <a:t>toward the ground</a:t>
            </a:r>
            <a:endParaRPr lang="en-US" sz="2000" b="1">
              <a:solidFill>
                <a:schemeClr val="tx2"/>
              </a:solidFill>
              <a:latin typeface="Arial" charset="0"/>
            </a:endParaRP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3) </a:t>
            </a:r>
            <a:r>
              <a:rPr lang="en-US" sz="2000" b="1">
                <a:solidFill>
                  <a:schemeClr val="tx2"/>
                </a:solidFill>
                <a:effectLst>
                  <a:outerShdw blurRad="38100" dist="38100" dir="2700000" algn="tl">
                    <a:srgbClr val="000000"/>
                  </a:outerShdw>
                </a:effectLst>
                <a:latin typeface="Arial" charset="0"/>
              </a:rPr>
              <a:t>along the horizontal component of the tension force</a:t>
            </a: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4) </a:t>
            </a:r>
            <a:r>
              <a:rPr lang="en-US" sz="2000" b="1">
                <a:solidFill>
                  <a:schemeClr val="tx2"/>
                </a:solidFill>
                <a:effectLst>
                  <a:outerShdw blurRad="38100" dist="38100" dir="2700000" algn="tl">
                    <a:srgbClr val="000000"/>
                  </a:outerShdw>
                </a:effectLst>
                <a:latin typeface="Arial" charset="0"/>
              </a:rPr>
              <a:t>along the vertical component of the tension force</a:t>
            </a: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5) </a:t>
            </a:r>
            <a:r>
              <a:rPr lang="en-US" sz="2000" b="1">
                <a:solidFill>
                  <a:schemeClr val="tx2"/>
                </a:solidFill>
                <a:effectLst>
                  <a:outerShdw blurRad="38100" dist="38100" dir="2700000" algn="tl">
                    <a:srgbClr val="000000"/>
                  </a:outerShdw>
                </a:effectLst>
                <a:latin typeface="Arial" charset="0"/>
              </a:rPr>
              <a:t>tangential to the circle</a:t>
            </a:r>
            <a:endParaRPr lang="en-US" sz="2200" b="1">
              <a:effectLst>
                <a:outerShdw blurRad="38100" dist="38100" dir="2700000" algn="tl">
                  <a:srgbClr val="000000"/>
                </a:outerShdw>
              </a:effectLst>
              <a:latin typeface="Arial" charset="0"/>
            </a:endParaRPr>
          </a:p>
        </p:txBody>
      </p:sp>
      <p:sp>
        <p:nvSpPr>
          <p:cNvPr id="357381" name="Rectangle 5"/>
          <p:cNvSpPr>
            <a:spLocks noGrp="1" noChangeArrowheads="1"/>
          </p:cNvSpPr>
          <p:nvPr>
            <p:ph type="body" idx="1"/>
          </p:nvPr>
        </p:nvSpPr>
        <p:spPr>
          <a:xfrm>
            <a:off x="0" y="666750"/>
            <a:ext cx="3621088" cy="2576513"/>
          </a:xfrm>
          <a:noFill/>
          <a:ln/>
        </p:spPr>
        <p:txBody>
          <a:bodyPr/>
          <a:lstStyle/>
          <a:p>
            <a:pPr marL="401638" indent="-401638">
              <a:lnSpc>
                <a:spcPct val="150000"/>
              </a:lnSpc>
              <a:spcBef>
                <a:spcPct val="50000"/>
              </a:spcBef>
              <a:buFont typeface="Monotype Sorts" pitchFamily="2" charset="2"/>
              <a:buNone/>
            </a:pPr>
            <a:r>
              <a:rPr lang="en-US" sz="2200" b="1">
                <a:effectLst>
                  <a:outerShdw blurRad="38100" dist="38100" dir="2700000" algn="tl">
                    <a:srgbClr val="000000"/>
                  </a:outerShdw>
                </a:effectLst>
              </a:rPr>
              <a:t>	</a:t>
            </a:r>
            <a:r>
              <a:rPr lang="en-US" b="1">
                <a:effectLst>
                  <a:outerShdw blurRad="38100" dist="38100" dir="2700000" algn="tl">
                    <a:srgbClr val="000000"/>
                  </a:outerShdw>
                </a:effectLst>
              </a:rPr>
              <a:t>In the game of tetherball, the struck ball whirls around a pole. In what direction does the </a:t>
            </a:r>
            <a:r>
              <a:rPr lang="en-US" b="1">
                <a:solidFill>
                  <a:schemeClr val="accent2"/>
                </a:solidFill>
                <a:effectLst>
                  <a:outerShdw blurRad="38100" dist="38100" dir="2700000" algn="tl">
                    <a:srgbClr val="000000"/>
                  </a:outerShdw>
                </a:effectLst>
              </a:rPr>
              <a:t>net force</a:t>
            </a:r>
            <a:r>
              <a:rPr lang="en-US" b="1">
                <a:effectLst>
                  <a:outerShdw blurRad="38100" dist="38100" dir="2700000" algn="tl">
                    <a:srgbClr val="000000"/>
                  </a:outerShdw>
                </a:effectLst>
              </a:rPr>
              <a:t> on the ball point?</a:t>
            </a:r>
            <a:endParaRPr lang="en-US" sz="2200" b="1"/>
          </a:p>
        </p:txBody>
      </p:sp>
      <p:grpSp>
        <p:nvGrpSpPr>
          <p:cNvPr id="357382" name="Group 6"/>
          <p:cNvGrpSpPr>
            <a:grpSpLocks/>
          </p:cNvGrpSpPr>
          <p:nvPr/>
        </p:nvGrpSpPr>
        <p:grpSpPr bwMode="auto">
          <a:xfrm>
            <a:off x="3176588" y="3606800"/>
            <a:ext cx="3152775" cy="2971800"/>
            <a:chOff x="2073" y="2281"/>
            <a:chExt cx="1986" cy="1872"/>
          </a:xfrm>
        </p:grpSpPr>
        <p:sp>
          <p:nvSpPr>
            <p:cNvPr id="357383" name="Rectangle 7"/>
            <p:cNvSpPr>
              <a:spLocks noChangeArrowheads="1"/>
            </p:cNvSpPr>
            <p:nvPr/>
          </p:nvSpPr>
          <p:spPr bwMode="auto">
            <a:xfrm>
              <a:off x="2073" y="2281"/>
              <a:ext cx="1986" cy="1872"/>
            </a:xfrm>
            <a:prstGeom prst="rect">
              <a:avLst/>
            </a:prstGeom>
            <a:solidFill>
              <a:srgbClr val="000000"/>
            </a:solidFill>
            <a:ln w="9525">
              <a:noFill/>
              <a:miter lim="800000"/>
              <a:headEnd type="none" w="sm" len="sm"/>
              <a:tailEnd type="none" w="sm" len="sm"/>
            </a:ln>
            <a:effectLst/>
          </p:spPr>
          <p:txBody>
            <a:bodyPr wrap="none" anchor="ctr"/>
            <a:lstStyle/>
            <a:p>
              <a:endParaRPr lang="en-CA"/>
            </a:p>
          </p:txBody>
        </p:sp>
        <p:sp>
          <p:nvSpPr>
            <p:cNvPr id="357384" name="Line 8"/>
            <p:cNvSpPr>
              <a:spLocks noChangeShapeType="1"/>
            </p:cNvSpPr>
            <p:nvPr/>
          </p:nvSpPr>
          <p:spPr bwMode="auto">
            <a:xfrm>
              <a:off x="3169" y="2343"/>
              <a:ext cx="0" cy="1619"/>
            </a:xfrm>
            <a:prstGeom prst="line">
              <a:avLst/>
            </a:prstGeom>
            <a:noFill/>
            <a:ln w="57150">
              <a:solidFill>
                <a:srgbClr val="C0C0C0"/>
              </a:solidFill>
              <a:round/>
              <a:headEnd/>
              <a:tailEnd/>
            </a:ln>
            <a:effectLst/>
          </p:spPr>
          <p:txBody>
            <a:bodyPr anchor="ctr">
              <a:spAutoFit/>
            </a:bodyPr>
            <a:lstStyle/>
            <a:p>
              <a:endParaRPr lang="en-CA"/>
            </a:p>
          </p:txBody>
        </p:sp>
        <p:sp>
          <p:nvSpPr>
            <p:cNvPr id="357385" name="Line 9"/>
            <p:cNvSpPr>
              <a:spLocks noChangeShapeType="1"/>
            </p:cNvSpPr>
            <p:nvPr/>
          </p:nvSpPr>
          <p:spPr bwMode="auto">
            <a:xfrm flipH="1">
              <a:off x="2621" y="2494"/>
              <a:ext cx="528" cy="864"/>
            </a:xfrm>
            <a:prstGeom prst="line">
              <a:avLst/>
            </a:prstGeom>
            <a:noFill/>
            <a:ln w="38100">
              <a:solidFill>
                <a:schemeClr val="tx1"/>
              </a:solidFill>
              <a:round/>
              <a:headEnd/>
              <a:tailEnd/>
            </a:ln>
            <a:effectLst/>
          </p:spPr>
          <p:txBody>
            <a:bodyPr wrap="none" anchor="ctr">
              <a:spAutoFit/>
            </a:bodyPr>
            <a:lstStyle/>
            <a:p>
              <a:endParaRPr lang="en-CA"/>
            </a:p>
          </p:txBody>
        </p:sp>
        <p:sp>
          <p:nvSpPr>
            <p:cNvPr id="357386" name="Oval 10"/>
            <p:cNvSpPr>
              <a:spLocks noChangeArrowheads="1"/>
            </p:cNvSpPr>
            <p:nvPr/>
          </p:nvSpPr>
          <p:spPr bwMode="auto">
            <a:xfrm>
              <a:off x="2435" y="3349"/>
              <a:ext cx="240" cy="240"/>
            </a:xfrm>
            <a:prstGeom prst="ellipse">
              <a:avLst/>
            </a:prstGeom>
            <a:gradFill rotWithShape="0">
              <a:gsLst>
                <a:gs pos="0">
                  <a:srgbClr val="99CCFF"/>
                </a:gs>
                <a:gs pos="100000">
                  <a:srgbClr val="99CCFF">
                    <a:gamma/>
                    <a:shade val="63137"/>
                    <a:invGamma/>
                  </a:srgbClr>
                </a:gs>
              </a:gsLst>
              <a:path path="rect">
                <a:fillToRect r="100000" b="100000"/>
              </a:path>
            </a:gradFill>
            <a:ln w="38100">
              <a:solidFill>
                <a:srgbClr val="99CCFF"/>
              </a:solidFill>
              <a:round/>
              <a:headEnd/>
              <a:tailEnd/>
            </a:ln>
            <a:effectLst/>
          </p:spPr>
          <p:txBody>
            <a:bodyPr wrap="none" anchor="ctr">
              <a:spAutoFit/>
            </a:bodyPr>
            <a:lstStyle/>
            <a:p>
              <a:endParaRPr lang="en-CA"/>
            </a:p>
          </p:txBody>
        </p:sp>
        <p:sp>
          <p:nvSpPr>
            <p:cNvPr id="357387" name="Arc 11"/>
            <p:cNvSpPr>
              <a:spLocks/>
            </p:cNvSpPr>
            <p:nvPr/>
          </p:nvSpPr>
          <p:spPr bwMode="auto">
            <a:xfrm>
              <a:off x="2533" y="3371"/>
              <a:ext cx="1292" cy="258"/>
            </a:xfrm>
            <a:custGeom>
              <a:avLst/>
              <a:gdLst>
                <a:gd name="G0" fmla="+- 21464 0 0"/>
                <a:gd name="G1" fmla="+- 21590 0 0"/>
                <a:gd name="G2" fmla="+- 21600 0 0"/>
                <a:gd name="T0" fmla="*/ 22133 w 43064"/>
                <a:gd name="T1" fmla="*/ 0 h 43190"/>
                <a:gd name="T2" fmla="*/ 0 w 43064"/>
                <a:gd name="T3" fmla="*/ 24009 h 43190"/>
                <a:gd name="T4" fmla="*/ 21464 w 43064"/>
                <a:gd name="T5" fmla="*/ 21590 h 43190"/>
              </a:gdLst>
              <a:ahLst/>
              <a:cxnLst>
                <a:cxn ang="0">
                  <a:pos x="T0" y="T1"/>
                </a:cxn>
                <a:cxn ang="0">
                  <a:pos x="T2" y="T3"/>
                </a:cxn>
                <a:cxn ang="0">
                  <a:pos x="T4" y="T5"/>
                </a:cxn>
              </a:cxnLst>
              <a:rect l="0" t="0" r="r" b="b"/>
              <a:pathLst>
                <a:path w="43064" h="43190" fill="none" extrusionOk="0">
                  <a:moveTo>
                    <a:pt x="22132" y="0"/>
                  </a:moveTo>
                  <a:cubicBezTo>
                    <a:pt x="33796" y="361"/>
                    <a:pt x="43064" y="9921"/>
                    <a:pt x="43064" y="21590"/>
                  </a:cubicBezTo>
                  <a:cubicBezTo>
                    <a:pt x="43064" y="33519"/>
                    <a:pt x="33393" y="43190"/>
                    <a:pt x="21464" y="43190"/>
                  </a:cubicBezTo>
                  <a:cubicBezTo>
                    <a:pt x="10470" y="43190"/>
                    <a:pt x="1231" y="34933"/>
                    <a:pt x="-1" y="24009"/>
                  </a:cubicBezTo>
                </a:path>
                <a:path w="43064" h="43190" stroke="0" extrusionOk="0">
                  <a:moveTo>
                    <a:pt x="22132" y="0"/>
                  </a:moveTo>
                  <a:cubicBezTo>
                    <a:pt x="33796" y="361"/>
                    <a:pt x="43064" y="9921"/>
                    <a:pt x="43064" y="21590"/>
                  </a:cubicBezTo>
                  <a:cubicBezTo>
                    <a:pt x="43064" y="33519"/>
                    <a:pt x="33393" y="43190"/>
                    <a:pt x="21464" y="43190"/>
                  </a:cubicBezTo>
                  <a:cubicBezTo>
                    <a:pt x="10470" y="43190"/>
                    <a:pt x="1231" y="34933"/>
                    <a:pt x="-1" y="24009"/>
                  </a:cubicBezTo>
                  <a:lnTo>
                    <a:pt x="21464" y="21590"/>
                  </a:lnTo>
                  <a:close/>
                </a:path>
              </a:pathLst>
            </a:custGeom>
            <a:noFill/>
            <a:ln w="28575">
              <a:solidFill>
                <a:schemeClr val="tx1"/>
              </a:solidFill>
              <a:prstDash val="sysDot"/>
              <a:round/>
              <a:headEnd/>
              <a:tailEnd/>
            </a:ln>
            <a:effectLst/>
          </p:spPr>
          <p:txBody>
            <a:bodyPr wrap="none" anchor="ctr">
              <a:spAutoFit/>
            </a:bodyPr>
            <a:lstStyle/>
            <a:p>
              <a:endParaRPr lang="en-CA"/>
            </a:p>
          </p:txBody>
        </p:sp>
        <p:sp>
          <p:nvSpPr>
            <p:cNvPr id="357388" name="Arc 12"/>
            <p:cNvSpPr>
              <a:spLocks/>
            </p:cNvSpPr>
            <p:nvPr/>
          </p:nvSpPr>
          <p:spPr bwMode="auto">
            <a:xfrm>
              <a:off x="2690" y="3368"/>
              <a:ext cx="529" cy="129"/>
            </a:xfrm>
            <a:custGeom>
              <a:avLst/>
              <a:gdLst>
                <a:gd name="G0" fmla="+- 16419 0 0"/>
                <a:gd name="G1" fmla="+- 21509 0 0"/>
                <a:gd name="G2" fmla="+- 21600 0 0"/>
                <a:gd name="T0" fmla="*/ 0 w 16419"/>
                <a:gd name="T1" fmla="*/ 7474 h 21509"/>
                <a:gd name="T2" fmla="*/ 14438 w 16419"/>
                <a:gd name="T3" fmla="*/ 0 h 21509"/>
                <a:gd name="T4" fmla="*/ 16419 w 16419"/>
                <a:gd name="T5" fmla="*/ 21509 h 21509"/>
              </a:gdLst>
              <a:ahLst/>
              <a:cxnLst>
                <a:cxn ang="0">
                  <a:pos x="T0" y="T1"/>
                </a:cxn>
                <a:cxn ang="0">
                  <a:pos x="T2" y="T3"/>
                </a:cxn>
                <a:cxn ang="0">
                  <a:pos x="T4" y="T5"/>
                </a:cxn>
              </a:cxnLst>
              <a:rect l="0" t="0" r="r" b="b"/>
              <a:pathLst>
                <a:path w="16419" h="21509" fill="none" extrusionOk="0">
                  <a:moveTo>
                    <a:pt x="0" y="7474"/>
                  </a:moveTo>
                  <a:cubicBezTo>
                    <a:pt x="3655" y="3197"/>
                    <a:pt x="8835" y="516"/>
                    <a:pt x="14438" y="0"/>
                  </a:cubicBezTo>
                </a:path>
                <a:path w="16419" h="21509" stroke="0" extrusionOk="0">
                  <a:moveTo>
                    <a:pt x="0" y="7474"/>
                  </a:moveTo>
                  <a:cubicBezTo>
                    <a:pt x="3655" y="3197"/>
                    <a:pt x="8835" y="516"/>
                    <a:pt x="14438" y="0"/>
                  </a:cubicBezTo>
                  <a:lnTo>
                    <a:pt x="16419" y="21509"/>
                  </a:lnTo>
                  <a:close/>
                </a:path>
              </a:pathLst>
            </a:custGeom>
            <a:noFill/>
            <a:ln w="28575">
              <a:solidFill>
                <a:schemeClr val="tx1"/>
              </a:solidFill>
              <a:prstDash val="sysDot"/>
              <a:round/>
              <a:headEnd/>
              <a:tailEnd/>
            </a:ln>
            <a:effectLst/>
          </p:spPr>
          <p:txBody>
            <a:bodyPr anchor="ctr">
              <a:spAutoFit/>
            </a:bodyPr>
            <a:lstStyle/>
            <a:p>
              <a:endParaRPr lang="en-CA"/>
            </a:p>
          </p:txBody>
        </p:sp>
        <p:grpSp>
          <p:nvGrpSpPr>
            <p:cNvPr id="357389" name="Group 13"/>
            <p:cNvGrpSpPr>
              <a:grpSpLocks/>
            </p:cNvGrpSpPr>
            <p:nvPr/>
          </p:nvGrpSpPr>
          <p:grpSpPr bwMode="auto">
            <a:xfrm>
              <a:off x="2211" y="2837"/>
              <a:ext cx="669" cy="1206"/>
              <a:chOff x="3862" y="1783"/>
              <a:chExt cx="669" cy="1206"/>
            </a:xfrm>
          </p:grpSpPr>
          <p:sp>
            <p:nvSpPr>
              <p:cNvPr id="357390" name="Line 14"/>
              <p:cNvSpPr>
                <a:spLocks noChangeShapeType="1"/>
              </p:cNvSpPr>
              <p:nvPr/>
            </p:nvSpPr>
            <p:spPr bwMode="auto">
              <a:xfrm flipH="1">
                <a:off x="4204" y="1872"/>
                <a:ext cx="327" cy="536"/>
              </a:xfrm>
              <a:prstGeom prst="line">
                <a:avLst/>
              </a:prstGeom>
              <a:noFill/>
              <a:ln w="38100">
                <a:solidFill>
                  <a:schemeClr val="accent1"/>
                </a:solidFill>
                <a:round/>
                <a:headEnd type="triangle" w="med" len="med"/>
                <a:tailEnd/>
              </a:ln>
              <a:effectLst/>
            </p:spPr>
            <p:txBody>
              <a:bodyPr anchor="ctr">
                <a:spAutoFit/>
              </a:bodyPr>
              <a:lstStyle/>
              <a:p>
                <a:endParaRPr lang="en-CA"/>
              </a:p>
            </p:txBody>
          </p:sp>
          <p:sp>
            <p:nvSpPr>
              <p:cNvPr id="357391" name="Line 15"/>
              <p:cNvSpPr>
                <a:spLocks noChangeShapeType="1"/>
              </p:cNvSpPr>
              <p:nvPr/>
            </p:nvSpPr>
            <p:spPr bwMode="auto">
              <a:xfrm>
                <a:off x="4200" y="2428"/>
                <a:ext cx="0" cy="556"/>
              </a:xfrm>
              <a:prstGeom prst="line">
                <a:avLst/>
              </a:prstGeom>
              <a:noFill/>
              <a:ln w="38100">
                <a:solidFill>
                  <a:schemeClr val="accent1"/>
                </a:solidFill>
                <a:round/>
                <a:headEnd/>
                <a:tailEnd type="triangle" w="med" len="med"/>
              </a:ln>
              <a:effectLst/>
            </p:spPr>
            <p:txBody>
              <a:bodyPr anchor="ctr">
                <a:spAutoFit/>
              </a:bodyPr>
              <a:lstStyle/>
              <a:p>
                <a:endParaRPr lang="en-CA"/>
              </a:p>
            </p:txBody>
          </p:sp>
          <p:sp>
            <p:nvSpPr>
              <p:cNvPr id="357392" name="Text Box 16"/>
              <p:cNvSpPr txBox="1">
                <a:spLocks noChangeArrowheads="1"/>
              </p:cNvSpPr>
              <p:nvPr/>
            </p:nvSpPr>
            <p:spPr bwMode="auto">
              <a:xfrm>
                <a:off x="3862" y="2739"/>
                <a:ext cx="267" cy="250"/>
              </a:xfrm>
              <a:prstGeom prst="rect">
                <a:avLst/>
              </a:prstGeom>
              <a:noFill/>
              <a:ln w="38100">
                <a:noFill/>
                <a:miter lim="800000"/>
                <a:headEnd/>
                <a:tailEnd/>
              </a:ln>
              <a:effectLst/>
            </p:spPr>
            <p:txBody>
              <a:bodyPr wrap="none">
                <a:spAutoFit/>
              </a:bodyPr>
              <a:lstStyle/>
              <a:p>
                <a:r>
                  <a:rPr lang="en-US" sz="2000" b="1">
                    <a:solidFill>
                      <a:schemeClr val="accent1"/>
                    </a:solidFill>
                    <a:latin typeface="Arial" charset="0"/>
                  </a:rPr>
                  <a:t>W</a:t>
                </a:r>
              </a:p>
            </p:txBody>
          </p:sp>
          <p:sp>
            <p:nvSpPr>
              <p:cNvPr id="357393" name="Text Box 17"/>
              <p:cNvSpPr txBox="1">
                <a:spLocks noChangeArrowheads="1"/>
              </p:cNvSpPr>
              <p:nvPr/>
            </p:nvSpPr>
            <p:spPr bwMode="auto">
              <a:xfrm>
                <a:off x="4210" y="1783"/>
                <a:ext cx="214" cy="250"/>
              </a:xfrm>
              <a:prstGeom prst="rect">
                <a:avLst/>
              </a:prstGeom>
              <a:noFill/>
              <a:ln w="38100">
                <a:noFill/>
                <a:miter lim="800000"/>
                <a:headEnd/>
                <a:tailEnd/>
              </a:ln>
              <a:effectLst/>
            </p:spPr>
            <p:txBody>
              <a:bodyPr wrap="none">
                <a:spAutoFit/>
              </a:bodyPr>
              <a:lstStyle/>
              <a:p>
                <a:r>
                  <a:rPr lang="en-US" sz="2000" b="1">
                    <a:solidFill>
                      <a:schemeClr val="accent1"/>
                    </a:solidFill>
                    <a:latin typeface="Arial" charset="0"/>
                  </a:rPr>
                  <a:t>T</a:t>
                </a:r>
              </a:p>
            </p:txBody>
          </p:sp>
        </p:gr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AutoShape 2"/>
          <p:cNvSpPr>
            <a:spLocks noChangeArrowheads="1"/>
          </p:cNvSpPr>
          <p:nvPr/>
        </p:nvSpPr>
        <p:spPr bwMode="auto">
          <a:xfrm>
            <a:off x="0" y="0"/>
            <a:ext cx="9144000" cy="3378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grpSp>
        <p:nvGrpSpPr>
          <p:cNvPr id="394243" name="Group 3"/>
          <p:cNvGrpSpPr>
            <a:grpSpLocks/>
          </p:cNvGrpSpPr>
          <p:nvPr/>
        </p:nvGrpSpPr>
        <p:grpSpPr bwMode="auto">
          <a:xfrm>
            <a:off x="2647950" y="3594100"/>
            <a:ext cx="3681413" cy="2859088"/>
            <a:chOff x="2451" y="2252"/>
            <a:chExt cx="2319" cy="1801"/>
          </a:xfrm>
        </p:grpSpPr>
        <p:sp>
          <p:nvSpPr>
            <p:cNvPr id="394244" name="Oval 4"/>
            <p:cNvSpPr>
              <a:spLocks noChangeArrowheads="1"/>
            </p:cNvSpPr>
            <p:nvPr/>
          </p:nvSpPr>
          <p:spPr bwMode="auto">
            <a:xfrm>
              <a:off x="2838" y="2709"/>
              <a:ext cx="1240" cy="1240"/>
            </a:xfrm>
            <a:prstGeom prst="ellipse">
              <a:avLst/>
            </a:prstGeom>
            <a:noFill/>
            <a:ln w="28575">
              <a:solidFill>
                <a:schemeClr val="tx1"/>
              </a:solidFill>
              <a:prstDash val="lgDash"/>
              <a:round/>
              <a:headEnd/>
              <a:tailEnd/>
            </a:ln>
            <a:effectLst/>
          </p:spPr>
          <p:txBody>
            <a:bodyPr wrap="none" anchor="ctr"/>
            <a:lstStyle/>
            <a:p>
              <a:endParaRPr lang="en-CA"/>
            </a:p>
          </p:txBody>
        </p:sp>
        <p:sp>
          <p:nvSpPr>
            <p:cNvPr id="394245" name="Oval 5"/>
            <p:cNvSpPr>
              <a:spLocks noChangeArrowheads="1"/>
            </p:cNvSpPr>
            <p:nvPr/>
          </p:nvSpPr>
          <p:spPr bwMode="auto">
            <a:xfrm>
              <a:off x="3414" y="2661"/>
              <a:ext cx="88" cy="88"/>
            </a:xfrm>
            <a:prstGeom prst="ellipse">
              <a:avLst/>
            </a:prstGeom>
            <a:solidFill>
              <a:schemeClr val="accent1"/>
            </a:solidFill>
            <a:ln w="12700">
              <a:solidFill>
                <a:schemeClr val="accent1"/>
              </a:solidFill>
              <a:round/>
              <a:headEnd/>
              <a:tailEnd/>
            </a:ln>
            <a:effectLst/>
          </p:spPr>
          <p:txBody>
            <a:bodyPr wrap="none" anchor="ctr"/>
            <a:lstStyle/>
            <a:p>
              <a:pPr marL="285750" indent="-285750" algn="ctr"/>
              <a:endParaRPr lang="en-US" sz="3200" b="1">
                <a:solidFill>
                  <a:schemeClr val="accent1"/>
                </a:solidFill>
              </a:endParaRPr>
            </a:p>
          </p:txBody>
        </p:sp>
        <p:sp>
          <p:nvSpPr>
            <p:cNvPr id="394246" name="Line 6"/>
            <p:cNvSpPr>
              <a:spLocks noChangeShapeType="1"/>
            </p:cNvSpPr>
            <p:nvPr/>
          </p:nvSpPr>
          <p:spPr bwMode="auto">
            <a:xfrm flipH="1">
              <a:off x="3066" y="2705"/>
              <a:ext cx="400" cy="0"/>
            </a:xfrm>
            <a:prstGeom prst="line">
              <a:avLst/>
            </a:prstGeom>
            <a:noFill/>
            <a:ln w="25400">
              <a:solidFill>
                <a:schemeClr val="accent1"/>
              </a:solidFill>
              <a:round/>
              <a:headEnd/>
              <a:tailEnd type="triangle" w="med" len="med"/>
            </a:ln>
            <a:effectLst/>
          </p:spPr>
          <p:txBody>
            <a:bodyPr wrap="none" anchor="ctr"/>
            <a:lstStyle/>
            <a:p>
              <a:endParaRPr lang="en-CA"/>
            </a:p>
          </p:txBody>
        </p:sp>
        <p:sp>
          <p:nvSpPr>
            <p:cNvPr id="394247" name="Rectangle 7"/>
            <p:cNvSpPr>
              <a:spLocks noChangeArrowheads="1"/>
            </p:cNvSpPr>
            <p:nvPr/>
          </p:nvSpPr>
          <p:spPr bwMode="auto">
            <a:xfrm>
              <a:off x="3689" y="3363"/>
              <a:ext cx="276" cy="298"/>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sz="2800" b="1" i="1">
                  <a:solidFill>
                    <a:schemeClr val="accent2"/>
                  </a:solidFill>
                  <a:latin typeface="Arial" charset="0"/>
                </a:rPr>
                <a:t>R</a:t>
              </a:r>
            </a:p>
          </p:txBody>
        </p:sp>
        <p:sp>
          <p:nvSpPr>
            <p:cNvPr id="394248" name="Rectangle 8"/>
            <p:cNvSpPr>
              <a:spLocks noChangeArrowheads="1"/>
            </p:cNvSpPr>
            <p:nvPr/>
          </p:nvSpPr>
          <p:spPr bwMode="auto">
            <a:xfrm>
              <a:off x="3114" y="2451"/>
              <a:ext cx="239" cy="298"/>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sz="2800" b="1" i="1">
                  <a:solidFill>
                    <a:schemeClr val="accent1"/>
                  </a:solidFill>
                  <a:latin typeface="Arial" charset="0"/>
                </a:rPr>
                <a:t>v</a:t>
              </a:r>
              <a:endParaRPr lang="en-US" sz="2800" b="1" i="1">
                <a:solidFill>
                  <a:srgbClr val="FC0000"/>
                </a:solidFill>
                <a:latin typeface="Arial" charset="0"/>
              </a:endParaRPr>
            </a:p>
          </p:txBody>
        </p:sp>
        <p:sp>
          <p:nvSpPr>
            <p:cNvPr id="394249" name="Line 9"/>
            <p:cNvSpPr>
              <a:spLocks noChangeShapeType="1"/>
            </p:cNvSpPr>
            <p:nvPr/>
          </p:nvSpPr>
          <p:spPr bwMode="auto">
            <a:xfrm>
              <a:off x="3462" y="3329"/>
              <a:ext cx="616" cy="0"/>
            </a:xfrm>
            <a:prstGeom prst="line">
              <a:avLst/>
            </a:prstGeom>
            <a:noFill/>
            <a:ln w="12700">
              <a:solidFill>
                <a:schemeClr val="accent2"/>
              </a:solidFill>
              <a:round/>
              <a:headEnd/>
              <a:tailEnd type="triangle" w="med" len="med"/>
            </a:ln>
            <a:effectLst/>
          </p:spPr>
          <p:txBody>
            <a:bodyPr wrap="none" anchor="ctr"/>
            <a:lstStyle/>
            <a:p>
              <a:endParaRPr lang="en-CA"/>
            </a:p>
          </p:txBody>
        </p:sp>
        <p:pic>
          <p:nvPicPr>
            <p:cNvPr id="394250" name="Picture 10" descr="FG05_004"/>
            <p:cNvPicPr>
              <a:picLocks noChangeAspect="1" noChangeArrowheads="1"/>
            </p:cNvPicPr>
            <p:nvPr/>
          </p:nvPicPr>
          <p:blipFill>
            <a:blip r:embed="rId3" cstate="print">
              <a:lum bright="-18000" contrast="30000"/>
            </a:blip>
            <a:srcRect l="23872" t="14433" r="19289" b="12830"/>
            <a:stretch>
              <a:fillRect/>
            </a:stretch>
          </p:blipFill>
          <p:spPr bwMode="auto">
            <a:xfrm>
              <a:off x="2451" y="2284"/>
              <a:ext cx="2319" cy="1769"/>
            </a:xfrm>
            <a:prstGeom prst="rect">
              <a:avLst/>
            </a:prstGeom>
            <a:noFill/>
          </p:spPr>
        </p:pic>
        <p:sp>
          <p:nvSpPr>
            <p:cNvPr id="394251" name="Line 11"/>
            <p:cNvSpPr>
              <a:spLocks noChangeShapeType="1"/>
            </p:cNvSpPr>
            <p:nvPr/>
          </p:nvSpPr>
          <p:spPr bwMode="auto">
            <a:xfrm flipV="1">
              <a:off x="3480" y="2563"/>
              <a:ext cx="0" cy="677"/>
            </a:xfrm>
            <a:prstGeom prst="line">
              <a:avLst/>
            </a:prstGeom>
            <a:noFill/>
            <a:ln w="28575">
              <a:solidFill>
                <a:schemeClr val="bg2"/>
              </a:solidFill>
              <a:round/>
              <a:headEnd type="none" w="sm" len="sm"/>
              <a:tailEnd type="none" w="sm" len="sm"/>
            </a:ln>
            <a:effectLst/>
          </p:spPr>
          <p:txBody>
            <a:bodyPr wrap="none" anchor="ctr"/>
            <a:lstStyle/>
            <a:p>
              <a:endParaRPr lang="en-CA"/>
            </a:p>
          </p:txBody>
        </p:sp>
        <p:sp>
          <p:nvSpPr>
            <p:cNvPr id="394252" name="Text Box 12"/>
            <p:cNvSpPr txBox="1">
              <a:spLocks noChangeArrowheads="1"/>
            </p:cNvSpPr>
            <p:nvPr/>
          </p:nvSpPr>
          <p:spPr bwMode="auto">
            <a:xfrm>
              <a:off x="3400" y="2252"/>
              <a:ext cx="383" cy="288"/>
            </a:xfrm>
            <a:prstGeom prst="rect">
              <a:avLst/>
            </a:prstGeom>
            <a:noFill/>
            <a:ln w="9525">
              <a:noFill/>
              <a:miter lim="800000"/>
              <a:headEnd type="none" w="sm" len="sm"/>
              <a:tailEnd type="none" w="sm" len="sm"/>
            </a:ln>
            <a:effectLst/>
          </p:spPr>
          <p:txBody>
            <a:bodyPr wrap="none">
              <a:spAutoFit/>
            </a:bodyPr>
            <a:lstStyle/>
            <a:p>
              <a:r>
                <a:rPr lang="en-US" b="1">
                  <a:solidFill>
                    <a:schemeClr val="bg2"/>
                  </a:solidFill>
                </a:rPr>
                <a:t>top</a:t>
              </a:r>
              <a:endParaRPr lang="en-US"/>
            </a:p>
          </p:txBody>
        </p:sp>
      </p:grpSp>
      <p:sp>
        <p:nvSpPr>
          <p:cNvPr id="394253" name="Rectangle 13"/>
          <p:cNvSpPr>
            <a:spLocks noChangeArrowheads="1"/>
          </p:cNvSpPr>
          <p:nvPr/>
        </p:nvSpPr>
        <p:spPr bwMode="auto">
          <a:xfrm>
            <a:off x="5326063" y="709613"/>
            <a:ext cx="3541712" cy="24955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T</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T</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T</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T </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endParaRPr lang="en-US" b="1" i="1">
              <a:solidFill>
                <a:schemeClr val="tx2"/>
              </a:solidFill>
              <a:effectLst>
                <a:outerShdw blurRad="38100" dist="38100" dir="2700000" algn="tl">
                  <a:srgbClr val="000000"/>
                </a:outerShdw>
              </a:effectLst>
              <a:latin typeface="Arial" charset="0"/>
            </a:endParaRPr>
          </a:p>
        </p:txBody>
      </p:sp>
      <p:sp>
        <p:nvSpPr>
          <p:cNvPr id="394254" name="Rectangle 14"/>
          <p:cNvSpPr>
            <a:spLocks noGrp="1" noChangeArrowheads="1"/>
          </p:cNvSpPr>
          <p:nvPr>
            <p:ph type="body" idx="1"/>
          </p:nvPr>
        </p:nvSpPr>
        <p:spPr>
          <a:xfrm>
            <a:off x="0" y="706438"/>
            <a:ext cx="5099050" cy="2527300"/>
          </a:xfrm>
          <a:noFill/>
          <a:ln/>
        </p:spPr>
        <p:txBody>
          <a:bodyPr/>
          <a:lstStyle/>
          <a:p>
            <a:pPr marL="401638" indent="-401638">
              <a:lnSpc>
                <a:spcPct val="140000"/>
              </a:lnSpc>
              <a:spcBef>
                <a:spcPct val="50000"/>
              </a:spcBef>
              <a:buFont typeface="Monotype Sorts" pitchFamily="2" charset="2"/>
              <a:buNone/>
            </a:pPr>
            <a:r>
              <a:rPr lang="en-US" b="1">
                <a:effectLst>
                  <a:outerShdw blurRad="38100" dist="38100" dir="2700000" algn="tl">
                    <a:srgbClr val="000000"/>
                  </a:outerShdw>
                </a:effectLst>
              </a:rPr>
              <a:t>	You swing a ball at the end of  string in a vertical circle.  Since the ball is in circular motion there has to be a </a:t>
            </a:r>
            <a:r>
              <a:rPr lang="en-US" b="1" i="1">
                <a:solidFill>
                  <a:schemeClr val="accent2"/>
                </a:solidFill>
                <a:effectLst>
                  <a:outerShdw blurRad="38100" dist="38100" dir="2700000" algn="tl">
                    <a:srgbClr val="000000"/>
                  </a:outerShdw>
                </a:effectLst>
              </a:rPr>
              <a:t>centripetal force.</a:t>
            </a:r>
            <a:r>
              <a:rPr lang="en-US" b="1">
                <a:effectLst>
                  <a:outerShdw blurRad="38100" dist="38100" dir="2700000" algn="tl">
                    <a:srgbClr val="000000"/>
                  </a:outerShdw>
                </a:effectLst>
              </a:rPr>
              <a:t>  At the top of the ball’s path, what is </a:t>
            </a:r>
            <a:r>
              <a:rPr lang="en-US" b="1" i="1">
                <a:solidFill>
                  <a:schemeClr val="accent2"/>
                </a:solidFill>
                <a:effectLst>
                  <a:outerShdw blurRad="38100" dist="38100" dir="2700000" algn="tl">
                    <a:srgbClr val="000000"/>
                  </a:outerShdw>
                </a:effectLst>
              </a:rPr>
              <a:t>F</a:t>
            </a:r>
            <a:r>
              <a:rPr lang="en-US" b="1" i="1" baseline="-25000">
                <a:solidFill>
                  <a:schemeClr val="accent2"/>
                </a:solidFill>
                <a:effectLst>
                  <a:outerShdw blurRad="38100" dist="38100" dir="2700000" algn="tl">
                    <a:srgbClr val="000000"/>
                  </a:outerShdw>
                </a:effectLst>
              </a:rPr>
              <a:t>c</a:t>
            </a:r>
            <a:r>
              <a:rPr lang="en-US" b="1">
                <a:effectLst>
                  <a:outerShdw blurRad="38100" dist="38100" dir="2700000" algn="tl">
                    <a:srgbClr val="000000"/>
                  </a:outerShdw>
                </a:effectLst>
              </a:rPr>
              <a:t> equal to?</a:t>
            </a:r>
          </a:p>
        </p:txBody>
      </p:sp>
      <p:sp>
        <p:nvSpPr>
          <p:cNvPr id="394255" name="Rectangle 15"/>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10) </a:t>
            </a:r>
            <a:r>
              <a:rPr lang="en-US" sz="2800" dirty="0" smtClean="0">
                <a:solidFill>
                  <a:schemeClr val="accent2"/>
                </a:solidFill>
              </a:rPr>
              <a:t>Going </a:t>
            </a:r>
            <a:r>
              <a:rPr lang="en-US" sz="2800" dirty="0">
                <a:solidFill>
                  <a:schemeClr val="accent2"/>
                </a:solidFill>
              </a:rPr>
              <a:t>in Circles III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AutoShape 2"/>
          <p:cNvSpPr>
            <a:spLocks noChangeArrowheads="1"/>
          </p:cNvSpPr>
          <p:nvPr/>
        </p:nvSpPr>
        <p:spPr bwMode="auto">
          <a:xfrm>
            <a:off x="0" y="0"/>
            <a:ext cx="9144000" cy="3378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96291" name="Oval 3"/>
          <p:cNvSpPr>
            <a:spLocks noChangeArrowheads="1"/>
          </p:cNvSpPr>
          <p:nvPr/>
        </p:nvSpPr>
        <p:spPr bwMode="auto">
          <a:xfrm>
            <a:off x="5111750" y="1674813"/>
            <a:ext cx="2730500" cy="617537"/>
          </a:xfrm>
          <a:prstGeom prst="ellipse">
            <a:avLst/>
          </a:prstGeom>
          <a:noFill/>
          <a:ln w="50800">
            <a:solidFill>
              <a:schemeClr val="accent1"/>
            </a:solidFill>
            <a:round/>
            <a:headEnd/>
            <a:tailEnd/>
          </a:ln>
          <a:effectLst/>
        </p:spPr>
        <p:txBody>
          <a:bodyPr wrap="none" anchor="ctr"/>
          <a:lstStyle/>
          <a:p>
            <a:endParaRPr lang="en-CA"/>
          </a:p>
        </p:txBody>
      </p:sp>
      <p:sp>
        <p:nvSpPr>
          <p:cNvPr id="396292" name="Oval 4"/>
          <p:cNvSpPr>
            <a:spLocks noChangeArrowheads="1"/>
          </p:cNvSpPr>
          <p:nvPr/>
        </p:nvSpPr>
        <p:spPr bwMode="auto">
          <a:xfrm>
            <a:off x="6076950" y="4318000"/>
            <a:ext cx="1968500" cy="1968500"/>
          </a:xfrm>
          <a:prstGeom prst="ellipse">
            <a:avLst/>
          </a:prstGeom>
          <a:noFill/>
          <a:ln w="28575">
            <a:solidFill>
              <a:schemeClr val="tx1"/>
            </a:solidFill>
            <a:prstDash val="lgDash"/>
            <a:round/>
            <a:headEnd/>
            <a:tailEnd/>
          </a:ln>
          <a:effectLst/>
        </p:spPr>
        <p:txBody>
          <a:bodyPr wrap="none" anchor="ctr"/>
          <a:lstStyle/>
          <a:p>
            <a:endParaRPr lang="en-CA"/>
          </a:p>
        </p:txBody>
      </p:sp>
      <p:sp>
        <p:nvSpPr>
          <p:cNvPr id="396293" name="Oval 5"/>
          <p:cNvSpPr>
            <a:spLocks noChangeArrowheads="1"/>
          </p:cNvSpPr>
          <p:nvPr/>
        </p:nvSpPr>
        <p:spPr bwMode="auto">
          <a:xfrm>
            <a:off x="6938963" y="4241800"/>
            <a:ext cx="139700" cy="139700"/>
          </a:xfrm>
          <a:prstGeom prst="ellipse">
            <a:avLst/>
          </a:prstGeom>
          <a:solidFill>
            <a:schemeClr val="accent1"/>
          </a:solidFill>
          <a:ln w="12700">
            <a:solidFill>
              <a:schemeClr val="accent1"/>
            </a:solidFill>
            <a:round/>
            <a:headEnd/>
            <a:tailEnd/>
          </a:ln>
          <a:effectLst/>
        </p:spPr>
        <p:txBody>
          <a:bodyPr wrap="none" anchor="ctr"/>
          <a:lstStyle/>
          <a:p>
            <a:pPr marL="285750" indent="-285750" algn="ctr"/>
            <a:endParaRPr lang="en-US" sz="3200" b="1">
              <a:solidFill>
                <a:schemeClr val="accent1"/>
              </a:solidFill>
            </a:endParaRPr>
          </a:p>
        </p:txBody>
      </p:sp>
      <p:sp>
        <p:nvSpPr>
          <p:cNvPr id="396294" name="Line 6"/>
          <p:cNvSpPr>
            <a:spLocks noChangeShapeType="1"/>
          </p:cNvSpPr>
          <p:nvPr/>
        </p:nvSpPr>
        <p:spPr bwMode="auto">
          <a:xfrm flipH="1">
            <a:off x="6438900" y="4311650"/>
            <a:ext cx="635000" cy="0"/>
          </a:xfrm>
          <a:prstGeom prst="line">
            <a:avLst/>
          </a:prstGeom>
          <a:noFill/>
          <a:ln w="25400">
            <a:solidFill>
              <a:schemeClr val="accent1"/>
            </a:solidFill>
            <a:round/>
            <a:headEnd/>
            <a:tailEnd type="triangle" w="med" len="med"/>
          </a:ln>
          <a:effectLst/>
        </p:spPr>
        <p:txBody>
          <a:bodyPr wrap="none" anchor="ctr"/>
          <a:lstStyle/>
          <a:p>
            <a:endParaRPr lang="en-CA"/>
          </a:p>
        </p:txBody>
      </p:sp>
      <p:sp>
        <p:nvSpPr>
          <p:cNvPr id="396295" name="Rectangle 7"/>
          <p:cNvSpPr>
            <a:spLocks noChangeArrowheads="1"/>
          </p:cNvSpPr>
          <p:nvPr/>
        </p:nvSpPr>
        <p:spPr bwMode="auto">
          <a:xfrm>
            <a:off x="7427913" y="5356225"/>
            <a:ext cx="438150" cy="473075"/>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sz="2800" b="1" i="1">
                <a:solidFill>
                  <a:schemeClr val="accent2"/>
                </a:solidFill>
                <a:latin typeface="Arial" charset="0"/>
              </a:rPr>
              <a:t>R</a:t>
            </a:r>
          </a:p>
        </p:txBody>
      </p:sp>
      <p:sp>
        <p:nvSpPr>
          <p:cNvPr id="396296" name="Rectangle 8"/>
          <p:cNvSpPr>
            <a:spLocks noChangeArrowheads="1"/>
          </p:cNvSpPr>
          <p:nvPr/>
        </p:nvSpPr>
        <p:spPr bwMode="auto">
          <a:xfrm>
            <a:off x="6462713" y="3908425"/>
            <a:ext cx="379412" cy="473075"/>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sz="2800" b="1" i="1">
                <a:solidFill>
                  <a:schemeClr val="accent1"/>
                </a:solidFill>
                <a:latin typeface="Arial" charset="0"/>
              </a:rPr>
              <a:t>v</a:t>
            </a:r>
            <a:endParaRPr lang="en-US" sz="2800" b="1" i="1">
              <a:solidFill>
                <a:srgbClr val="FC0000"/>
              </a:solidFill>
              <a:latin typeface="Arial" charset="0"/>
            </a:endParaRPr>
          </a:p>
        </p:txBody>
      </p:sp>
      <p:sp>
        <p:nvSpPr>
          <p:cNvPr id="396297" name="Line 9"/>
          <p:cNvSpPr>
            <a:spLocks noChangeShapeType="1"/>
          </p:cNvSpPr>
          <p:nvPr/>
        </p:nvSpPr>
        <p:spPr bwMode="auto">
          <a:xfrm>
            <a:off x="7067550" y="5302250"/>
            <a:ext cx="977900" cy="0"/>
          </a:xfrm>
          <a:prstGeom prst="line">
            <a:avLst/>
          </a:prstGeom>
          <a:noFill/>
          <a:ln w="12700">
            <a:solidFill>
              <a:schemeClr val="accent2"/>
            </a:solidFill>
            <a:round/>
            <a:headEnd/>
            <a:tailEnd type="triangle" w="med" len="med"/>
          </a:ln>
          <a:effectLst/>
        </p:spPr>
        <p:txBody>
          <a:bodyPr wrap="none" anchor="ctr"/>
          <a:lstStyle/>
          <a:p>
            <a:endParaRPr lang="en-CA"/>
          </a:p>
        </p:txBody>
      </p:sp>
      <p:pic>
        <p:nvPicPr>
          <p:cNvPr id="396298" name="Picture 10" descr="FG05_004"/>
          <p:cNvPicPr>
            <a:picLocks noChangeAspect="1" noChangeArrowheads="1"/>
          </p:cNvPicPr>
          <p:nvPr/>
        </p:nvPicPr>
        <p:blipFill>
          <a:blip r:embed="rId3" cstate="print">
            <a:lum bright="-18000" contrast="30000"/>
          </a:blip>
          <a:srcRect l="23872" t="14433" r="19289" b="12830"/>
          <a:stretch>
            <a:fillRect/>
          </a:stretch>
        </p:blipFill>
        <p:spPr bwMode="auto">
          <a:xfrm>
            <a:off x="5462588" y="3608388"/>
            <a:ext cx="3681412" cy="2808287"/>
          </a:xfrm>
          <a:prstGeom prst="rect">
            <a:avLst/>
          </a:prstGeom>
          <a:noFill/>
        </p:spPr>
      </p:pic>
      <p:sp>
        <p:nvSpPr>
          <p:cNvPr id="396299" name="Oval 11"/>
          <p:cNvSpPr>
            <a:spLocks noChangeArrowheads="1"/>
          </p:cNvSpPr>
          <p:nvPr/>
        </p:nvSpPr>
        <p:spPr bwMode="auto">
          <a:xfrm>
            <a:off x="7002463" y="3935413"/>
            <a:ext cx="254000" cy="254000"/>
          </a:xfrm>
          <a:prstGeom prst="ellipse">
            <a:avLst/>
          </a:prstGeom>
          <a:solidFill>
            <a:schemeClr val="bg2"/>
          </a:solidFill>
          <a:ln w="12700">
            <a:solidFill>
              <a:schemeClr val="bg2"/>
            </a:solidFill>
            <a:round/>
            <a:headEnd/>
            <a:tailEnd/>
          </a:ln>
          <a:effectLst/>
        </p:spPr>
        <p:txBody>
          <a:bodyPr wrap="none" anchor="ctr"/>
          <a:lstStyle/>
          <a:p>
            <a:endParaRPr lang="en-CA"/>
          </a:p>
        </p:txBody>
      </p:sp>
      <p:sp>
        <p:nvSpPr>
          <p:cNvPr id="396300" name="Line 12"/>
          <p:cNvSpPr>
            <a:spLocks noChangeShapeType="1"/>
          </p:cNvSpPr>
          <p:nvPr/>
        </p:nvSpPr>
        <p:spPr bwMode="auto">
          <a:xfrm>
            <a:off x="7186613" y="4094163"/>
            <a:ext cx="0" cy="812800"/>
          </a:xfrm>
          <a:prstGeom prst="line">
            <a:avLst/>
          </a:prstGeom>
          <a:noFill/>
          <a:ln w="25400">
            <a:solidFill>
              <a:schemeClr val="bg2"/>
            </a:solidFill>
            <a:round/>
            <a:headEnd/>
            <a:tailEnd type="triangle" w="med" len="med"/>
          </a:ln>
          <a:effectLst/>
        </p:spPr>
        <p:txBody>
          <a:bodyPr wrap="none" anchor="ctr"/>
          <a:lstStyle/>
          <a:p>
            <a:endParaRPr lang="en-CA"/>
          </a:p>
        </p:txBody>
      </p:sp>
      <p:sp>
        <p:nvSpPr>
          <p:cNvPr id="396301" name="Rectangle 13"/>
          <p:cNvSpPr>
            <a:spLocks noChangeArrowheads="1"/>
          </p:cNvSpPr>
          <p:nvPr/>
        </p:nvSpPr>
        <p:spPr bwMode="auto">
          <a:xfrm>
            <a:off x="7191375" y="4129088"/>
            <a:ext cx="509588" cy="490537"/>
          </a:xfrm>
          <a:prstGeom prst="rect">
            <a:avLst/>
          </a:prstGeom>
          <a:noFill/>
          <a:ln w="12700">
            <a:noFill/>
            <a:miter lim="800000"/>
            <a:headEnd/>
            <a:tailEnd/>
          </a:ln>
          <a:effectLst/>
        </p:spPr>
        <p:txBody>
          <a:bodyPr wrap="none" lIns="161925" tIns="80962" rIns="161925" bIns="80962">
            <a:spAutoFit/>
          </a:bodyPr>
          <a:lstStyle/>
          <a:p>
            <a:pPr marL="500063" indent="-500063" defTabSz="2800350">
              <a:lnSpc>
                <a:spcPct val="90000"/>
              </a:lnSpc>
              <a:spcBef>
                <a:spcPct val="30000"/>
              </a:spcBef>
            </a:pPr>
            <a:r>
              <a:rPr lang="en-US" b="1" i="1">
                <a:solidFill>
                  <a:srgbClr val="993300"/>
                </a:solidFill>
                <a:effectLst>
                  <a:outerShdw blurRad="38100" dist="38100" dir="2700000" algn="tl">
                    <a:srgbClr val="000000"/>
                  </a:outerShdw>
                </a:effectLst>
                <a:latin typeface="Arial" charset="0"/>
              </a:rPr>
              <a:t>T</a:t>
            </a:r>
          </a:p>
        </p:txBody>
      </p:sp>
      <p:sp>
        <p:nvSpPr>
          <p:cNvPr id="396302" name="Rectangle 14"/>
          <p:cNvSpPr>
            <a:spLocks noChangeArrowheads="1"/>
          </p:cNvSpPr>
          <p:nvPr/>
        </p:nvSpPr>
        <p:spPr bwMode="auto">
          <a:xfrm>
            <a:off x="6346825" y="4189413"/>
            <a:ext cx="781050" cy="490537"/>
          </a:xfrm>
          <a:prstGeom prst="rect">
            <a:avLst/>
          </a:prstGeom>
          <a:noFill/>
          <a:ln w="12700">
            <a:noFill/>
            <a:miter lim="800000"/>
            <a:headEnd/>
            <a:tailEnd/>
          </a:ln>
          <a:effectLst/>
        </p:spPr>
        <p:txBody>
          <a:bodyPr wrap="none" lIns="161925" tIns="80962" rIns="161925" bIns="80962">
            <a:spAutoFit/>
          </a:bodyPr>
          <a:lstStyle/>
          <a:p>
            <a:pPr marL="500063" indent="-500063" defTabSz="2800350">
              <a:lnSpc>
                <a:spcPct val="90000"/>
              </a:lnSpc>
              <a:spcBef>
                <a:spcPct val="30000"/>
              </a:spcBef>
            </a:pPr>
            <a:r>
              <a:rPr lang="en-US" b="1" i="1">
                <a:solidFill>
                  <a:srgbClr val="993300"/>
                </a:solidFill>
                <a:latin typeface="Arial" charset="0"/>
              </a:rPr>
              <a:t>m</a:t>
            </a:r>
            <a:r>
              <a:rPr lang="en-US" b="1" i="1">
                <a:solidFill>
                  <a:srgbClr val="993300"/>
                </a:solidFill>
                <a:effectLst>
                  <a:outerShdw blurRad="38100" dist="38100" dir="2700000" algn="tl">
                    <a:srgbClr val="000000"/>
                  </a:outerShdw>
                </a:effectLst>
                <a:latin typeface="Arial" charset="0"/>
              </a:rPr>
              <a:t>g</a:t>
            </a:r>
            <a:endParaRPr lang="en-US" sz="2000" b="1" i="1">
              <a:solidFill>
                <a:srgbClr val="993300"/>
              </a:solidFill>
              <a:effectLst>
                <a:outerShdw blurRad="38100" dist="38100" dir="2700000" algn="tl">
                  <a:srgbClr val="000000"/>
                </a:outerShdw>
              </a:effectLst>
              <a:latin typeface="Arial" charset="0"/>
            </a:endParaRPr>
          </a:p>
        </p:txBody>
      </p:sp>
      <p:sp>
        <p:nvSpPr>
          <p:cNvPr id="396303" name="Line 15"/>
          <p:cNvSpPr>
            <a:spLocks noChangeShapeType="1"/>
          </p:cNvSpPr>
          <p:nvPr/>
        </p:nvSpPr>
        <p:spPr bwMode="auto">
          <a:xfrm>
            <a:off x="7072313" y="4087813"/>
            <a:ext cx="0" cy="596900"/>
          </a:xfrm>
          <a:prstGeom prst="line">
            <a:avLst/>
          </a:prstGeom>
          <a:noFill/>
          <a:ln w="12700">
            <a:solidFill>
              <a:schemeClr val="bg2"/>
            </a:solidFill>
            <a:round/>
            <a:headEnd/>
            <a:tailEnd type="triangle" w="med" len="med"/>
          </a:ln>
          <a:effectLst/>
        </p:spPr>
        <p:txBody>
          <a:bodyPr wrap="none" anchor="ctr"/>
          <a:lstStyle/>
          <a:p>
            <a:endParaRPr lang="en-CA"/>
          </a:p>
        </p:txBody>
      </p:sp>
      <p:sp>
        <p:nvSpPr>
          <p:cNvPr id="396304" name="Rectangle 16"/>
          <p:cNvSpPr>
            <a:spLocks noGrp="1" noChangeArrowheads="1"/>
          </p:cNvSpPr>
          <p:nvPr>
            <p:ph type="body" idx="1"/>
          </p:nvPr>
        </p:nvSpPr>
        <p:spPr>
          <a:xfrm>
            <a:off x="0" y="706438"/>
            <a:ext cx="5080000" cy="2527300"/>
          </a:xfrm>
          <a:noFill/>
          <a:ln/>
        </p:spPr>
        <p:txBody>
          <a:bodyPr/>
          <a:lstStyle/>
          <a:p>
            <a:pPr marL="401638" indent="-401638">
              <a:lnSpc>
                <a:spcPct val="130000"/>
              </a:lnSpc>
              <a:spcBef>
                <a:spcPct val="50000"/>
              </a:spcBef>
              <a:buFont typeface="Monotype Sorts" pitchFamily="2" charset="2"/>
              <a:buNone/>
            </a:pPr>
            <a:r>
              <a:rPr lang="en-US" sz="2200" b="1">
                <a:effectLst>
                  <a:outerShdw blurRad="38100" dist="38100" dir="2700000" algn="tl">
                    <a:srgbClr val="000000"/>
                  </a:outerShdw>
                </a:effectLst>
              </a:rPr>
              <a:t>	</a:t>
            </a:r>
            <a:r>
              <a:rPr lang="en-US" b="1">
                <a:effectLst>
                  <a:outerShdw blurRad="38100" dist="38100" dir="2700000" algn="tl">
                    <a:srgbClr val="000000"/>
                  </a:outerShdw>
                </a:effectLst>
              </a:rPr>
              <a:t>You swing a ball at the end of  string in a vertical circle.  Since the ball is in circular motion there has to be a </a:t>
            </a:r>
            <a:r>
              <a:rPr lang="en-US" b="1" i="1">
                <a:solidFill>
                  <a:schemeClr val="accent2"/>
                </a:solidFill>
                <a:effectLst>
                  <a:outerShdw blurRad="38100" dist="38100" dir="2700000" algn="tl">
                    <a:srgbClr val="000000"/>
                  </a:outerShdw>
                </a:effectLst>
              </a:rPr>
              <a:t>centripetal force.</a:t>
            </a:r>
            <a:r>
              <a:rPr lang="en-US" b="1">
                <a:effectLst>
                  <a:outerShdw blurRad="38100" dist="38100" dir="2700000" algn="tl">
                    <a:srgbClr val="000000"/>
                  </a:outerShdw>
                </a:effectLst>
              </a:rPr>
              <a:t>  At the top of the ball’s path, what is </a:t>
            </a:r>
            <a:r>
              <a:rPr lang="en-US" b="1" i="1">
                <a:solidFill>
                  <a:schemeClr val="accent2"/>
                </a:solidFill>
                <a:effectLst>
                  <a:outerShdw blurRad="38100" dist="38100" dir="2700000" algn="tl">
                    <a:srgbClr val="000000"/>
                  </a:outerShdw>
                </a:effectLst>
              </a:rPr>
              <a:t>F</a:t>
            </a:r>
            <a:r>
              <a:rPr lang="en-US" b="1" i="1" baseline="-25000">
                <a:solidFill>
                  <a:schemeClr val="accent2"/>
                </a:solidFill>
                <a:effectLst>
                  <a:outerShdw blurRad="38100" dist="38100" dir="2700000" algn="tl">
                    <a:srgbClr val="000000"/>
                  </a:outerShdw>
                </a:effectLst>
              </a:rPr>
              <a:t>c</a:t>
            </a:r>
            <a:r>
              <a:rPr lang="en-US" b="1">
                <a:effectLst>
                  <a:outerShdw blurRad="38100" dist="38100" dir="2700000" algn="tl">
                    <a:srgbClr val="000000"/>
                  </a:outerShdw>
                </a:effectLst>
              </a:rPr>
              <a:t> equal to?</a:t>
            </a:r>
            <a:endParaRPr lang="en-US" sz="2200" b="1">
              <a:effectLst>
                <a:outerShdw blurRad="38100" dist="38100" dir="2700000" algn="tl">
                  <a:srgbClr val="000000"/>
                </a:outerShdw>
              </a:effectLst>
            </a:endParaRPr>
          </a:p>
        </p:txBody>
      </p:sp>
      <p:sp>
        <p:nvSpPr>
          <p:cNvPr id="396305" name="AutoShape 17"/>
          <p:cNvSpPr>
            <a:spLocks noChangeArrowheads="1"/>
          </p:cNvSpPr>
          <p:nvPr/>
        </p:nvSpPr>
        <p:spPr bwMode="auto">
          <a:xfrm>
            <a:off x="209550" y="3490913"/>
            <a:ext cx="4975225" cy="272732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96306" name="Rectangle 18"/>
          <p:cNvSpPr>
            <a:spLocks noChangeArrowheads="1"/>
          </p:cNvSpPr>
          <p:nvPr/>
        </p:nvSpPr>
        <p:spPr bwMode="auto">
          <a:xfrm>
            <a:off x="0" y="3595688"/>
            <a:ext cx="5267325" cy="2227262"/>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i="1">
                <a:solidFill>
                  <a:srgbClr val="0066FF"/>
                </a:solidFill>
                <a:latin typeface="Arial" charset="0"/>
              </a:rPr>
              <a:t>	 </a:t>
            </a:r>
            <a:r>
              <a:rPr lang="en-US" sz="2000" b="1" i="1">
                <a:solidFill>
                  <a:srgbClr val="0066FF"/>
                </a:solidFill>
                <a:effectLst>
                  <a:outerShdw blurRad="38100" dist="38100" dir="2700000" algn="tl">
                    <a:srgbClr val="000000"/>
                  </a:outerShdw>
                </a:effectLst>
                <a:latin typeface="Arial" charset="0"/>
              </a:rPr>
              <a:t>F</a:t>
            </a:r>
            <a:r>
              <a:rPr lang="en-US" sz="2000" b="1" i="1" baseline="-25000">
                <a:solidFill>
                  <a:srgbClr val="0066FF"/>
                </a:solidFill>
                <a:effectLst>
                  <a:outerShdw blurRad="38100" dist="38100" dir="2700000" algn="tl">
                    <a:srgbClr val="000000"/>
                  </a:outerShdw>
                </a:effectLst>
                <a:latin typeface="Arial" charset="0"/>
              </a:rPr>
              <a:t>c</a:t>
            </a:r>
            <a:r>
              <a:rPr lang="en-US" sz="2000" b="1">
                <a:solidFill>
                  <a:srgbClr val="0066FF"/>
                </a:solidFill>
                <a:effectLst>
                  <a:outerShdw blurRad="38100" dist="38100" dir="2700000" algn="tl">
                    <a:srgbClr val="000000"/>
                  </a:outerShdw>
                </a:effectLst>
                <a:latin typeface="Arial" charset="0"/>
              </a:rPr>
              <a:t> points toward the center of the circle, </a:t>
            </a:r>
            <a:r>
              <a:rPr lang="en-US" sz="2000" b="1" i="1">
                <a:solidFill>
                  <a:srgbClr val="0066FF"/>
                </a:solidFill>
                <a:effectLst>
                  <a:outerShdw blurRad="38100" dist="38100" dir="2700000" algn="tl">
                    <a:srgbClr val="000000"/>
                  </a:outerShdw>
                </a:effectLst>
                <a:latin typeface="Arial" charset="0"/>
              </a:rPr>
              <a:t>i.e</a:t>
            </a:r>
            <a:r>
              <a:rPr lang="en-US" sz="2000" b="1">
                <a:solidFill>
                  <a:srgbClr val="0066FF"/>
                </a:solidFill>
                <a:effectLst>
                  <a:outerShdw blurRad="38100" dist="38100" dir="2700000" algn="tl">
                    <a:srgbClr val="000000"/>
                  </a:outerShdw>
                </a:effectLst>
                <a:latin typeface="Arial" charset="0"/>
              </a:rPr>
              <a:t>. downward in this case.</a:t>
            </a:r>
            <a:r>
              <a:rPr lang="en-US" sz="2000" b="1">
                <a:solidFill>
                  <a:srgbClr val="000000"/>
                </a:solidFill>
                <a:latin typeface="Arial" charset="0"/>
              </a:rPr>
              <a:t>  The </a:t>
            </a:r>
            <a:r>
              <a:rPr lang="en-US" sz="2000" b="1">
                <a:solidFill>
                  <a:srgbClr val="FC0128"/>
                </a:solidFill>
                <a:effectLst>
                  <a:outerShdw blurRad="38100" dist="38100" dir="2700000" algn="tl">
                    <a:srgbClr val="000000"/>
                  </a:outerShdw>
                </a:effectLst>
                <a:latin typeface="Arial" charset="0"/>
              </a:rPr>
              <a:t>weight vector</a:t>
            </a:r>
            <a:r>
              <a:rPr lang="en-US" sz="2000" b="1">
                <a:solidFill>
                  <a:srgbClr val="000000"/>
                </a:solidFill>
                <a:latin typeface="Arial" charset="0"/>
              </a:rPr>
              <a:t> points </a:t>
            </a:r>
            <a:r>
              <a:rPr lang="en-US" sz="2000" b="1">
                <a:solidFill>
                  <a:srgbClr val="FC0128"/>
                </a:solidFill>
                <a:effectLst>
                  <a:outerShdw blurRad="38100" dist="38100" dir="2700000" algn="tl">
                    <a:srgbClr val="000000"/>
                  </a:outerShdw>
                </a:effectLst>
                <a:latin typeface="Arial" charset="0"/>
              </a:rPr>
              <a:t>down</a:t>
            </a:r>
            <a:r>
              <a:rPr lang="en-US" sz="2000" b="1">
                <a:solidFill>
                  <a:srgbClr val="000000"/>
                </a:solidFill>
                <a:latin typeface="Arial" charset="0"/>
              </a:rPr>
              <a:t> and the </a:t>
            </a:r>
            <a:r>
              <a:rPr lang="en-US" sz="2000" b="1">
                <a:solidFill>
                  <a:srgbClr val="990099"/>
                </a:solidFill>
                <a:effectLst>
                  <a:outerShdw blurRad="38100" dist="38100" dir="2700000" algn="tl">
                    <a:srgbClr val="000000"/>
                  </a:outerShdw>
                </a:effectLst>
                <a:latin typeface="Arial" charset="0"/>
              </a:rPr>
              <a:t>tension</a:t>
            </a:r>
            <a:r>
              <a:rPr lang="en-US" sz="2000" b="1">
                <a:solidFill>
                  <a:srgbClr val="000000"/>
                </a:solidFill>
                <a:latin typeface="Arial" charset="0"/>
              </a:rPr>
              <a:t>  (exerted by the string) also points </a:t>
            </a:r>
            <a:r>
              <a:rPr lang="en-US" sz="2000" b="1">
                <a:solidFill>
                  <a:srgbClr val="990099"/>
                </a:solidFill>
                <a:effectLst>
                  <a:outerShdw blurRad="38100" dist="38100" dir="2700000" algn="tl">
                    <a:srgbClr val="000000"/>
                  </a:outerShdw>
                </a:effectLst>
                <a:latin typeface="Arial" charset="0"/>
              </a:rPr>
              <a:t>down</a:t>
            </a:r>
            <a:r>
              <a:rPr lang="en-US" sz="2000" b="1">
                <a:solidFill>
                  <a:srgbClr val="000000"/>
                </a:solidFill>
                <a:latin typeface="Arial" charset="0"/>
              </a:rPr>
              <a:t>.  The magnitude of the net force, therefore, is:    </a:t>
            </a:r>
            <a:r>
              <a:rPr lang="en-US" sz="2000" b="1" i="1">
                <a:solidFill>
                  <a:srgbClr val="FC0128"/>
                </a:solidFill>
                <a:effectLst>
                  <a:outerShdw blurRad="38100" dist="38100" dir="2700000" algn="tl">
                    <a:srgbClr val="000000"/>
                  </a:outerShdw>
                </a:effectLst>
                <a:latin typeface="Arial" charset="0"/>
              </a:rPr>
              <a:t>F</a:t>
            </a:r>
            <a:r>
              <a:rPr lang="en-US" sz="2000" b="1" i="1" baseline="-25000">
                <a:solidFill>
                  <a:srgbClr val="FC0128"/>
                </a:solidFill>
                <a:effectLst>
                  <a:outerShdw blurRad="38100" dist="38100" dir="2700000" algn="tl">
                    <a:srgbClr val="000000"/>
                  </a:outerShdw>
                </a:effectLst>
                <a:latin typeface="Arial" charset="0"/>
              </a:rPr>
              <a:t>c</a:t>
            </a:r>
            <a:r>
              <a:rPr lang="en-US" sz="2000" b="1">
                <a:solidFill>
                  <a:srgbClr val="FC0128"/>
                </a:solidFill>
                <a:effectLst>
                  <a:outerShdw blurRad="38100" dist="38100" dir="2700000" algn="tl">
                    <a:srgbClr val="000000"/>
                  </a:outerShdw>
                </a:effectLst>
                <a:latin typeface="Arial" charset="0"/>
              </a:rPr>
              <a:t>  =  </a:t>
            </a:r>
            <a:r>
              <a:rPr lang="en-US" sz="2000" b="1" i="1">
                <a:solidFill>
                  <a:srgbClr val="FC0128"/>
                </a:solidFill>
                <a:effectLst>
                  <a:outerShdw blurRad="38100" dist="38100" dir="2700000" algn="tl">
                    <a:srgbClr val="000000"/>
                  </a:outerShdw>
                </a:effectLst>
                <a:latin typeface="Arial" charset="0"/>
              </a:rPr>
              <a:t>T</a:t>
            </a:r>
            <a:r>
              <a:rPr lang="en-US" sz="2000" b="1">
                <a:solidFill>
                  <a:srgbClr val="FC0128"/>
                </a:solidFill>
                <a:effectLst>
                  <a:outerShdw blurRad="38100" dist="38100" dir="2700000" algn="tl">
                    <a:srgbClr val="000000"/>
                  </a:outerShdw>
                </a:effectLst>
                <a:latin typeface="Arial" charset="0"/>
              </a:rPr>
              <a:t> + </a:t>
            </a:r>
            <a:r>
              <a:rPr lang="en-US" sz="2000" b="1" i="1">
                <a:solidFill>
                  <a:srgbClr val="FC0128"/>
                </a:solidFill>
                <a:effectLst>
                  <a:outerShdw blurRad="38100" dist="38100" dir="2700000" algn="tl">
                    <a:srgbClr val="000000"/>
                  </a:outerShdw>
                </a:effectLst>
                <a:latin typeface="Arial" charset="0"/>
              </a:rPr>
              <a:t>mg</a:t>
            </a:r>
            <a:endParaRPr lang="en-US" sz="2000" b="1" i="1">
              <a:solidFill>
                <a:srgbClr val="FC0128"/>
              </a:solidFill>
              <a:latin typeface="Arial" charset="0"/>
            </a:endParaRPr>
          </a:p>
        </p:txBody>
      </p:sp>
      <p:sp>
        <p:nvSpPr>
          <p:cNvPr id="396307" name="Rectangle 19"/>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10) </a:t>
            </a:r>
            <a:r>
              <a:rPr lang="en-US" sz="2800" dirty="0" smtClean="0">
                <a:solidFill>
                  <a:schemeClr val="accent2"/>
                </a:solidFill>
              </a:rPr>
              <a:t>Going </a:t>
            </a:r>
            <a:r>
              <a:rPr lang="en-US" sz="2800" dirty="0">
                <a:solidFill>
                  <a:schemeClr val="accent2"/>
                </a:solidFill>
              </a:rPr>
              <a:t>in Circles III</a:t>
            </a:r>
          </a:p>
        </p:txBody>
      </p:sp>
      <p:sp>
        <p:nvSpPr>
          <p:cNvPr id="396308" name="Text Box 20"/>
          <p:cNvSpPr txBox="1">
            <a:spLocks noChangeArrowheads="1"/>
          </p:cNvSpPr>
          <p:nvPr/>
        </p:nvSpPr>
        <p:spPr bwMode="auto">
          <a:xfrm>
            <a:off x="266700" y="6296025"/>
            <a:ext cx="6805613" cy="406400"/>
          </a:xfrm>
          <a:prstGeom prst="rect">
            <a:avLst/>
          </a:prstGeom>
          <a:solidFill>
            <a:srgbClr val="3366FF"/>
          </a:solidFill>
          <a:ln w="9525">
            <a:solidFill>
              <a:schemeClr val="tx2"/>
            </a:solidFill>
            <a:miter lim="800000"/>
            <a:headEnd type="none" w="sm" len="sm"/>
            <a:tailEnd type="none" w="sm" len="sm"/>
          </a:ln>
          <a:effectLst/>
        </p:spPr>
        <p:txBody>
          <a:bodyPr>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is </a:t>
            </a:r>
            <a:r>
              <a:rPr lang="en-US" sz="2000" b="1" i="1">
                <a:solidFill>
                  <a:srgbClr val="FC0128"/>
                </a:solidFill>
                <a:effectLst>
                  <a:outerShdw blurRad="38100" dist="38100" dir="2700000" algn="tl">
                    <a:srgbClr val="000000"/>
                  </a:outerShdw>
                </a:effectLst>
                <a:latin typeface="Arial" charset="0"/>
              </a:rPr>
              <a:t>F</a:t>
            </a:r>
            <a:r>
              <a:rPr lang="en-US" sz="2000" b="1" i="1" baseline="-25000">
                <a:solidFill>
                  <a:srgbClr val="FC0128"/>
                </a:solidFill>
                <a:effectLst>
                  <a:outerShdw blurRad="38100" dist="38100" dir="2700000" algn="tl">
                    <a:srgbClr val="000000"/>
                  </a:outerShdw>
                </a:effectLst>
                <a:latin typeface="Arial" charset="0"/>
              </a:rPr>
              <a:t>c</a:t>
            </a:r>
            <a:r>
              <a:rPr lang="en-US" sz="2000" b="1">
                <a:effectLst>
                  <a:outerShdw blurRad="38100" dist="38100" dir="2700000" algn="tl">
                    <a:srgbClr val="000000"/>
                  </a:outerShdw>
                </a:effectLst>
                <a:latin typeface="Arial" charset="0"/>
              </a:rPr>
              <a:t> at the bottom of the ball’s path?</a:t>
            </a:r>
          </a:p>
        </p:txBody>
      </p:sp>
      <p:sp>
        <p:nvSpPr>
          <p:cNvPr id="396309" name="Rectangle 21"/>
          <p:cNvSpPr>
            <a:spLocks noChangeArrowheads="1"/>
          </p:cNvSpPr>
          <p:nvPr/>
        </p:nvSpPr>
        <p:spPr bwMode="auto">
          <a:xfrm>
            <a:off x="5326063" y="709613"/>
            <a:ext cx="3541712" cy="24955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T</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T</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N</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T</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T </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a:t>
            </a:r>
            <a:r>
              <a:rPr lang="en-US" sz="2000" b="1" i="1">
                <a:solidFill>
                  <a:schemeClr val="tx2"/>
                </a:solidFill>
                <a:effectLst>
                  <a:outerShdw blurRad="38100" dist="38100" dir="2700000" algn="tl">
                    <a:srgbClr val="000000"/>
                  </a:outerShdw>
                </a:effectLst>
                <a:latin typeface="Arial" charset="0"/>
              </a:rPr>
              <a:t>F</a:t>
            </a:r>
            <a:r>
              <a:rPr lang="en-US" sz="2000" b="1" i="1" baseline="-25000">
                <a:solidFill>
                  <a:schemeClr val="tx2"/>
                </a:solidFill>
                <a:effectLst>
                  <a:outerShdw blurRad="38100" dist="38100" dir="2700000" algn="tl">
                    <a:srgbClr val="000000"/>
                  </a:outerShdw>
                </a:effectLst>
                <a:latin typeface="Arial" charset="0"/>
              </a:rPr>
              <a:t>c</a:t>
            </a:r>
            <a:r>
              <a:rPr lang="en-US" sz="2000" b="1">
                <a:solidFill>
                  <a:schemeClr val="tx2"/>
                </a:solidFill>
                <a:effectLst>
                  <a:outerShdw blurRad="38100" dist="38100" dir="2700000" algn="tl">
                    <a:srgbClr val="000000"/>
                  </a:outerShdw>
                </a:effectLst>
                <a:latin typeface="Arial" charset="0"/>
              </a:rPr>
              <a:t>  =  </a:t>
            </a:r>
            <a:r>
              <a:rPr lang="en-US" sz="2000" b="1" i="1">
                <a:solidFill>
                  <a:schemeClr val="tx2"/>
                </a:solidFill>
                <a:effectLst>
                  <a:outerShdw blurRad="38100" dist="38100" dir="2700000" algn="tl">
                    <a:srgbClr val="000000"/>
                  </a:outerShdw>
                </a:effectLst>
                <a:latin typeface="Arial" charset="0"/>
              </a:rPr>
              <a:t>mg</a:t>
            </a:r>
            <a:endParaRPr lang="en-US" b="1" i="1">
              <a:solidFill>
                <a:schemeClr val="tx2"/>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98339"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11) </a:t>
            </a:r>
            <a:r>
              <a:rPr lang="en-US" sz="2800" dirty="0" smtClean="0">
                <a:solidFill>
                  <a:schemeClr val="accent2"/>
                </a:solidFill>
              </a:rPr>
              <a:t>Earth </a:t>
            </a:r>
            <a:r>
              <a:rPr lang="en-US" sz="2800" dirty="0">
                <a:solidFill>
                  <a:schemeClr val="accent2"/>
                </a:solidFill>
              </a:rPr>
              <a:t>and Moon I</a:t>
            </a:r>
          </a:p>
        </p:txBody>
      </p:sp>
      <p:sp>
        <p:nvSpPr>
          <p:cNvPr id="398340" name="Rectangle 4"/>
          <p:cNvSpPr>
            <a:spLocks noChangeArrowheads="1"/>
          </p:cNvSpPr>
          <p:nvPr/>
        </p:nvSpPr>
        <p:spPr bwMode="auto">
          <a:xfrm>
            <a:off x="3679825" y="779463"/>
            <a:ext cx="5464175" cy="279558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the Earth pulls harder on the Moon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the Moon pulls harder on the Earth</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they pull on each other equally</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there is no force between the Earth and the Moon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it depends upon where the Moon is in its orbit at that time</a:t>
            </a:r>
            <a:endParaRPr lang="en-US" sz="2200" b="1">
              <a:effectLst>
                <a:outerShdw blurRad="38100" dist="38100" dir="2700000" algn="tl">
                  <a:srgbClr val="000000"/>
                </a:outerShdw>
              </a:effectLst>
              <a:latin typeface="Arial" charset="0"/>
            </a:endParaRPr>
          </a:p>
        </p:txBody>
      </p:sp>
      <p:grpSp>
        <p:nvGrpSpPr>
          <p:cNvPr id="398341" name="Group 5"/>
          <p:cNvGrpSpPr>
            <a:grpSpLocks/>
          </p:cNvGrpSpPr>
          <p:nvPr/>
        </p:nvGrpSpPr>
        <p:grpSpPr bwMode="auto">
          <a:xfrm>
            <a:off x="4949825" y="4005263"/>
            <a:ext cx="4194175" cy="2371725"/>
            <a:chOff x="3336" y="2523"/>
            <a:chExt cx="2424" cy="1397"/>
          </a:xfrm>
        </p:grpSpPr>
        <p:sp>
          <p:nvSpPr>
            <p:cNvPr id="398342" name="Rectangle 6" descr="90%"/>
            <p:cNvSpPr>
              <a:spLocks noChangeArrowheads="1"/>
            </p:cNvSpPr>
            <p:nvPr/>
          </p:nvSpPr>
          <p:spPr bwMode="auto">
            <a:xfrm>
              <a:off x="3336" y="2523"/>
              <a:ext cx="2424" cy="1397"/>
            </a:xfrm>
            <a:prstGeom prst="rect">
              <a:avLst/>
            </a:prstGeom>
            <a:pattFill prst="pct90">
              <a:fgClr>
                <a:schemeClr val="bg2"/>
              </a:fgClr>
              <a:bgClr>
                <a:srgbClr val="FFFFFF"/>
              </a:bgClr>
            </a:pattFill>
            <a:ln w="9525">
              <a:noFill/>
              <a:miter lim="800000"/>
              <a:headEnd type="none" w="sm" len="sm"/>
              <a:tailEnd type="none" w="sm" len="sm"/>
            </a:ln>
            <a:effectLst/>
          </p:spPr>
          <p:txBody>
            <a:bodyPr wrap="none" anchor="ctr"/>
            <a:lstStyle/>
            <a:p>
              <a:endParaRPr lang="en-CA"/>
            </a:p>
          </p:txBody>
        </p:sp>
        <p:grpSp>
          <p:nvGrpSpPr>
            <p:cNvPr id="398343" name="Group 7"/>
            <p:cNvGrpSpPr>
              <a:grpSpLocks/>
            </p:cNvGrpSpPr>
            <p:nvPr/>
          </p:nvGrpSpPr>
          <p:grpSpPr bwMode="auto">
            <a:xfrm>
              <a:off x="3782" y="2805"/>
              <a:ext cx="722" cy="722"/>
              <a:chOff x="4902" y="2609"/>
              <a:chExt cx="422" cy="422"/>
            </a:xfrm>
          </p:grpSpPr>
          <p:sp>
            <p:nvSpPr>
              <p:cNvPr id="398344" name="Oval 8"/>
              <p:cNvSpPr>
                <a:spLocks noChangeArrowheads="1"/>
              </p:cNvSpPr>
              <p:nvPr/>
            </p:nvSpPr>
            <p:spPr bwMode="auto">
              <a:xfrm>
                <a:off x="4902" y="2609"/>
                <a:ext cx="422" cy="422"/>
              </a:xfrm>
              <a:prstGeom prst="ellipse">
                <a:avLst/>
              </a:prstGeom>
              <a:solidFill>
                <a:schemeClr val="accent2"/>
              </a:solidFill>
              <a:ln w="9525">
                <a:noFill/>
                <a:round/>
                <a:headEnd type="none" w="sm" len="sm"/>
                <a:tailEnd type="none" w="sm" len="sm"/>
              </a:ln>
              <a:effectLst/>
            </p:spPr>
            <p:txBody>
              <a:bodyPr wrap="none" anchor="ctr"/>
              <a:lstStyle/>
              <a:p>
                <a:endParaRPr lang="en-CA"/>
              </a:p>
            </p:txBody>
          </p:sp>
          <p:sp>
            <p:nvSpPr>
              <p:cNvPr id="398345" name="Freeform 9"/>
              <p:cNvSpPr>
                <a:spLocks/>
              </p:cNvSpPr>
              <p:nvPr/>
            </p:nvSpPr>
            <p:spPr bwMode="auto">
              <a:xfrm>
                <a:off x="4931" y="2664"/>
                <a:ext cx="380" cy="331"/>
              </a:xfrm>
              <a:custGeom>
                <a:avLst/>
                <a:gdLst/>
                <a:ahLst/>
                <a:cxnLst>
                  <a:cxn ang="0">
                    <a:pos x="42" y="57"/>
                  </a:cxn>
                  <a:cxn ang="0">
                    <a:pos x="57" y="89"/>
                  </a:cxn>
                  <a:cxn ang="0">
                    <a:pos x="108" y="99"/>
                  </a:cxn>
                  <a:cxn ang="0">
                    <a:pos x="179" y="90"/>
                  </a:cxn>
                  <a:cxn ang="0">
                    <a:pos x="143" y="86"/>
                  </a:cxn>
                  <a:cxn ang="0">
                    <a:pos x="165" y="63"/>
                  </a:cxn>
                  <a:cxn ang="0">
                    <a:pos x="194" y="70"/>
                  </a:cxn>
                  <a:cxn ang="0">
                    <a:pos x="209" y="107"/>
                  </a:cxn>
                  <a:cxn ang="0">
                    <a:pos x="245" y="130"/>
                  </a:cxn>
                  <a:cxn ang="0">
                    <a:pos x="242" y="99"/>
                  </a:cxn>
                  <a:cxn ang="0">
                    <a:pos x="254" y="68"/>
                  </a:cxn>
                  <a:cxn ang="0">
                    <a:pos x="218" y="45"/>
                  </a:cxn>
                  <a:cxn ang="0">
                    <a:pos x="226" y="32"/>
                  </a:cxn>
                  <a:cxn ang="0">
                    <a:pos x="270" y="67"/>
                  </a:cxn>
                  <a:cxn ang="0">
                    <a:pos x="289" y="76"/>
                  </a:cxn>
                  <a:cxn ang="0">
                    <a:pos x="343" y="80"/>
                  </a:cxn>
                  <a:cxn ang="0">
                    <a:pos x="326" y="98"/>
                  </a:cxn>
                  <a:cxn ang="0">
                    <a:pos x="350" y="121"/>
                  </a:cxn>
                  <a:cxn ang="0">
                    <a:pos x="330" y="160"/>
                  </a:cxn>
                  <a:cxn ang="0">
                    <a:pos x="348" y="200"/>
                  </a:cxn>
                  <a:cxn ang="0">
                    <a:pos x="348" y="251"/>
                  </a:cxn>
                  <a:cxn ang="0">
                    <a:pos x="345" y="270"/>
                  </a:cxn>
                  <a:cxn ang="0">
                    <a:pos x="303" y="260"/>
                  </a:cxn>
                  <a:cxn ang="0">
                    <a:pos x="278" y="291"/>
                  </a:cxn>
                  <a:cxn ang="0">
                    <a:pos x="317" y="318"/>
                  </a:cxn>
                  <a:cxn ang="0">
                    <a:pos x="341" y="328"/>
                  </a:cxn>
                  <a:cxn ang="0">
                    <a:pos x="387" y="339"/>
                  </a:cxn>
                  <a:cxn ang="0">
                    <a:pos x="427" y="309"/>
                  </a:cxn>
                  <a:cxn ang="0">
                    <a:pos x="474" y="290"/>
                  </a:cxn>
                  <a:cxn ang="0">
                    <a:pos x="516" y="273"/>
                  </a:cxn>
                  <a:cxn ang="0">
                    <a:pos x="546" y="265"/>
                  </a:cxn>
                  <a:cxn ang="0">
                    <a:pos x="600" y="248"/>
                  </a:cxn>
                  <a:cxn ang="0">
                    <a:pos x="626" y="293"/>
                  </a:cxn>
                  <a:cxn ang="0">
                    <a:pos x="620" y="372"/>
                  </a:cxn>
                  <a:cxn ang="0">
                    <a:pos x="582" y="446"/>
                  </a:cxn>
                  <a:cxn ang="0">
                    <a:pos x="532" y="523"/>
                  </a:cxn>
                  <a:cxn ang="0">
                    <a:pos x="505" y="517"/>
                  </a:cxn>
                  <a:cxn ang="0">
                    <a:pos x="484" y="445"/>
                  </a:cxn>
                  <a:cxn ang="0">
                    <a:pos x="430" y="432"/>
                  </a:cxn>
                  <a:cxn ang="0">
                    <a:pos x="405" y="359"/>
                  </a:cxn>
                  <a:cxn ang="0">
                    <a:pos x="355" y="365"/>
                  </a:cxn>
                  <a:cxn ang="0">
                    <a:pos x="316" y="353"/>
                  </a:cxn>
                  <a:cxn ang="0">
                    <a:pos x="262" y="374"/>
                  </a:cxn>
                  <a:cxn ang="0">
                    <a:pos x="223" y="342"/>
                  </a:cxn>
                  <a:cxn ang="0">
                    <a:pos x="166" y="318"/>
                  </a:cxn>
                  <a:cxn ang="0">
                    <a:pos x="192" y="347"/>
                  </a:cxn>
                  <a:cxn ang="0">
                    <a:pos x="180" y="354"/>
                  </a:cxn>
                  <a:cxn ang="0">
                    <a:pos x="146" y="328"/>
                  </a:cxn>
                  <a:cxn ang="0">
                    <a:pos x="116" y="278"/>
                  </a:cxn>
                  <a:cxn ang="0">
                    <a:pos x="101" y="218"/>
                  </a:cxn>
                  <a:cxn ang="0">
                    <a:pos x="93" y="189"/>
                  </a:cxn>
                  <a:cxn ang="0">
                    <a:pos x="91" y="162"/>
                  </a:cxn>
                  <a:cxn ang="0">
                    <a:pos x="58" y="153"/>
                  </a:cxn>
                  <a:cxn ang="0">
                    <a:pos x="18" y="154"/>
                  </a:cxn>
                  <a:cxn ang="0">
                    <a:pos x="41" y="105"/>
                  </a:cxn>
                  <a:cxn ang="0">
                    <a:pos x="1" y="105"/>
                  </a:cxn>
                  <a:cxn ang="0">
                    <a:pos x="59" y="17"/>
                  </a:cxn>
                </a:cxnLst>
                <a:rect l="0" t="0" r="r" b="b"/>
                <a:pathLst>
                  <a:path w="630" h="553">
                    <a:moveTo>
                      <a:pt x="80" y="0"/>
                    </a:moveTo>
                    <a:lnTo>
                      <a:pt x="76" y="7"/>
                    </a:lnTo>
                    <a:lnTo>
                      <a:pt x="70" y="14"/>
                    </a:lnTo>
                    <a:lnTo>
                      <a:pt x="63" y="21"/>
                    </a:lnTo>
                    <a:lnTo>
                      <a:pt x="56" y="29"/>
                    </a:lnTo>
                    <a:lnTo>
                      <a:pt x="50" y="38"/>
                    </a:lnTo>
                    <a:lnTo>
                      <a:pt x="45" y="46"/>
                    </a:lnTo>
                    <a:lnTo>
                      <a:pt x="42" y="57"/>
                    </a:lnTo>
                    <a:lnTo>
                      <a:pt x="42" y="67"/>
                    </a:lnTo>
                    <a:lnTo>
                      <a:pt x="42" y="81"/>
                    </a:lnTo>
                    <a:lnTo>
                      <a:pt x="39" y="90"/>
                    </a:lnTo>
                    <a:lnTo>
                      <a:pt x="38" y="95"/>
                    </a:lnTo>
                    <a:lnTo>
                      <a:pt x="42" y="96"/>
                    </a:lnTo>
                    <a:lnTo>
                      <a:pt x="49" y="95"/>
                    </a:lnTo>
                    <a:lnTo>
                      <a:pt x="53" y="92"/>
                    </a:lnTo>
                    <a:lnTo>
                      <a:pt x="57" y="89"/>
                    </a:lnTo>
                    <a:lnTo>
                      <a:pt x="66" y="85"/>
                    </a:lnTo>
                    <a:lnTo>
                      <a:pt x="74" y="84"/>
                    </a:lnTo>
                    <a:lnTo>
                      <a:pt x="78" y="85"/>
                    </a:lnTo>
                    <a:lnTo>
                      <a:pt x="80" y="89"/>
                    </a:lnTo>
                    <a:lnTo>
                      <a:pt x="86" y="93"/>
                    </a:lnTo>
                    <a:lnTo>
                      <a:pt x="93" y="98"/>
                    </a:lnTo>
                    <a:lnTo>
                      <a:pt x="100" y="99"/>
                    </a:lnTo>
                    <a:lnTo>
                      <a:pt x="108" y="99"/>
                    </a:lnTo>
                    <a:lnTo>
                      <a:pt x="119" y="97"/>
                    </a:lnTo>
                    <a:lnTo>
                      <a:pt x="128" y="95"/>
                    </a:lnTo>
                    <a:lnTo>
                      <a:pt x="133" y="95"/>
                    </a:lnTo>
                    <a:lnTo>
                      <a:pt x="139" y="96"/>
                    </a:lnTo>
                    <a:lnTo>
                      <a:pt x="149" y="95"/>
                    </a:lnTo>
                    <a:lnTo>
                      <a:pt x="163" y="93"/>
                    </a:lnTo>
                    <a:lnTo>
                      <a:pt x="173" y="92"/>
                    </a:lnTo>
                    <a:lnTo>
                      <a:pt x="179" y="90"/>
                    </a:lnTo>
                    <a:lnTo>
                      <a:pt x="179" y="84"/>
                    </a:lnTo>
                    <a:lnTo>
                      <a:pt x="178" y="78"/>
                    </a:lnTo>
                    <a:lnTo>
                      <a:pt x="176" y="77"/>
                    </a:lnTo>
                    <a:lnTo>
                      <a:pt x="173" y="78"/>
                    </a:lnTo>
                    <a:lnTo>
                      <a:pt x="165" y="81"/>
                    </a:lnTo>
                    <a:lnTo>
                      <a:pt x="156" y="83"/>
                    </a:lnTo>
                    <a:lnTo>
                      <a:pt x="149" y="86"/>
                    </a:lnTo>
                    <a:lnTo>
                      <a:pt x="143" y="86"/>
                    </a:lnTo>
                    <a:lnTo>
                      <a:pt x="136" y="82"/>
                    </a:lnTo>
                    <a:lnTo>
                      <a:pt x="130" y="76"/>
                    </a:lnTo>
                    <a:lnTo>
                      <a:pt x="126" y="73"/>
                    </a:lnTo>
                    <a:lnTo>
                      <a:pt x="127" y="70"/>
                    </a:lnTo>
                    <a:lnTo>
                      <a:pt x="138" y="69"/>
                    </a:lnTo>
                    <a:lnTo>
                      <a:pt x="150" y="68"/>
                    </a:lnTo>
                    <a:lnTo>
                      <a:pt x="159" y="67"/>
                    </a:lnTo>
                    <a:lnTo>
                      <a:pt x="165" y="63"/>
                    </a:lnTo>
                    <a:lnTo>
                      <a:pt x="169" y="58"/>
                    </a:lnTo>
                    <a:lnTo>
                      <a:pt x="169" y="51"/>
                    </a:lnTo>
                    <a:lnTo>
                      <a:pt x="170" y="48"/>
                    </a:lnTo>
                    <a:lnTo>
                      <a:pt x="173" y="50"/>
                    </a:lnTo>
                    <a:lnTo>
                      <a:pt x="181" y="53"/>
                    </a:lnTo>
                    <a:lnTo>
                      <a:pt x="189" y="59"/>
                    </a:lnTo>
                    <a:lnTo>
                      <a:pt x="192" y="65"/>
                    </a:lnTo>
                    <a:lnTo>
                      <a:pt x="194" y="70"/>
                    </a:lnTo>
                    <a:lnTo>
                      <a:pt x="201" y="75"/>
                    </a:lnTo>
                    <a:lnTo>
                      <a:pt x="212" y="78"/>
                    </a:lnTo>
                    <a:lnTo>
                      <a:pt x="220" y="82"/>
                    </a:lnTo>
                    <a:lnTo>
                      <a:pt x="225" y="88"/>
                    </a:lnTo>
                    <a:lnTo>
                      <a:pt x="222" y="96"/>
                    </a:lnTo>
                    <a:lnTo>
                      <a:pt x="215" y="101"/>
                    </a:lnTo>
                    <a:lnTo>
                      <a:pt x="210" y="104"/>
                    </a:lnTo>
                    <a:lnTo>
                      <a:pt x="209" y="107"/>
                    </a:lnTo>
                    <a:lnTo>
                      <a:pt x="212" y="116"/>
                    </a:lnTo>
                    <a:lnTo>
                      <a:pt x="216" y="121"/>
                    </a:lnTo>
                    <a:lnTo>
                      <a:pt x="219" y="124"/>
                    </a:lnTo>
                    <a:lnTo>
                      <a:pt x="224" y="126"/>
                    </a:lnTo>
                    <a:lnTo>
                      <a:pt x="230" y="127"/>
                    </a:lnTo>
                    <a:lnTo>
                      <a:pt x="234" y="128"/>
                    </a:lnTo>
                    <a:lnTo>
                      <a:pt x="239" y="128"/>
                    </a:lnTo>
                    <a:lnTo>
                      <a:pt x="245" y="130"/>
                    </a:lnTo>
                    <a:lnTo>
                      <a:pt x="249" y="133"/>
                    </a:lnTo>
                    <a:lnTo>
                      <a:pt x="259" y="137"/>
                    </a:lnTo>
                    <a:lnTo>
                      <a:pt x="268" y="136"/>
                    </a:lnTo>
                    <a:lnTo>
                      <a:pt x="270" y="130"/>
                    </a:lnTo>
                    <a:lnTo>
                      <a:pt x="265" y="119"/>
                    </a:lnTo>
                    <a:lnTo>
                      <a:pt x="256" y="108"/>
                    </a:lnTo>
                    <a:lnTo>
                      <a:pt x="248" y="103"/>
                    </a:lnTo>
                    <a:lnTo>
                      <a:pt x="242" y="99"/>
                    </a:lnTo>
                    <a:lnTo>
                      <a:pt x="241" y="92"/>
                    </a:lnTo>
                    <a:lnTo>
                      <a:pt x="242" y="88"/>
                    </a:lnTo>
                    <a:lnTo>
                      <a:pt x="245" y="85"/>
                    </a:lnTo>
                    <a:lnTo>
                      <a:pt x="247" y="83"/>
                    </a:lnTo>
                    <a:lnTo>
                      <a:pt x="251" y="77"/>
                    </a:lnTo>
                    <a:lnTo>
                      <a:pt x="256" y="72"/>
                    </a:lnTo>
                    <a:lnTo>
                      <a:pt x="257" y="68"/>
                    </a:lnTo>
                    <a:lnTo>
                      <a:pt x="254" y="68"/>
                    </a:lnTo>
                    <a:lnTo>
                      <a:pt x="242" y="69"/>
                    </a:lnTo>
                    <a:lnTo>
                      <a:pt x="232" y="68"/>
                    </a:lnTo>
                    <a:lnTo>
                      <a:pt x="231" y="66"/>
                    </a:lnTo>
                    <a:lnTo>
                      <a:pt x="232" y="61"/>
                    </a:lnTo>
                    <a:lnTo>
                      <a:pt x="232" y="53"/>
                    </a:lnTo>
                    <a:lnTo>
                      <a:pt x="228" y="46"/>
                    </a:lnTo>
                    <a:lnTo>
                      <a:pt x="224" y="45"/>
                    </a:lnTo>
                    <a:lnTo>
                      <a:pt x="218" y="45"/>
                    </a:lnTo>
                    <a:lnTo>
                      <a:pt x="211" y="46"/>
                    </a:lnTo>
                    <a:lnTo>
                      <a:pt x="205" y="45"/>
                    </a:lnTo>
                    <a:lnTo>
                      <a:pt x="203" y="42"/>
                    </a:lnTo>
                    <a:lnTo>
                      <a:pt x="204" y="38"/>
                    </a:lnTo>
                    <a:lnTo>
                      <a:pt x="210" y="34"/>
                    </a:lnTo>
                    <a:lnTo>
                      <a:pt x="217" y="30"/>
                    </a:lnTo>
                    <a:lnTo>
                      <a:pt x="222" y="30"/>
                    </a:lnTo>
                    <a:lnTo>
                      <a:pt x="226" y="32"/>
                    </a:lnTo>
                    <a:lnTo>
                      <a:pt x="236" y="38"/>
                    </a:lnTo>
                    <a:lnTo>
                      <a:pt x="248" y="44"/>
                    </a:lnTo>
                    <a:lnTo>
                      <a:pt x="256" y="47"/>
                    </a:lnTo>
                    <a:lnTo>
                      <a:pt x="262" y="51"/>
                    </a:lnTo>
                    <a:lnTo>
                      <a:pt x="269" y="55"/>
                    </a:lnTo>
                    <a:lnTo>
                      <a:pt x="272" y="60"/>
                    </a:lnTo>
                    <a:lnTo>
                      <a:pt x="272" y="63"/>
                    </a:lnTo>
                    <a:lnTo>
                      <a:pt x="270" y="67"/>
                    </a:lnTo>
                    <a:lnTo>
                      <a:pt x="270" y="73"/>
                    </a:lnTo>
                    <a:lnTo>
                      <a:pt x="272" y="78"/>
                    </a:lnTo>
                    <a:lnTo>
                      <a:pt x="274" y="83"/>
                    </a:lnTo>
                    <a:lnTo>
                      <a:pt x="277" y="85"/>
                    </a:lnTo>
                    <a:lnTo>
                      <a:pt x="278" y="86"/>
                    </a:lnTo>
                    <a:lnTo>
                      <a:pt x="279" y="85"/>
                    </a:lnTo>
                    <a:lnTo>
                      <a:pt x="284" y="81"/>
                    </a:lnTo>
                    <a:lnTo>
                      <a:pt x="289" y="76"/>
                    </a:lnTo>
                    <a:lnTo>
                      <a:pt x="296" y="72"/>
                    </a:lnTo>
                    <a:lnTo>
                      <a:pt x="302" y="69"/>
                    </a:lnTo>
                    <a:lnTo>
                      <a:pt x="307" y="68"/>
                    </a:lnTo>
                    <a:lnTo>
                      <a:pt x="311" y="69"/>
                    </a:lnTo>
                    <a:lnTo>
                      <a:pt x="318" y="73"/>
                    </a:lnTo>
                    <a:lnTo>
                      <a:pt x="327" y="76"/>
                    </a:lnTo>
                    <a:lnTo>
                      <a:pt x="335" y="78"/>
                    </a:lnTo>
                    <a:lnTo>
                      <a:pt x="343" y="80"/>
                    </a:lnTo>
                    <a:lnTo>
                      <a:pt x="349" y="82"/>
                    </a:lnTo>
                    <a:lnTo>
                      <a:pt x="353" y="86"/>
                    </a:lnTo>
                    <a:lnTo>
                      <a:pt x="353" y="90"/>
                    </a:lnTo>
                    <a:lnTo>
                      <a:pt x="350" y="95"/>
                    </a:lnTo>
                    <a:lnTo>
                      <a:pt x="349" y="96"/>
                    </a:lnTo>
                    <a:lnTo>
                      <a:pt x="334" y="98"/>
                    </a:lnTo>
                    <a:lnTo>
                      <a:pt x="332" y="98"/>
                    </a:lnTo>
                    <a:lnTo>
                      <a:pt x="326" y="98"/>
                    </a:lnTo>
                    <a:lnTo>
                      <a:pt x="322" y="100"/>
                    </a:lnTo>
                    <a:lnTo>
                      <a:pt x="323" y="106"/>
                    </a:lnTo>
                    <a:lnTo>
                      <a:pt x="325" y="114"/>
                    </a:lnTo>
                    <a:lnTo>
                      <a:pt x="326" y="119"/>
                    </a:lnTo>
                    <a:lnTo>
                      <a:pt x="328" y="121"/>
                    </a:lnTo>
                    <a:lnTo>
                      <a:pt x="335" y="121"/>
                    </a:lnTo>
                    <a:lnTo>
                      <a:pt x="346" y="121"/>
                    </a:lnTo>
                    <a:lnTo>
                      <a:pt x="350" y="121"/>
                    </a:lnTo>
                    <a:lnTo>
                      <a:pt x="353" y="124"/>
                    </a:lnTo>
                    <a:lnTo>
                      <a:pt x="351" y="131"/>
                    </a:lnTo>
                    <a:lnTo>
                      <a:pt x="347" y="138"/>
                    </a:lnTo>
                    <a:lnTo>
                      <a:pt x="341" y="142"/>
                    </a:lnTo>
                    <a:lnTo>
                      <a:pt x="334" y="145"/>
                    </a:lnTo>
                    <a:lnTo>
                      <a:pt x="331" y="152"/>
                    </a:lnTo>
                    <a:lnTo>
                      <a:pt x="330" y="158"/>
                    </a:lnTo>
                    <a:lnTo>
                      <a:pt x="330" y="160"/>
                    </a:lnTo>
                    <a:lnTo>
                      <a:pt x="330" y="162"/>
                    </a:lnTo>
                    <a:lnTo>
                      <a:pt x="333" y="166"/>
                    </a:lnTo>
                    <a:lnTo>
                      <a:pt x="335" y="169"/>
                    </a:lnTo>
                    <a:lnTo>
                      <a:pt x="335" y="172"/>
                    </a:lnTo>
                    <a:lnTo>
                      <a:pt x="335" y="175"/>
                    </a:lnTo>
                    <a:lnTo>
                      <a:pt x="340" y="184"/>
                    </a:lnTo>
                    <a:lnTo>
                      <a:pt x="346" y="195"/>
                    </a:lnTo>
                    <a:lnTo>
                      <a:pt x="348" y="200"/>
                    </a:lnTo>
                    <a:lnTo>
                      <a:pt x="347" y="206"/>
                    </a:lnTo>
                    <a:lnTo>
                      <a:pt x="345" y="213"/>
                    </a:lnTo>
                    <a:lnTo>
                      <a:pt x="343" y="221"/>
                    </a:lnTo>
                    <a:lnTo>
                      <a:pt x="341" y="229"/>
                    </a:lnTo>
                    <a:lnTo>
                      <a:pt x="341" y="236"/>
                    </a:lnTo>
                    <a:lnTo>
                      <a:pt x="345" y="242"/>
                    </a:lnTo>
                    <a:lnTo>
                      <a:pt x="347" y="247"/>
                    </a:lnTo>
                    <a:lnTo>
                      <a:pt x="348" y="251"/>
                    </a:lnTo>
                    <a:lnTo>
                      <a:pt x="348" y="256"/>
                    </a:lnTo>
                    <a:lnTo>
                      <a:pt x="349" y="260"/>
                    </a:lnTo>
                    <a:lnTo>
                      <a:pt x="350" y="265"/>
                    </a:lnTo>
                    <a:lnTo>
                      <a:pt x="349" y="268"/>
                    </a:lnTo>
                    <a:lnTo>
                      <a:pt x="348" y="271"/>
                    </a:lnTo>
                    <a:lnTo>
                      <a:pt x="347" y="272"/>
                    </a:lnTo>
                    <a:lnTo>
                      <a:pt x="347" y="272"/>
                    </a:lnTo>
                    <a:lnTo>
                      <a:pt x="345" y="270"/>
                    </a:lnTo>
                    <a:lnTo>
                      <a:pt x="340" y="266"/>
                    </a:lnTo>
                    <a:lnTo>
                      <a:pt x="332" y="262"/>
                    </a:lnTo>
                    <a:lnTo>
                      <a:pt x="326" y="259"/>
                    </a:lnTo>
                    <a:lnTo>
                      <a:pt x="320" y="258"/>
                    </a:lnTo>
                    <a:lnTo>
                      <a:pt x="316" y="258"/>
                    </a:lnTo>
                    <a:lnTo>
                      <a:pt x="311" y="258"/>
                    </a:lnTo>
                    <a:lnTo>
                      <a:pt x="307" y="259"/>
                    </a:lnTo>
                    <a:lnTo>
                      <a:pt x="303" y="260"/>
                    </a:lnTo>
                    <a:lnTo>
                      <a:pt x="300" y="262"/>
                    </a:lnTo>
                    <a:lnTo>
                      <a:pt x="297" y="264"/>
                    </a:lnTo>
                    <a:lnTo>
                      <a:pt x="294" y="266"/>
                    </a:lnTo>
                    <a:lnTo>
                      <a:pt x="292" y="266"/>
                    </a:lnTo>
                    <a:lnTo>
                      <a:pt x="288" y="268"/>
                    </a:lnTo>
                    <a:lnTo>
                      <a:pt x="284" y="277"/>
                    </a:lnTo>
                    <a:lnTo>
                      <a:pt x="280" y="283"/>
                    </a:lnTo>
                    <a:lnTo>
                      <a:pt x="278" y="291"/>
                    </a:lnTo>
                    <a:lnTo>
                      <a:pt x="276" y="298"/>
                    </a:lnTo>
                    <a:lnTo>
                      <a:pt x="274" y="306"/>
                    </a:lnTo>
                    <a:lnTo>
                      <a:pt x="277" y="315"/>
                    </a:lnTo>
                    <a:lnTo>
                      <a:pt x="281" y="321"/>
                    </a:lnTo>
                    <a:lnTo>
                      <a:pt x="290" y="328"/>
                    </a:lnTo>
                    <a:lnTo>
                      <a:pt x="305" y="333"/>
                    </a:lnTo>
                    <a:lnTo>
                      <a:pt x="311" y="325"/>
                    </a:lnTo>
                    <a:lnTo>
                      <a:pt x="317" y="318"/>
                    </a:lnTo>
                    <a:lnTo>
                      <a:pt x="324" y="315"/>
                    </a:lnTo>
                    <a:lnTo>
                      <a:pt x="331" y="315"/>
                    </a:lnTo>
                    <a:lnTo>
                      <a:pt x="335" y="318"/>
                    </a:lnTo>
                    <a:lnTo>
                      <a:pt x="336" y="321"/>
                    </a:lnTo>
                    <a:lnTo>
                      <a:pt x="335" y="326"/>
                    </a:lnTo>
                    <a:lnTo>
                      <a:pt x="334" y="327"/>
                    </a:lnTo>
                    <a:lnTo>
                      <a:pt x="336" y="327"/>
                    </a:lnTo>
                    <a:lnTo>
                      <a:pt x="341" y="328"/>
                    </a:lnTo>
                    <a:lnTo>
                      <a:pt x="349" y="327"/>
                    </a:lnTo>
                    <a:lnTo>
                      <a:pt x="358" y="323"/>
                    </a:lnTo>
                    <a:lnTo>
                      <a:pt x="366" y="321"/>
                    </a:lnTo>
                    <a:lnTo>
                      <a:pt x="370" y="325"/>
                    </a:lnTo>
                    <a:lnTo>
                      <a:pt x="373" y="331"/>
                    </a:lnTo>
                    <a:lnTo>
                      <a:pt x="378" y="336"/>
                    </a:lnTo>
                    <a:lnTo>
                      <a:pt x="384" y="339"/>
                    </a:lnTo>
                    <a:lnTo>
                      <a:pt x="387" y="339"/>
                    </a:lnTo>
                    <a:lnTo>
                      <a:pt x="392" y="338"/>
                    </a:lnTo>
                    <a:lnTo>
                      <a:pt x="399" y="335"/>
                    </a:lnTo>
                    <a:lnTo>
                      <a:pt x="405" y="335"/>
                    </a:lnTo>
                    <a:lnTo>
                      <a:pt x="410" y="336"/>
                    </a:lnTo>
                    <a:lnTo>
                      <a:pt x="413" y="334"/>
                    </a:lnTo>
                    <a:lnTo>
                      <a:pt x="420" y="327"/>
                    </a:lnTo>
                    <a:lnTo>
                      <a:pt x="426" y="317"/>
                    </a:lnTo>
                    <a:lnTo>
                      <a:pt x="427" y="309"/>
                    </a:lnTo>
                    <a:lnTo>
                      <a:pt x="431" y="302"/>
                    </a:lnTo>
                    <a:lnTo>
                      <a:pt x="440" y="298"/>
                    </a:lnTo>
                    <a:lnTo>
                      <a:pt x="447" y="298"/>
                    </a:lnTo>
                    <a:lnTo>
                      <a:pt x="453" y="297"/>
                    </a:lnTo>
                    <a:lnTo>
                      <a:pt x="458" y="297"/>
                    </a:lnTo>
                    <a:lnTo>
                      <a:pt x="464" y="295"/>
                    </a:lnTo>
                    <a:lnTo>
                      <a:pt x="469" y="294"/>
                    </a:lnTo>
                    <a:lnTo>
                      <a:pt x="474" y="290"/>
                    </a:lnTo>
                    <a:lnTo>
                      <a:pt x="478" y="287"/>
                    </a:lnTo>
                    <a:lnTo>
                      <a:pt x="482" y="281"/>
                    </a:lnTo>
                    <a:lnTo>
                      <a:pt x="489" y="274"/>
                    </a:lnTo>
                    <a:lnTo>
                      <a:pt x="494" y="272"/>
                    </a:lnTo>
                    <a:lnTo>
                      <a:pt x="499" y="274"/>
                    </a:lnTo>
                    <a:lnTo>
                      <a:pt x="505" y="274"/>
                    </a:lnTo>
                    <a:lnTo>
                      <a:pt x="510" y="274"/>
                    </a:lnTo>
                    <a:lnTo>
                      <a:pt x="516" y="273"/>
                    </a:lnTo>
                    <a:lnTo>
                      <a:pt x="522" y="271"/>
                    </a:lnTo>
                    <a:lnTo>
                      <a:pt x="527" y="268"/>
                    </a:lnTo>
                    <a:lnTo>
                      <a:pt x="533" y="267"/>
                    </a:lnTo>
                    <a:lnTo>
                      <a:pt x="536" y="265"/>
                    </a:lnTo>
                    <a:lnTo>
                      <a:pt x="540" y="264"/>
                    </a:lnTo>
                    <a:lnTo>
                      <a:pt x="541" y="264"/>
                    </a:lnTo>
                    <a:lnTo>
                      <a:pt x="542" y="264"/>
                    </a:lnTo>
                    <a:lnTo>
                      <a:pt x="546" y="265"/>
                    </a:lnTo>
                    <a:lnTo>
                      <a:pt x="553" y="267"/>
                    </a:lnTo>
                    <a:lnTo>
                      <a:pt x="562" y="268"/>
                    </a:lnTo>
                    <a:lnTo>
                      <a:pt x="567" y="268"/>
                    </a:lnTo>
                    <a:lnTo>
                      <a:pt x="573" y="265"/>
                    </a:lnTo>
                    <a:lnTo>
                      <a:pt x="580" y="262"/>
                    </a:lnTo>
                    <a:lnTo>
                      <a:pt x="586" y="257"/>
                    </a:lnTo>
                    <a:lnTo>
                      <a:pt x="593" y="252"/>
                    </a:lnTo>
                    <a:lnTo>
                      <a:pt x="600" y="248"/>
                    </a:lnTo>
                    <a:lnTo>
                      <a:pt x="605" y="245"/>
                    </a:lnTo>
                    <a:lnTo>
                      <a:pt x="612" y="244"/>
                    </a:lnTo>
                    <a:lnTo>
                      <a:pt x="622" y="248"/>
                    </a:lnTo>
                    <a:lnTo>
                      <a:pt x="625" y="256"/>
                    </a:lnTo>
                    <a:lnTo>
                      <a:pt x="627" y="265"/>
                    </a:lnTo>
                    <a:lnTo>
                      <a:pt x="627" y="273"/>
                    </a:lnTo>
                    <a:lnTo>
                      <a:pt x="626" y="282"/>
                    </a:lnTo>
                    <a:lnTo>
                      <a:pt x="626" y="293"/>
                    </a:lnTo>
                    <a:lnTo>
                      <a:pt x="625" y="302"/>
                    </a:lnTo>
                    <a:lnTo>
                      <a:pt x="627" y="310"/>
                    </a:lnTo>
                    <a:lnTo>
                      <a:pt x="630" y="316"/>
                    </a:lnTo>
                    <a:lnTo>
                      <a:pt x="628" y="320"/>
                    </a:lnTo>
                    <a:lnTo>
                      <a:pt x="627" y="328"/>
                    </a:lnTo>
                    <a:lnTo>
                      <a:pt x="625" y="340"/>
                    </a:lnTo>
                    <a:lnTo>
                      <a:pt x="623" y="355"/>
                    </a:lnTo>
                    <a:lnTo>
                      <a:pt x="620" y="372"/>
                    </a:lnTo>
                    <a:lnTo>
                      <a:pt x="616" y="388"/>
                    </a:lnTo>
                    <a:lnTo>
                      <a:pt x="607" y="404"/>
                    </a:lnTo>
                    <a:lnTo>
                      <a:pt x="602" y="411"/>
                    </a:lnTo>
                    <a:lnTo>
                      <a:pt x="597" y="418"/>
                    </a:lnTo>
                    <a:lnTo>
                      <a:pt x="594" y="425"/>
                    </a:lnTo>
                    <a:lnTo>
                      <a:pt x="590" y="432"/>
                    </a:lnTo>
                    <a:lnTo>
                      <a:pt x="586" y="439"/>
                    </a:lnTo>
                    <a:lnTo>
                      <a:pt x="582" y="446"/>
                    </a:lnTo>
                    <a:lnTo>
                      <a:pt x="577" y="455"/>
                    </a:lnTo>
                    <a:lnTo>
                      <a:pt x="571" y="464"/>
                    </a:lnTo>
                    <a:lnTo>
                      <a:pt x="561" y="481"/>
                    </a:lnTo>
                    <a:lnTo>
                      <a:pt x="555" y="493"/>
                    </a:lnTo>
                    <a:lnTo>
                      <a:pt x="549" y="501"/>
                    </a:lnTo>
                    <a:lnTo>
                      <a:pt x="541" y="509"/>
                    </a:lnTo>
                    <a:lnTo>
                      <a:pt x="534" y="517"/>
                    </a:lnTo>
                    <a:lnTo>
                      <a:pt x="532" y="523"/>
                    </a:lnTo>
                    <a:lnTo>
                      <a:pt x="528" y="529"/>
                    </a:lnTo>
                    <a:lnTo>
                      <a:pt x="523" y="534"/>
                    </a:lnTo>
                    <a:lnTo>
                      <a:pt x="515" y="540"/>
                    </a:lnTo>
                    <a:lnTo>
                      <a:pt x="508" y="547"/>
                    </a:lnTo>
                    <a:lnTo>
                      <a:pt x="503" y="551"/>
                    </a:lnTo>
                    <a:lnTo>
                      <a:pt x="501" y="553"/>
                    </a:lnTo>
                    <a:lnTo>
                      <a:pt x="503" y="533"/>
                    </a:lnTo>
                    <a:lnTo>
                      <a:pt x="505" y="517"/>
                    </a:lnTo>
                    <a:lnTo>
                      <a:pt x="508" y="502"/>
                    </a:lnTo>
                    <a:lnTo>
                      <a:pt x="509" y="486"/>
                    </a:lnTo>
                    <a:lnTo>
                      <a:pt x="511" y="471"/>
                    </a:lnTo>
                    <a:lnTo>
                      <a:pt x="512" y="458"/>
                    </a:lnTo>
                    <a:lnTo>
                      <a:pt x="510" y="450"/>
                    </a:lnTo>
                    <a:lnTo>
                      <a:pt x="499" y="446"/>
                    </a:lnTo>
                    <a:lnTo>
                      <a:pt x="490" y="445"/>
                    </a:lnTo>
                    <a:lnTo>
                      <a:pt x="484" y="445"/>
                    </a:lnTo>
                    <a:lnTo>
                      <a:pt x="477" y="445"/>
                    </a:lnTo>
                    <a:lnTo>
                      <a:pt x="471" y="443"/>
                    </a:lnTo>
                    <a:lnTo>
                      <a:pt x="465" y="443"/>
                    </a:lnTo>
                    <a:lnTo>
                      <a:pt x="458" y="442"/>
                    </a:lnTo>
                    <a:lnTo>
                      <a:pt x="451" y="440"/>
                    </a:lnTo>
                    <a:lnTo>
                      <a:pt x="445" y="438"/>
                    </a:lnTo>
                    <a:lnTo>
                      <a:pt x="433" y="433"/>
                    </a:lnTo>
                    <a:lnTo>
                      <a:pt x="430" y="432"/>
                    </a:lnTo>
                    <a:lnTo>
                      <a:pt x="428" y="426"/>
                    </a:lnTo>
                    <a:lnTo>
                      <a:pt x="427" y="410"/>
                    </a:lnTo>
                    <a:lnTo>
                      <a:pt x="427" y="389"/>
                    </a:lnTo>
                    <a:lnTo>
                      <a:pt x="428" y="376"/>
                    </a:lnTo>
                    <a:lnTo>
                      <a:pt x="427" y="365"/>
                    </a:lnTo>
                    <a:lnTo>
                      <a:pt x="419" y="359"/>
                    </a:lnTo>
                    <a:lnTo>
                      <a:pt x="410" y="357"/>
                    </a:lnTo>
                    <a:lnTo>
                      <a:pt x="405" y="359"/>
                    </a:lnTo>
                    <a:lnTo>
                      <a:pt x="399" y="362"/>
                    </a:lnTo>
                    <a:lnTo>
                      <a:pt x="387" y="363"/>
                    </a:lnTo>
                    <a:lnTo>
                      <a:pt x="380" y="363"/>
                    </a:lnTo>
                    <a:lnTo>
                      <a:pt x="373" y="364"/>
                    </a:lnTo>
                    <a:lnTo>
                      <a:pt x="369" y="364"/>
                    </a:lnTo>
                    <a:lnTo>
                      <a:pt x="364" y="365"/>
                    </a:lnTo>
                    <a:lnTo>
                      <a:pt x="359" y="365"/>
                    </a:lnTo>
                    <a:lnTo>
                      <a:pt x="355" y="365"/>
                    </a:lnTo>
                    <a:lnTo>
                      <a:pt x="348" y="364"/>
                    </a:lnTo>
                    <a:lnTo>
                      <a:pt x="341" y="361"/>
                    </a:lnTo>
                    <a:lnTo>
                      <a:pt x="334" y="357"/>
                    </a:lnTo>
                    <a:lnTo>
                      <a:pt x="330" y="354"/>
                    </a:lnTo>
                    <a:lnTo>
                      <a:pt x="326" y="353"/>
                    </a:lnTo>
                    <a:lnTo>
                      <a:pt x="323" y="351"/>
                    </a:lnTo>
                    <a:lnTo>
                      <a:pt x="319" y="351"/>
                    </a:lnTo>
                    <a:lnTo>
                      <a:pt x="316" y="353"/>
                    </a:lnTo>
                    <a:lnTo>
                      <a:pt x="312" y="355"/>
                    </a:lnTo>
                    <a:lnTo>
                      <a:pt x="307" y="358"/>
                    </a:lnTo>
                    <a:lnTo>
                      <a:pt x="297" y="366"/>
                    </a:lnTo>
                    <a:lnTo>
                      <a:pt x="292" y="373"/>
                    </a:lnTo>
                    <a:lnTo>
                      <a:pt x="286" y="377"/>
                    </a:lnTo>
                    <a:lnTo>
                      <a:pt x="274" y="376"/>
                    </a:lnTo>
                    <a:lnTo>
                      <a:pt x="268" y="374"/>
                    </a:lnTo>
                    <a:lnTo>
                      <a:pt x="262" y="374"/>
                    </a:lnTo>
                    <a:lnTo>
                      <a:pt x="257" y="374"/>
                    </a:lnTo>
                    <a:lnTo>
                      <a:pt x="251" y="376"/>
                    </a:lnTo>
                    <a:lnTo>
                      <a:pt x="247" y="376"/>
                    </a:lnTo>
                    <a:lnTo>
                      <a:pt x="242" y="373"/>
                    </a:lnTo>
                    <a:lnTo>
                      <a:pt x="239" y="370"/>
                    </a:lnTo>
                    <a:lnTo>
                      <a:pt x="234" y="363"/>
                    </a:lnTo>
                    <a:lnTo>
                      <a:pt x="227" y="350"/>
                    </a:lnTo>
                    <a:lnTo>
                      <a:pt x="223" y="342"/>
                    </a:lnTo>
                    <a:lnTo>
                      <a:pt x="218" y="338"/>
                    </a:lnTo>
                    <a:lnTo>
                      <a:pt x="210" y="332"/>
                    </a:lnTo>
                    <a:lnTo>
                      <a:pt x="202" y="325"/>
                    </a:lnTo>
                    <a:lnTo>
                      <a:pt x="196" y="323"/>
                    </a:lnTo>
                    <a:lnTo>
                      <a:pt x="192" y="321"/>
                    </a:lnTo>
                    <a:lnTo>
                      <a:pt x="182" y="319"/>
                    </a:lnTo>
                    <a:lnTo>
                      <a:pt x="173" y="318"/>
                    </a:lnTo>
                    <a:lnTo>
                      <a:pt x="166" y="318"/>
                    </a:lnTo>
                    <a:lnTo>
                      <a:pt x="163" y="320"/>
                    </a:lnTo>
                    <a:lnTo>
                      <a:pt x="164" y="324"/>
                    </a:lnTo>
                    <a:lnTo>
                      <a:pt x="170" y="329"/>
                    </a:lnTo>
                    <a:lnTo>
                      <a:pt x="174" y="335"/>
                    </a:lnTo>
                    <a:lnTo>
                      <a:pt x="179" y="340"/>
                    </a:lnTo>
                    <a:lnTo>
                      <a:pt x="184" y="342"/>
                    </a:lnTo>
                    <a:lnTo>
                      <a:pt x="187" y="346"/>
                    </a:lnTo>
                    <a:lnTo>
                      <a:pt x="192" y="347"/>
                    </a:lnTo>
                    <a:lnTo>
                      <a:pt x="195" y="349"/>
                    </a:lnTo>
                    <a:lnTo>
                      <a:pt x="199" y="350"/>
                    </a:lnTo>
                    <a:lnTo>
                      <a:pt x="202" y="353"/>
                    </a:lnTo>
                    <a:lnTo>
                      <a:pt x="201" y="356"/>
                    </a:lnTo>
                    <a:lnTo>
                      <a:pt x="199" y="358"/>
                    </a:lnTo>
                    <a:lnTo>
                      <a:pt x="196" y="359"/>
                    </a:lnTo>
                    <a:lnTo>
                      <a:pt x="187" y="357"/>
                    </a:lnTo>
                    <a:lnTo>
                      <a:pt x="180" y="354"/>
                    </a:lnTo>
                    <a:lnTo>
                      <a:pt x="174" y="351"/>
                    </a:lnTo>
                    <a:lnTo>
                      <a:pt x="170" y="349"/>
                    </a:lnTo>
                    <a:lnTo>
                      <a:pt x="165" y="348"/>
                    </a:lnTo>
                    <a:lnTo>
                      <a:pt x="162" y="346"/>
                    </a:lnTo>
                    <a:lnTo>
                      <a:pt x="158" y="342"/>
                    </a:lnTo>
                    <a:lnTo>
                      <a:pt x="155" y="340"/>
                    </a:lnTo>
                    <a:lnTo>
                      <a:pt x="149" y="334"/>
                    </a:lnTo>
                    <a:lnTo>
                      <a:pt x="146" y="328"/>
                    </a:lnTo>
                    <a:lnTo>
                      <a:pt x="145" y="320"/>
                    </a:lnTo>
                    <a:lnTo>
                      <a:pt x="145" y="311"/>
                    </a:lnTo>
                    <a:lnTo>
                      <a:pt x="145" y="303"/>
                    </a:lnTo>
                    <a:lnTo>
                      <a:pt x="143" y="298"/>
                    </a:lnTo>
                    <a:lnTo>
                      <a:pt x="139" y="295"/>
                    </a:lnTo>
                    <a:lnTo>
                      <a:pt x="131" y="289"/>
                    </a:lnTo>
                    <a:lnTo>
                      <a:pt x="122" y="282"/>
                    </a:lnTo>
                    <a:lnTo>
                      <a:pt x="116" y="278"/>
                    </a:lnTo>
                    <a:lnTo>
                      <a:pt x="112" y="274"/>
                    </a:lnTo>
                    <a:lnTo>
                      <a:pt x="110" y="270"/>
                    </a:lnTo>
                    <a:lnTo>
                      <a:pt x="110" y="263"/>
                    </a:lnTo>
                    <a:lnTo>
                      <a:pt x="111" y="256"/>
                    </a:lnTo>
                    <a:lnTo>
                      <a:pt x="111" y="247"/>
                    </a:lnTo>
                    <a:lnTo>
                      <a:pt x="110" y="235"/>
                    </a:lnTo>
                    <a:lnTo>
                      <a:pt x="107" y="225"/>
                    </a:lnTo>
                    <a:lnTo>
                      <a:pt x="101" y="218"/>
                    </a:lnTo>
                    <a:lnTo>
                      <a:pt x="95" y="211"/>
                    </a:lnTo>
                    <a:lnTo>
                      <a:pt x="91" y="203"/>
                    </a:lnTo>
                    <a:lnTo>
                      <a:pt x="86" y="195"/>
                    </a:lnTo>
                    <a:lnTo>
                      <a:pt x="80" y="189"/>
                    </a:lnTo>
                    <a:lnTo>
                      <a:pt x="78" y="186"/>
                    </a:lnTo>
                    <a:lnTo>
                      <a:pt x="81" y="184"/>
                    </a:lnTo>
                    <a:lnTo>
                      <a:pt x="88" y="186"/>
                    </a:lnTo>
                    <a:lnTo>
                      <a:pt x="93" y="189"/>
                    </a:lnTo>
                    <a:lnTo>
                      <a:pt x="96" y="190"/>
                    </a:lnTo>
                    <a:lnTo>
                      <a:pt x="100" y="186"/>
                    </a:lnTo>
                    <a:lnTo>
                      <a:pt x="103" y="177"/>
                    </a:lnTo>
                    <a:lnTo>
                      <a:pt x="104" y="171"/>
                    </a:lnTo>
                    <a:lnTo>
                      <a:pt x="103" y="165"/>
                    </a:lnTo>
                    <a:lnTo>
                      <a:pt x="99" y="162"/>
                    </a:lnTo>
                    <a:lnTo>
                      <a:pt x="94" y="162"/>
                    </a:lnTo>
                    <a:lnTo>
                      <a:pt x="91" y="162"/>
                    </a:lnTo>
                    <a:lnTo>
                      <a:pt x="86" y="164"/>
                    </a:lnTo>
                    <a:lnTo>
                      <a:pt x="81" y="164"/>
                    </a:lnTo>
                    <a:lnTo>
                      <a:pt x="77" y="164"/>
                    </a:lnTo>
                    <a:lnTo>
                      <a:pt x="74" y="165"/>
                    </a:lnTo>
                    <a:lnTo>
                      <a:pt x="73" y="164"/>
                    </a:lnTo>
                    <a:lnTo>
                      <a:pt x="68" y="158"/>
                    </a:lnTo>
                    <a:lnTo>
                      <a:pt x="63" y="154"/>
                    </a:lnTo>
                    <a:lnTo>
                      <a:pt x="58" y="153"/>
                    </a:lnTo>
                    <a:lnTo>
                      <a:pt x="54" y="152"/>
                    </a:lnTo>
                    <a:lnTo>
                      <a:pt x="48" y="152"/>
                    </a:lnTo>
                    <a:lnTo>
                      <a:pt x="42" y="153"/>
                    </a:lnTo>
                    <a:lnTo>
                      <a:pt x="38" y="153"/>
                    </a:lnTo>
                    <a:lnTo>
                      <a:pt x="33" y="154"/>
                    </a:lnTo>
                    <a:lnTo>
                      <a:pt x="28" y="154"/>
                    </a:lnTo>
                    <a:lnTo>
                      <a:pt x="22" y="156"/>
                    </a:lnTo>
                    <a:lnTo>
                      <a:pt x="18" y="154"/>
                    </a:lnTo>
                    <a:lnTo>
                      <a:pt x="17" y="152"/>
                    </a:lnTo>
                    <a:lnTo>
                      <a:pt x="20" y="144"/>
                    </a:lnTo>
                    <a:lnTo>
                      <a:pt x="26" y="136"/>
                    </a:lnTo>
                    <a:lnTo>
                      <a:pt x="32" y="130"/>
                    </a:lnTo>
                    <a:lnTo>
                      <a:pt x="36" y="126"/>
                    </a:lnTo>
                    <a:lnTo>
                      <a:pt x="39" y="119"/>
                    </a:lnTo>
                    <a:lnTo>
                      <a:pt x="40" y="111"/>
                    </a:lnTo>
                    <a:lnTo>
                      <a:pt x="41" y="105"/>
                    </a:lnTo>
                    <a:lnTo>
                      <a:pt x="39" y="103"/>
                    </a:lnTo>
                    <a:lnTo>
                      <a:pt x="32" y="101"/>
                    </a:lnTo>
                    <a:lnTo>
                      <a:pt x="24" y="103"/>
                    </a:lnTo>
                    <a:lnTo>
                      <a:pt x="18" y="105"/>
                    </a:lnTo>
                    <a:lnTo>
                      <a:pt x="14" y="107"/>
                    </a:lnTo>
                    <a:lnTo>
                      <a:pt x="7" y="107"/>
                    </a:lnTo>
                    <a:lnTo>
                      <a:pt x="3" y="106"/>
                    </a:lnTo>
                    <a:lnTo>
                      <a:pt x="1" y="105"/>
                    </a:lnTo>
                    <a:lnTo>
                      <a:pt x="0" y="106"/>
                    </a:lnTo>
                    <a:lnTo>
                      <a:pt x="0" y="106"/>
                    </a:lnTo>
                    <a:lnTo>
                      <a:pt x="4" y="95"/>
                    </a:lnTo>
                    <a:lnTo>
                      <a:pt x="11" y="81"/>
                    </a:lnTo>
                    <a:lnTo>
                      <a:pt x="22" y="65"/>
                    </a:lnTo>
                    <a:lnTo>
                      <a:pt x="34" y="47"/>
                    </a:lnTo>
                    <a:lnTo>
                      <a:pt x="47" y="32"/>
                    </a:lnTo>
                    <a:lnTo>
                      <a:pt x="59" y="17"/>
                    </a:lnTo>
                    <a:lnTo>
                      <a:pt x="71" y="7"/>
                    </a:lnTo>
                    <a:lnTo>
                      <a:pt x="80" y="0"/>
                    </a:lnTo>
                    <a:close/>
                  </a:path>
                </a:pathLst>
              </a:custGeom>
              <a:solidFill>
                <a:srgbClr val="000000"/>
              </a:solidFill>
              <a:ln w="9525">
                <a:noFill/>
                <a:round/>
                <a:headEnd/>
                <a:tailEnd/>
              </a:ln>
            </p:spPr>
            <p:txBody>
              <a:bodyPr/>
              <a:lstStyle/>
              <a:p>
                <a:endParaRPr lang="en-CA"/>
              </a:p>
            </p:txBody>
          </p:sp>
        </p:grpSp>
        <p:grpSp>
          <p:nvGrpSpPr>
            <p:cNvPr id="398346" name="Group 10"/>
            <p:cNvGrpSpPr>
              <a:grpSpLocks/>
            </p:cNvGrpSpPr>
            <p:nvPr/>
          </p:nvGrpSpPr>
          <p:grpSpPr bwMode="auto">
            <a:xfrm>
              <a:off x="5205" y="2992"/>
              <a:ext cx="331" cy="331"/>
              <a:chOff x="443" y="2538"/>
              <a:chExt cx="432" cy="432"/>
            </a:xfrm>
          </p:grpSpPr>
          <p:sp>
            <p:nvSpPr>
              <p:cNvPr id="398347" name="Oval 11"/>
              <p:cNvSpPr>
                <a:spLocks noChangeArrowheads="1"/>
              </p:cNvSpPr>
              <p:nvPr/>
            </p:nvSpPr>
            <p:spPr bwMode="auto">
              <a:xfrm>
                <a:off x="443" y="2538"/>
                <a:ext cx="432" cy="432"/>
              </a:xfrm>
              <a:prstGeom prst="ellipse">
                <a:avLst/>
              </a:prstGeom>
              <a:solidFill>
                <a:srgbClr val="C0C0C0"/>
              </a:solidFill>
              <a:ln w="9525">
                <a:solidFill>
                  <a:srgbClr val="969696"/>
                </a:solidFill>
                <a:round/>
                <a:headEnd/>
                <a:tailEnd/>
              </a:ln>
              <a:effectLst/>
            </p:spPr>
            <p:txBody>
              <a:bodyPr wrap="none" anchor="ctr"/>
              <a:lstStyle/>
              <a:p>
                <a:endParaRPr lang="en-CA"/>
              </a:p>
            </p:txBody>
          </p:sp>
          <p:sp>
            <p:nvSpPr>
              <p:cNvPr id="398348" name="Oval 12"/>
              <p:cNvSpPr>
                <a:spLocks noChangeArrowheads="1"/>
              </p:cNvSpPr>
              <p:nvPr/>
            </p:nvSpPr>
            <p:spPr bwMode="auto">
              <a:xfrm>
                <a:off x="728" y="2715"/>
                <a:ext cx="78" cy="78"/>
              </a:xfrm>
              <a:prstGeom prst="ellipse">
                <a:avLst/>
              </a:prstGeom>
              <a:solidFill>
                <a:srgbClr val="DDDDDD"/>
              </a:solidFill>
              <a:ln w="9525">
                <a:solidFill>
                  <a:schemeClr val="tx1"/>
                </a:solidFill>
                <a:round/>
                <a:headEnd/>
                <a:tailEnd/>
              </a:ln>
              <a:effectLst/>
            </p:spPr>
            <p:txBody>
              <a:bodyPr wrap="none" anchor="ctr"/>
              <a:lstStyle/>
              <a:p>
                <a:endParaRPr lang="en-CA"/>
              </a:p>
            </p:txBody>
          </p:sp>
          <p:sp>
            <p:nvSpPr>
              <p:cNvPr id="398349" name="Oval 13"/>
              <p:cNvSpPr>
                <a:spLocks noChangeArrowheads="1"/>
              </p:cNvSpPr>
              <p:nvPr/>
            </p:nvSpPr>
            <p:spPr bwMode="auto">
              <a:xfrm>
                <a:off x="561" y="2656"/>
                <a:ext cx="118" cy="118"/>
              </a:xfrm>
              <a:prstGeom prst="ellipse">
                <a:avLst/>
              </a:prstGeom>
              <a:solidFill>
                <a:srgbClr val="DDDDDD"/>
              </a:solidFill>
              <a:ln w="9525">
                <a:solidFill>
                  <a:schemeClr val="tx1"/>
                </a:solidFill>
                <a:round/>
                <a:headEnd/>
                <a:tailEnd/>
              </a:ln>
              <a:effectLst/>
            </p:spPr>
            <p:txBody>
              <a:bodyPr wrap="none" anchor="ctr"/>
              <a:lstStyle/>
              <a:p>
                <a:endParaRPr lang="en-CA"/>
              </a:p>
            </p:txBody>
          </p:sp>
          <p:sp>
            <p:nvSpPr>
              <p:cNvPr id="398350" name="Oval 14"/>
              <p:cNvSpPr>
                <a:spLocks noChangeArrowheads="1"/>
              </p:cNvSpPr>
              <p:nvPr/>
            </p:nvSpPr>
            <p:spPr bwMode="auto">
              <a:xfrm rot="-1497543">
                <a:off x="522" y="2577"/>
                <a:ext cx="117" cy="4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98351" name="Oval 15"/>
              <p:cNvSpPr>
                <a:spLocks noChangeArrowheads="1"/>
              </p:cNvSpPr>
              <p:nvPr/>
            </p:nvSpPr>
            <p:spPr bwMode="auto">
              <a:xfrm rot="-1740508">
                <a:off x="502" y="2783"/>
                <a:ext cx="39" cy="118"/>
              </a:xfrm>
              <a:prstGeom prst="ellipse">
                <a:avLst/>
              </a:prstGeom>
              <a:solidFill>
                <a:schemeClr val="bg2"/>
              </a:solidFill>
              <a:ln w="9525">
                <a:solidFill>
                  <a:schemeClr val="tx1"/>
                </a:solidFill>
                <a:round/>
                <a:headEnd/>
                <a:tailEnd/>
              </a:ln>
              <a:effectLst/>
            </p:spPr>
            <p:txBody>
              <a:bodyPr wrap="none" anchor="ctr"/>
              <a:lstStyle/>
              <a:p>
                <a:endParaRPr lang="en-CA"/>
              </a:p>
            </p:txBody>
          </p:sp>
          <p:sp>
            <p:nvSpPr>
              <p:cNvPr id="398352" name="Oval 16"/>
              <p:cNvSpPr>
                <a:spLocks noChangeArrowheads="1"/>
              </p:cNvSpPr>
              <p:nvPr/>
            </p:nvSpPr>
            <p:spPr bwMode="auto">
              <a:xfrm>
                <a:off x="610" y="2754"/>
                <a:ext cx="157" cy="157"/>
              </a:xfrm>
              <a:prstGeom prst="ellipse">
                <a:avLst/>
              </a:prstGeom>
              <a:solidFill>
                <a:srgbClr val="777777"/>
              </a:solidFill>
              <a:ln w="9525">
                <a:solidFill>
                  <a:schemeClr val="tx1"/>
                </a:solidFill>
                <a:round/>
                <a:headEnd/>
                <a:tailEnd/>
              </a:ln>
              <a:effectLst/>
            </p:spPr>
            <p:txBody>
              <a:bodyPr wrap="none" anchor="ctr"/>
              <a:lstStyle/>
              <a:p>
                <a:endParaRPr lang="en-CA"/>
              </a:p>
            </p:txBody>
          </p:sp>
          <p:sp>
            <p:nvSpPr>
              <p:cNvPr id="398353" name="Oval 17"/>
              <p:cNvSpPr>
                <a:spLocks noChangeArrowheads="1"/>
              </p:cNvSpPr>
              <p:nvPr/>
            </p:nvSpPr>
            <p:spPr bwMode="auto">
              <a:xfrm>
                <a:off x="718" y="2617"/>
                <a:ext cx="78" cy="78"/>
              </a:xfrm>
              <a:prstGeom prst="ellipse">
                <a:avLst/>
              </a:prstGeom>
              <a:solidFill>
                <a:srgbClr val="969696"/>
              </a:solidFill>
              <a:ln w="9525">
                <a:solidFill>
                  <a:schemeClr val="tx1"/>
                </a:solidFill>
                <a:round/>
                <a:headEnd/>
                <a:tailEnd/>
              </a:ln>
              <a:effectLst/>
            </p:spPr>
            <p:txBody>
              <a:bodyPr wrap="none" anchor="ctr"/>
              <a:lstStyle/>
              <a:p>
                <a:endParaRPr lang="en-CA"/>
              </a:p>
            </p:txBody>
          </p:sp>
        </p:grpSp>
      </p:grpSp>
      <p:sp>
        <p:nvSpPr>
          <p:cNvPr id="398354" name="Rectangle 18"/>
          <p:cNvSpPr>
            <a:spLocks noGrp="1" noChangeArrowheads="1"/>
          </p:cNvSpPr>
          <p:nvPr>
            <p:ph type="body" idx="1"/>
          </p:nvPr>
        </p:nvSpPr>
        <p:spPr>
          <a:xfrm>
            <a:off x="168275" y="849313"/>
            <a:ext cx="3055938" cy="2420937"/>
          </a:xfrm>
          <a:noFill/>
          <a:ln/>
        </p:spPr>
        <p:txBody>
          <a:bodyPr/>
          <a:lstStyle/>
          <a:p>
            <a:pPr marL="401638" indent="-401638">
              <a:lnSpc>
                <a:spcPct val="149000"/>
              </a:lnSpc>
              <a:buFont typeface="Monotype Sorts" pitchFamily="2" charset="2"/>
              <a:buNone/>
            </a:pPr>
            <a:r>
              <a:rPr lang="en-US" b="1"/>
              <a:t>	Which is stronger, Earth’s pull on the Moon, or the Moon’s pull on Earth?</a:t>
            </a:r>
            <a:r>
              <a:rPr lang="en-US" sz="2200" b="1"/>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AutoShape 2"/>
          <p:cNvSpPr>
            <a:spLocks noChangeArrowheads="1"/>
          </p:cNvSpPr>
          <p:nvPr/>
        </p:nvSpPr>
        <p:spPr bwMode="auto">
          <a:xfrm>
            <a:off x="0" y="4225925"/>
            <a:ext cx="4878388" cy="1433513"/>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00387" name="Rectangle 3"/>
          <p:cNvSpPr>
            <a:spLocks noChangeArrowheads="1"/>
          </p:cNvSpPr>
          <p:nvPr/>
        </p:nvSpPr>
        <p:spPr bwMode="auto">
          <a:xfrm>
            <a:off x="-76200" y="4351338"/>
            <a:ext cx="4929188" cy="1092200"/>
          </a:xfrm>
          <a:prstGeom prst="rect">
            <a:avLst/>
          </a:prstGeom>
          <a:noFill/>
          <a:ln w="9525">
            <a:noFill/>
            <a:miter lim="800000"/>
            <a:headEnd/>
            <a:tailEnd/>
          </a:ln>
          <a:effectLst/>
        </p:spPr>
        <p:txBody>
          <a:bodyPr lIns="90488" tIns="44450" rIns="90488" bIns="44450"/>
          <a:lstStyle/>
          <a:p>
            <a:pPr marL="401638" indent="-401638">
              <a:lnSpc>
                <a:spcPct val="160000"/>
              </a:lnSpc>
              <a:spcBef>
                <a:spcPct val="30000"/>
              </a:spcBef>
              <a:buClr>
                <a:schemeClr val="accent1"/>
              </a:buClr>
              <a:buSzPct val="75000"/>
              <a:buFont typeface="Monotype Sorts" pitchFamily="2" charset="2"/>
              <a:buNone/>
            </a:pPr>
            <a:r>
              <a:rPr lang="en-US" sz="2000" b="1">
                <a:solidFill>
                  <a:srgbClr val="000000"/>
                </a:solidFill>
                <a:latin typeface="Arial" charset="0"/>
              </a:rPr>
              <a:t>	By Newton’s 3</a:t>
            </a:r>
            <a:r>
              <a:rPr lang="en-US" sz="2000" b="1" baseline="30000">
                <a:solidFill>
                  <a:srgbClr val="000000"/>
                </a:solidFill>
                <a:latin typeface="Arial" charset="0"/>
              </a:rPr>
              <a:t>rd</a:t>
            </a:r>
            <a:r>
              <a:rPr lang="en-US" sz="2000" b="1">
                <a:solidFill>
                  <a:srgbClr val="000000"/>
                </a:solidFill>
                <a:latin typeface="Arial" charset="0"/>
              </a:rPr>
              <a:t> Law, the forces are equal and opposite.</a:t>
            </a:r>
            <a:endParaRPr lang="en-US" sz="2200" b="1">
              <a:solidFill>
                <a:srgbClr val="000000"/>
              </a:solidFill>
              <a:latin typeface="Arial" charset="0"/>
            </a:endParaRPr>
          </a:p>
        </p:txBody>
      </p:sp>
      <p:sp>
        <p:nvSpPr>
          <p:cNvPr id="400388" name="AutoShape 4"/>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00389" name="Rectangle 5"/>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11) </a:t>
            </a:r>
            <a:r>
              <a:rPr lang="en-US" sz="2800" dirty="0" smtClean="0">
                <a:solidFill>
                  <a:schemeClr val="accent2"/>
                </a:solidFill>
              </a:rPr>
              <a:t>Earth </a:t>
            </a:r>
            <a:r>
              <a:rPr lang="en-US" sz="2800" dirty="0">
                <a:solidFill>
                  <a:schemeClr val="accent2"/>
                </a:solidFill>
              </a:rPr>
              <a:t>and Moon I</a:t>
            </a:r>
          </a:p>
        </p:txBody>
      </p:sp>
      <p:sp>
        <p:nvSpPr>
          <p:cNvPr id="400390" name="Rectangle 6"/>
          <p:cNvSpPr>
            <a:spLocks noChangeArrowheads="1"/>
          </p:cNvSpPr>
          <p:nvPr/>
        </p:nvSpPr>
        <p:spPr bwMode="auto">
          <a:xfrm>
            <a:off x="3679825" y="779463"/>
            <a:ext cx="5464175" cy="279558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the Earth pulls harder on the Moon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the Moon pulls harder on the Earth</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they pull on each other equally</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there is no force between the Earth and the Moon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it depends upon where the Moon is in its orbit at that time</a:t>
            </a:r>
            <a:endParaRPr lang="en-US" sz="2200" b="1">
              <a:effectLst>
                <a:outerShdw blurRad="38100" dist="38100" dir="2700000" algn="tl">
                  <a:srgbClr val="000000"/>
                </a:outerShdw>
              </a:effectLst>
              <a:latin typeface="Arial" charset="0"/>
            </a:endParaRPr>
          </a:p>
        </p:txBody>
      </p:sp>
      <p:sp>
        <p:nvSpPr>
          <p:cNvPr id="400391" name="Oval 7"/>
          <p:cNvSpPr>
            <a:spLocks noChangeArrowheads="1"/>
          </p:cNvSpPr>
          <p:nvPr/>
        </p:nvSpPr>
        <p:spPr bwMode="auto">
          <a:xfrm>
            <a:off x="3381375" y="1589088"/>
            <a:ext cx="5762625" cy="569912"/>
          </a:xfrm>
          <a:prstGeom prst="ellipse">
            <a:avLst/>
          </a:prstGeom>
          <a:noFill/>
          <a:ln w="38100">
            <a:solidFill>
              <a:schemeClr val="accent1"/>
            </a:solidFill>
            <a:round/>
            <a:headEnd type="none" w="sm" len="sm"/>
            <a:tailEnd type="none" w="sm" len="sm"/>
          </a:ln>
          <a:effectLst/>
        </p:spPr>
        <p:txBody>
          <a:bodyPr wrap="none" anchor="ctr"/>
          <a:lstStyle/>
          <a:p>
            <a:endParaRPr lang="en-CA"/>
          </a:p>
        </p:txBody>
      </p:sp>
      <p:grpSp>
        <p:nvGrpSpPr>
          <p:cNvPr id="400392" name="Group 8"/>
          <p:cNvGrpSpPr>
            <a:grpSpLocks/>
          </p:cNvGrpSpPr>
          <p:nvPr/>
        </p:nvGrpSpPr>
        <p:grpSpPr bwMode="auto">
          <a:xfrm>
            <a:off x="4949825" y="4005263"/>
            <a:ext cx="4194175" cy="2371725"/>
            <a:chOff x="3336" y="2523"/>
            <a:chExt cx="2424" cy="1397"/>
          </a:xfrm>
        </p:grpSpPr>
        <p:sp>
          <p:nvSpPr>
            <p:cNvPr id="400393" name="Rectangle 9" descr="90%"/>
            <p:cNvSpPr>
              <a:spLocks noChangeArrowheads="1"/>
            </p:cNvSpPr>
            <p:nvPr/>
          </p:nvSpPr>
          <p:spPr bwMode="auto">
            <a:xfrm>
              <a:off x="3336" y="2523"/>
              <a:ext cx="2424" cy="1397"/>
            </a:xfrm>
            <a:prstGeom prst="rect">
              <a:avLst/>
            </a:prstGeom>
            <a:pattFill prst="pct90">
              <a:fgClr>
                <a:schemeClr val="bg2"/>
              </a:fgClr>
              <a:bgClr>
                <a:srgbClr val="FFFFFF"/>
              </a:bgClr>
            </a:pattFill>
            <a:ln w="9525">
              <a:noFill/>
              <a:miter lim="800000"/>
              <a:headEnd type="none" w="sm" len="sm"/>
              <a:tailEnd type="none" w="sm" len="sm"/>
            </a:ln>
            <a:effectLst/>
          </p:spPr>
          <p:txBody>
            <a:bodyPr wrap="none" anchor="ctr"/>
            <a:lstStyle/>
            <a:p>
              <a:endParaRPr lang="en-CA"/>
            </a:p>
          </p:txBody>
        </p:sp>
        <p:grpSp>
          <p:nvGrpSpPr>
            <p:cNvPr id="400394" name="Group 10"/>
            <p:cNvGrpSpPr>
              <a:grpSpLocks/>
            </p:cNvGrpSpPr>
            <p:nvPr/>
          </p:nvGrpSpPr>
          <p:grpSpPr bwMode="auto">
            <a:xfrm>
              <a:off x="3782" y="2805"/>
              <a:ext cx="722" cy="722"/>
              <a:chOff x="4902" y="2609"/>
              <a:chExt cx="422" cy="422"/>
            </a:xfrm>
          </p:grpSpPr>
          <p:sp>
            <p:nvSpPr>
              <p:cNvPr id="400395" name="Oval 11"/>
              <p:cNvSpPr>
                <a:spLocks noChangeArrowheads="1"/>
              </p:cNvSpPr>
              <p:nvPr/>
            </p:nvSpPr>
            <p:spPr bwMode="auto">
              <a:xfrm>
                <a:off x="4902" y="2609"/>
                <a:ext cx="422" cy="422"/>
              </a:xfrm>
              <a:prstGeom prst="ellipse">
                <a:avLst/>
              </a:prstGeom>
              <a:solidFill>
                <a:schemeClr val="accent2"/>
              </a:solidFill>
              <a:ln w="9525">
                <a:noFill/>
                <a:round/>
                <a:headEnd type="none" w="sm" len="sm"/>
                <a:tailEnd type="none" w="sm" len="sm"/>
              </a:ln>
              <a:effectLst/>
            </p:spPr>
            <p:txBody>
              <a:bodyPr wrap="none" anchor="ctr"/>
              <a:lstStyle/>
              <a:p>
                <a:endParaRPr lang="en-CA"/>
              </a:p>
            </p:txBody>
          </p:sp>
          <p:sp>
            <p:nvSpPr>
              <p:cNvPr id="400396" name="Freeform 12"/>
              <p:cNvSpPr>
                <a:spLocks/>
              </p:cNvSpPr>
              <p:nvPr/>
            </p:nvSpPr>
            <p:spPr bwMode="auto">
              <a:xfrm>
                <a:off x="4931" y="2664"/>
                <a:ext cx="380" cy="331"/>
              </a:xfrm>
              <a:custGeom>
                <a:avLst/>
                <a:gdLst/>
                <a:ahLst/>
                <a:cxnLst>
                  <a:cxn ang="0">
                    <a:pos x="42" y="57"/>
                  </a:cxn>
                  <a:cxn ang="0">
                    <a:pos x="57" y="89"/>
                  </a:cxn>
                  <a:cxn ang="0">
                    <a:pos x="108" y="99"/>
                  </a:cxn>
                  <a:cxn ang="0">
                    <a:pos x="179" y="90"/>
                  </a:cxn>
                  <a:cxn ang="0">
                    <a:pos x="143" y="86"/>
                  </a:cxn>
                  <a:cxn ang="0">
                    <a:pos x="165" y="63"/>
                  </a:cxn>
                  <a:cxn ang="0">
                    <a:pos x="194" y="70"/>
                  </a:cxn>
                  <a:cxn ang="0">
                    <a:pos x="209" y="107"/>
                  </a:cxn>
                  <a:cxn ang="0">
                    <a:pos x="245" y="130"/>
                  </a:cxn>
                  <a:cxn ang="0">
                    <a:pos x="242" y="99"/>
                  </a:cxn>
                  <a:cxn ang="0">
                    <a:pos x="254" y="68"/>
                  </a:cxn>
                  <a:cxn ang="0">
                    <a:pos x="218" y="45"/>
                  </a:cxn>
                  <a:cxn ang="0">
                    <a:pos x="226" y="32"/>
                  </a:cxn>
                  <a:cxn ang="0">
                    <a:pos x="270" y="67"/>
                  </a:cxn>
                  <a:cxn ang="0">
                    <a:pos x="289" y="76"/>
                  </a:cxn>
                  <a:cxn ang="0">
                    <a:pos x="343" y="80"/>
                  </a:cxn>
                  <a:cxn ang="0">
                    <a:pos x="326" y="98"/>
                  </a:cxn>
                  <a:cxn ang="0">
                    <a:pos x="350" y="121"/>
                  </a:cxn>
                  <a:cxn ang="0">
                    <a:pos x="330" y="160"/>
                  </a:cxn>
                  <a:cxn ang="0">
                    <a:pos x="348" y="200"/>
                  </a:cxn>
                  <a:cxn ang="0">
                    <a:pos x="348" y="251"/>
                  </a:cxn>
                  <a:cxn ang="0">
                    <a:pos x="345" y="270"/>
                  </a:cxn>
                  <a:cxn ang="0">
                    <a:pos x="303" y="260"/>
                  </a:cxn>
                  <a:cxn ang="0">
                    <a:pos x="278" y="291"/>
                  </a:cxn>
                  <a:cxn ang="0">
                    <a:pos x="317" y="318"/>
                  </a:cxn>
                  <a:cxn ang="0">
                    <a:pos x="341" y="328"/>
                  </a:cxn>
                  <a:cxn ang="0">
                    <a:pos x="387" y="339"/>
                  </a:cxn>
                  <a:cxn ang="0">
                    <a:pos x="427" y="309"/>
                  </a:cxn>
                  <a:cxn ang="0">
                    <a:pos x="474" y="290"/>
                  </a:cxn>
                  <a:cxn ang="0">
                    <a:pos x="516" y="273"/>
                  </a:cxn>
                  <a:cxn ang="0">
                    <a:pos x="546" y="265"/>
                  </a:cxn>
                  <a:cxn ang="0">
                    <a:pos x="600" y="248"/>
                  </a:cxn>
                  <a:cxn ang="0">
                    <a:pos x="626" y="293"/>
                  </a:cxn>
                  <a:cxn ang="0">
                    <a:pos x="620" y="372"/>
                  </a:cxn>
                  <a:cxn ang="0">
                    <a:pos x="582" y="446"/>
                  </a:cxn>
                  <a:cxn ang="0">
                    <a:pos x="532" y="523"/>
                  </a:cxn>
                  <a:cxn ang="0">
                    <a:pos x="505" y="517"/>
                  </a:cxn>
                  <a:cxn ang="0">
                    <a:pos x="484" y="445"/>
                  </a:cxn>
                  <a:cxn ang="0">
                    <a:pos x="430" y="432"/>
                  </a:cxn>
                  <a:cxn ang="0">
                    <a:pos x="405" y="359"/>
                  </a:cxn>
                  <a:cxn ang="0">
                    <a:pos x="355" y="365"/>
                  </a:cxn>
                  <a:cxn ang="0">
                    <a:pos x="316" y="353"/>
                  </a:cxn>
                  <a:cxn ang="0">
                    <a:pos x="262" y="374"/>
                  </a:cxn>
                  <a:cxn ang="0">
                    <a:pos x="223" y="342"/>
                  </a:cxn>
                  <a:cxn ang="0">
                    <a:pos x="166" y="318"/>
                  </a:cxn>
                  <a:cxn ang="0">
                    <a:pos x="192" y="347"/>
                  </a:cxn>
                  <a:cxn ang="0">
                    <a:pos x="180" y="354"/>
                  </a:cxn>
                  <a:cxn ang="0">
                    <a:pos x="146" y="328"/>
                  </a:cxn>
                  <a:cxn ang="0">
                    <a:pos x="116" y="278"/>
                  </a:cxn>
                  <a:cxn ang="0">
                    <a:pos x="101" y="218"/>
                  </a:cxn>
                  <a:cxn ang="0">
                    <a:pos x="93" y="189"/>
                  </a:cxn>
                  <a:cxn ang="0">
                    <a:pos x="91" y="162"/>
                  </a:cxn>
                  <a:cxn ang="0">
                    <a:pos x="58" y="153"/>
                  </a:cxn>
                  <a:cxn ang="0">
                    <a:pos x="18" y="154"/>
                  </a:cxn>
                  <a:cxn ang="0">
                    <a:pos x="41" y="105"/>
                  </a:cxn>
                  <a:cxn ang="0">
                    <a:pos x="1" y="105"/>
                  </a:cxn>
                  <a:cxn ang="0">
                    <a:pos x="59" y="17"/>
                  </a:cxn>
                </a:cxnLst>
                <a:rect l="0" t="0" r="r" b="b"/>
                <a:pathLst>
                  <a:path w="630" h="553">
                    <a:moveTo>
                      <a:pt x="80" y="0"/>
                    </a:moveTo>
                    <a:lnTo>
                      <a:pt x="76" y="7"/>
                    </a:lnTo>
                    <a:lnTo>
                      <a:pt x="70" y="14"/>
                    </a:lnTo>
                    <a:lnTo>
                      <a:pt x="63" y="21"/>
                    </a:lnTo>
                    <a:lnTo>
                      <a:pt x="56" y="29"/>
                    </a:lnTo>
                    <a:lnTo>
                      <a:pt x="50" y="38"/>
                    </a:lnTo>
                    <a:lnTo>
                      <a:pt x="45" y="46"/>
                    </a:lnTo>
                    <a:lnTo>
                      <a:pt x="42" y="57"/>
                    </a:lnTo>
                    <a:lnTo>
                      <a:pt x="42" y="67"/>
                    </a:lnTo>
                    <a:lnTo>
                      <a:pt x="42" y="81"/>
                    </a:lnTo>
                    <a:lnTo>
                      <a:pt x="39" y="90"/>
                    </a:lnTo>
                    <a:lnTo>
                      <a:pt x="38" y="95"/>
                    </a:lnTo>
                    <a:lnTo>
                      <a:pt x="42" y="96"/>
                    </a:lnTo>
                    <a:lnTo>
                      <a:pt x="49" y="95"/>
                    </a:lnTo>
                    <a:lnTo>
                      <a:pt x="53" y="92"/>
                    </a:lnTo>
                    <a:lnTo>
                      <a:pt x="57" y="89"/>
                    </a:lnTo>
                    <a:lnTo>
                      <a:pt x="66" y="85"/>
                    </a:lnTo>
                    <a:lnTo>
                      <a:pt x="74" y="84"/>
                    </a:lnTo>
                    <a:lnTo>
                      <a:pt x="78" y="85"/>
                    </a:lnTo>
                    <a:lnTo>
                      <a:pt x="80" y="89"/>
                    </a:lnTo>
                    <a:lnTo>
                      <a:pt x="86" y="93"/>
                    </a:lnTo>
                    <a:lnTo>
                      <a:pt x="93" y="98"/>
                    </a:lnTo>
                    <a:lnTo>
                      <a:pt x="100" y="99"/>
                    </a:lnTo>
                    <a:lnTo>
                      <a:pt x="108" y="99"/>
                    </a:lnTo>
                    <a:lnTo>
                      <a:pt x="119" y="97"/>
                    </a:lnTo>
                    <a:lnTo>
                      <a:pt x="128" y="95"/>
                    </a:lnTo>
                    <a:lnTo>
                      <a:pt x="133" y="95"/>
                    </a:lnTo>
                    <a:lnTo>
                      <a:pt x="139" y="96"/>
                    </a:lnTo>
                    <a:lnTo>
                      <a:pt x="149" y="95"/>
                    </a:lnTo>
                    <a:lnTo>
                      <a:pt x="163" y="93"/>
                    </a:lnTo>
                    <a:lnTo>
                      <a:pt x="173" y="92"/>
                    </a:lnTo>
                    <a:lnTo>
                      <a:pt x="179" y="90"/>
                    </a:lnTo>
                    <a:lnTo>
                      <a:pt x="179" y="84"/>
                    </a:lnTo>
                    <a:lnTo>
                      <a:pt x="178" y="78"/>
                    </a:lnTo>
                    <a:lnTo>
                      <a:pt x="176" y="77"/>
                    </a:lnTo>
                    <a:lnTo>
                      <a:pt x="173" y="78"/>
                    </a:lnTo>
                    <a:lnTo>
                      <a:pt x="165" y="81"/>
                    </a:lnTo>
                    <a:lnTo>
                      <a:pt x="156" y="83"/>
                    </a:lnTo>
                    <a:lnTo>
                      <a:pt x="149" y="86"/>
                    </a:lnTo>
                    <a:lnTo>
                      <a:pt x="143" y="86"/>
                    </a:lnTo>
                    <a:lnTo>
                      <a:pt x="136" y="82"/>
                    </a:lnTo>
                    <a:lnTo>
                      <a:pt x="130" y="76"/>
                    </a:lnTo>
                    <a:lnTo>
                      <a:pt x="126" y="73"/>
                    </a:lnTo>
                    <a:lnTo>
                      <a:pt x="127" y="70"/>
                    </a:lnTo>
                    <a:lnTo>
                      <a:pt x="138" y="69"/>
                    </a:lnTo>
                    <a:lnTo>
                      <a:pt x="150" y="68"/>
                    </a:lnTo>
                    <a:lnTo>
                      <a:pt x="159" y="67"/>
                    </a:lnTo>
                    <a:lnTo>
                      <a:pt x="165" y="63"/>
                    </a:lnTo>
                    <a:lnTo>
                      <a:pt x="169" y="58"/>
                    </a:lnTo>
                    <a:lnTo>
                      <a:pt x="169" y="51"/>
                    </a:lnTo>
                    <a:lnTo>
                      <a:pt x="170" y="48"/>
                    </a:lnTo>
                    <a:lnTo>
                      <a:pt x="173" y="50"/>
                    </a:lnTo>
                    <a:lnTo>
                      <a:pt x="181" y="53"/>
                    </a:lnTo>
                    <a:lnTo>
                      <a:pt x="189" y="59"/>
                    </a:lnTo>
                    <a:lnTo>
                      <a:pt x="192" y="65"/>
                    </a:lnTo>
                    <a:lnTo>
                      <a:pt x="194" y="70"/>
                    </a:lnTo>
                    <a:lnTo>
                      <a:pt x="201" y="75"/>
                    </a:lnTo>
                    <a:lnTo>
                      <a:pt x="212" y="78"/>
                    </a:lnTo>
                    <a:lnTo>
                      <a:pt x="220" y="82"/>
                    </a:lnTo>
                    <a:lnTo>
                      <a:pt x="225" y="88"/>
                    </a:lnTo>
                    <a:lnTo>
                      <a:pt x="222" y="96"/>
                    </a:lnTo>
                    <a:lnTo>
                      <a:pt x="215" y="101"/>
                    </a:lnTo>
                    <a:lnTo>
                      <a:pt x="210" y="104"/>
                    </a:lnTo>
                    <a:lnTo>
                      <a:pt x="209" y="107"/>
                    </a:lnTo>
                    <a:lnTo>
                      <a:pt x="212" y="116"/>
                    </a:lnTo>
                    <a:lnTo>
                      <a:pt x="216" y="121"/>
                    </a:lnTo>
                    <a:lnTo>
                      <a:pt x="219" y="124"/>
                    </a:lnTo>
                    <a:lnTo>
                      <a:pt x="224" y="126"/>
                    </a:lnTo>
                    <a:lnTo>
                      <a:pt x="230" y="127"/>
                    </a:lnTo>
                    <a:lnTo>
                      <a:pt x="234" y="128"/>
                    </a:lnTo>
                    <a:lnTo>
                      <a:pt x="239" y="128"/>
                    </a:lnTo>
                    <a:lnTo>
                      <a:pt x="245" y="130"/>
                    </a:lnTo>
                    <a:lnTo>
                      <a:pt x="249" y="133"/>
                    </a:lnTo>
                    <a:lnTo>
                      <a:pt x="259" y="137"/>
                    </a:lnTo>
                    <a:lnTo>
                      <a:pt x="268" y="136"/>
                    </a:lnTo>
                    <a:lnTo>
                      <a:pt x="270" y="130"/>
                    </a:lnTo>
                    <a:lnTo>
                      <a:pt x="265" y="119"/>
                    </a:lnTo>
                    <a:lnTo>
                      <a:pt x="256" y="108"/>
                    </a:lnTo>
                    <a:lnTo>
                      <a:pt x="248" y="103"/>
                    </a:lnTo>
                    <a:lnTo>
                      <a:pt x="242" y="99"/>
                    </a:lnTo>
                    <a:lnTo>
                      <a:pt x="241" y="92"/>
                    </a:lnTo>
                    <a:lnTo>
                      <a:pt x="242" y="88"/>
                    </a:lnTo>
                    <a:lnTo>
                      <a:pt x="245" y="85"/>
                    </a:lnTo>
                    <a:lnTo>
                      <a:pt x="247" y="83"/>
                    </a:lnTo>
                    <a:lnTo>
                      <a:pt x="251" y="77"/>
                    </a:lnTo>
                    <a:lnTo>
                      <a:pt x="256" y="72"/>
                    </a:lnTo>
                    <a:lnTo>
                      <a:pt x="257" y="68"/>
                    </a:lnTo>
                    <a:lnTo>
                      <a:pt x="254" y="68"/>
                    </a:lnTo>
                    <a:lnTo>
                      <a:pt x="242" y="69"/>
                    </a:lnTo>
                    <a:lnTo>
                      <a:pt x="232" y="68"/>
                    </a:lnTo>
                    <a:lnTo>
                      <a:pt x="231" y="66"/>
                    </a:lnTo>
                    <a:lnTo>
                      <a:pt x="232" y="61"/>
                    </a:lnTo>
                    <a:lnTo>
                      <a:pt x="232" y="53"/>
                    </a:lnTo>
                    <a:lnTo>
                      <a:pt x="228" y="46"/>
                    </a:lnTo>
                    <a:lnTo>
                      <a:pt x="224" y="45"/>
                    </a:lnTo>
                    <a:lnTo>
                      <a:pt x="218" y="45"/>
                    </a:lnTo>
                    <a:lnTo>
                      <a:pt x="211" y="46"/>
                    </a:lnTo>
                    <a:lnTo>
                      <a:pt x="205" y="45"/>
                    </a:lnTo>
                    <a:lnTo>
                      <a:pt x="203" y="42"/>
                    </a:lnTo>
                    <a:lnTo>
                      <a:pt x="204" y="38"/>
                    </a:lnTo>
                    <a:lnTo>
                      <a:pt x="210" y="34"/>
                    </a:lnTo>
                    <a:lnTo>
                      <a:pt x="217" y="30"/>
                    </a:lnTo>
                    <a:lnTo>
                      <a:pt x="222" y="30"/>
                    </a:lnTo>
                    <a:lnTo>
                      <a:pt x="226" y="32"/>
                    </a:lnTo>
                    <a:lnTo>
                      <a:pt x="236" y="38"/>
                    </a:lnTo>
                    <a:lnTo>
                      <a:pt x="248" y="44"/>
                    </a:lnTo>
                    <a:lnTo>
                      <a:pt x="256" y="47"/>
                    </a:lnTo>
                    <a:lnTo>
                      <a:pt x="262" y="51"/>
                    </a:lnTo>
                    <a:lnTo>
                      <a:pt x="269" y="55"/>
                    </a:lnTo>
                    <a:lnTo>
                      <a:pt x="272" y="60"/>
                    </a:lnTo>
                    <a:lnTo>
                      <a:pt x="272" y="63"/>
                    </a:lnTo>
                    <a:lnTo>
                      <a:pt x="270" y="67"/>
                    </a:lnTo>
                    <a:lnTo>
                      <a:pt x="270" y="73"/>
                    </a:lnTo>
                    <a:lnTo>
                      <a:pt x="272" y="78"/>
                    </a:lnTo>
                    <a:lnTo>
                      <a:pt x="274" y="83"/>
                    </a:lnTo>
                    <a:lnTo>
                      <a:pt x="277" y="85"/>
                    </a:lnTo>
                    <a:lnTo>
                      <a:pt x="278" y="86"/>
                    </a:lnTo>
                    <a:lnTo>
                      <a:pt x="279" y="85"/>
                    </a:lnTo>
                    <a:lnTo>
                      <a:pt x="284" y="81"/>
                    </a:lnTo>
                    <a:lnTo>
                      <a:pt x="289" y="76"/>
                    </a:lnTo>
                    <a:lnTo>
                      <a:pt x="296" y="72"/>
                    </a:lnTo>
                    <a:lnTo>
                      <a:pt x="302" y="69"/>
                    </a:lnTo>
                    <a:lnTo>
                      <a:pt x="307" y="68"/>
                    </a:lnTo>
                    <a:lnTo>
                      <a:pt x="311" y="69"/>
                    </a:lnTo>
                    <a:lnTo>
                      <a:pt x="318" y="73"/>
                    </a:lnTo>
                    <a:lnTo>
                      <a:pt x="327" y="76"/>
                    </a:lnTo>
                    <a:lnTo>
                      <a:pt x="335" y="78"/>
                    </a:lnTo>
                    <a:lnTo>
                      <a:pt x="343" y="80"/>
                    </a:lnTo>
                    <a:lnTo>
                      <a:pt x="349" y="82"/>
                    </a:lnTo>
                    <a:lnTo>
                      <a:pt x="353" y="86"/>
                    </a:lnTo>
                    <a:lnTo>
                      <a:pt x="353" y="90"/>
                    </a:lnTo>
                    <a:lnTo>
                      <a:pt x="350" y="95"/>
                    </a:lnTo>
                    <a:lnTo>
                      <a:pt x="349" y="96"/>
                    </a:lnTo>
                    <a:lnTo>
                      <a:pt x="334" y="98"/>
                    </a:lnTo>
                    <a:lnTo>
                      <a:pt x="332" y="98"/>
                    </a:lnTo>
                    <a:lnTo>
                      <a:pt x="326" y="98"/>
                    </a:lnTo>
                    <a:lnTo>
                      <a:pt x="322" y="100"/>
                    </a:lnTo>
                    <a:lnTo>
                      <a:pt x="323" y="106"/>
                    </a:lnTo>
                    <a:lnTo>
                      <a:pt x="325" y="114"/>
                    </a:lnTo>
                    <a:lnTo>
                      <a:pt x="326" y="119"/>
                    </a:lnTo>
                    <a:lnTo>
                      <a:pt x="328" y="121"/>
                    </a:lnTo>
                    <a:lnTo>
                      <a:pt x="335" y="121"/>
                    </a:lnTo>
                    <a:lnTo>
                      <a:pt x="346" y="121"/>
                    </a:lnTo>
                    <a:lnTo>
                      <a:pt x="350" y="121"/>
                    </a:lnTo>
                    <a:lnTo>
                      <a:pt x="353" y="124"/>
                    </a:lnTo>
                    <a:lnTo>
                      <a:pt x="351" y="131"/>
                    </a:lnTo>
                    <a:lnTo>
                      <a:pt x="347" y="138"/>
                    </a:lnTo>
                    <a:lnTo>
                      <a:pt x="341" y="142"/>
                    </a:lnTo>
                    <a:lnTo>
                      <a:pt x="334" y="145"/>
                    </a:lnTo>
                    <a:lnTo>
                      <a:pt x="331" y="152"/>
                    </a:lnTo>
                    <a:lnTo>
                      <a:pt x="330" y="158"/>
                    </a:lnTo>
                    <a:lnTo>
                      <a:pt x="330" y="160"/>
                    </a:lnTo>
                    <a:lnTo>
                      <a:pt x="330" y="162"/>
                    </a:lnTo>
                    <a:lnTo>
                      <a:pt x="333" y="166"/>
                    </a:lnTo>
                    <a:lnTo>
                      <a:pt x="335" y="169"/>
                    </a:lnTo>
                    <a:lnTo>
                      <a:pt x="335" y="172"/>
                    </a:lnTo>
                    <a:lnTo>
                      <a:pt x="335" y="175"/>
                    </a:lnTo>
                    <a:lnTo>
                      <a:pt x="340" y="184"/>
                    </a:lnTo>
                    <a:lnTo>
                      <a:pt x="346" y="195"/>
                    </a:lnTo>
                    <a:lnTo>
                      <a:pt x="348" y="200"/>
                    </a:lnTo>
                    <a:lnTo>
                      <a:pt x="347" y="206"/>
                    </a:lnTo>
                    <a:lnTo>
                      <a:pt x="345" y="213"/>
                    </a:lnTo>
                    <a:lnTo>
                      <a:pt x="343" y="221"/>
                    </a:lnTo>
                    <a:lnTo>
                      <a:pt x="341" y="229"/>
                    </a:lnTo>
                    <a:lnTo>
                      <a:pt x="341" y="236"/>
                    </a:lnTo>
                    <a:lnTo>
                      <a:pt x="345" y="242"/>
                    </a:lnTo>
                    <a:lnTo>
                      <a:pt x="347" y="247"/>
                    </a:lnTo>
                    <a:lnTo>
                      <a:pt x="348" y="251"/>
                    </a:lnTo>
                    <a:lnTo>
                      <a:pt x="348" y="256"/>
                    </a:lnTo>
                    <a:lnTo>
                      <a:pt x="349" y="260"/>
                    </a:lnTo>
                    <a:lnTo>
                      <a:pt x="350" y="265"/>
                    </a:lnTo>
                    <a:lnTo>
                      <a:pt x="349" y="268"/>
                    </a:lnTo>
                    <a:lnTo>
                      <a:pt x="348" y="271"/>
                    </a:lnTo>
                    <a:lnTo>
                      <a:pt x="347" y="272"/>
                    </a:lnTo>
                    <a:lnTo>
                      <a:pt x="347" y="272"/>
                    </a:lnTo>
                    <a:lnTo>
                      <a:pt x="345" y="270"/>
                    </a:lnTo>
                    <a:lnTo>
                      <a:pt x="340" y="266"/>
                    </a:lnTo>
                    <a:lnTo>
                      <a:pt x="332" y="262"/>
                    </a:lnTo>
                    <a:lnTo>
                      <a:pt x="326" y="259"/>
                    </a:lnTo>
                    <a:lnTo>
                      <a:pt x="320" y="258"/>
                    </a:lnTo>
                    <a:lnTo>
                      <a:pt x="316" y="258"/>
                    </a:lnTo>
                    <a:lnTo>
                      <a:pt x="311" y="258"/>
                    </a:lnTo>
                    <a:lnTo>
                      <a:pt x="307" y="259"/>
                    </a:lnTo>
                    <a:lnTo>
                      <a:pt x="303" y="260"/>
                    </a:lnTo>
                    <a:lnTo>
                      <a:pt x="300" y="262"/>
                    </a:lnTo>
                    <a:lnTo>
                      <a:pt x="297" y="264"/>
                    </a:lnTo>
                    <a:lnTo>
                      <a:pt x="294" y="266"/>
                    </a:lnTo>
                    <a:lnTo>
                      <a:pt x="292" y="266"/>
                    </a:lnTo>
                    <a:lnTo>
                      <a:pt x="288" y="268"/>
                    </a:lnTo>
                    <a:lnTo>
                      <a:pt x="284" y="277"/>
                    </a:lnTo>
                    <a:lnTo>
                      <a:pt x="280" y="283"/>
                    </a:lnTo>
                    <a:lnTo>
                      <a:pt x="278" y="291"/>
                    </a:lnTo>
                    <a:lnTo>
                      <a:pt x="276" y="298"/>
                    </a:lnTo>
                    <a:lnTo>
                      <a:pt x="274" y="306"/>
                    </a:lnTo>
                    <a:lnTo>
                      <a:pt x="277" y="315"/>
                    </a:lnTo>
                    <a:lnTo>
                      <a:pt x="281" y="321"/>
                    </a:lnTo>
                    <a:lnTo>
                      <a:pt x="290" y="328"/>
                    </a:lnTo>
                    <a:lnTo>
                      <a:pt x="305" y="333"/>
                    </a:lnTo>
                    <a:lnTo>
                      <a:pt x="311" y="325"/>
                    </a:lnTo>
                    <a:lnTo>
                      <a:pt x="317" y="318"/>
                    </a:lnTo>
                    <a:lnTo>
                      <a:pt x="324" y="315"/>
                    </a:lnTo>
                    <a:lnTo>
                      <a:pt x="331" y="315"/>
                    </a:lnTo>
                    <a:lnTo>
                      <a:pt x="335" y="318"/>
                    </a:lnTo>
                    <a:lnTo>
                      <a:pt x="336" y="321"/>
                    </a:lnTo>
                    <a:lnTo>
                      <a:pt x="335" y="326"/>
                    </a:lnTo>
                    <a:lnTo>
                      <a:pt x="334" y="327"/>
                    </a:lnTo>
                    <a:lnTo>
                      <a:pt x="336" y="327"/>
                    </a:lnTo>
                    <a:lnTo>
                      <a:pt x="341" y="328"/>
                    </a:lnTo>
                    <a:lnTo>
                      <a:pt x="349" y="327"/>
                    </a:lnTo>
                    <a:lnTo>
                      <a:pt x="358" y="323"/>
                    </a:lnTo>
                    <a:lnTo>
                      <a:pt x="366" y="321"/>
                    </a:lnTo>
                    <a:lnTo>
                      <a:pt x="370" y="325"/>
                    </a:lnTo>
                    <a:lnTo>
                      <a:pt x="373" y="331"/>
                    </a:lnTo>
                    <a:lnTo>
                      <a:pt x="378" y="336"/>
                    </a:lnTo>
                    <a:lnTo>
                      <a:pt x="384" y="339"/>
                    </a:lnTo>
                    <a:lnTo>
                      <a:pt x="387" y="339"/>
                    </a:lnTo>
                    <a:lnTo>
                      <a:pt x="392" y="338"/>
                    </a:lnTo>
                    <a:lnTo>
                      <a:pt x="399" y="335"/>
                    </a:lnTo>
                    <a:lnTo>
                      <a:pt x="405" y="335"/>
                    </a:lnTo>
                    <a:lnTo>
                      <a:pt x="410" y="336"/>
                    </a:lnTo>
                    <a:lnTo>
                      <a:pt x="413" y="334"/>
                    </a:lnTo>
                    <a:lnTo>
                      <a:pt x="420" y="327"/>
                    </a:lnTo>
                    <a:lnTo>
                      <a:pt x="426" y="317"/>
                    </a:lnTo>
                    <a:lnTo>
                      <a:pt x="427" y="309"/>
                    </a:lnTo>
                    <a:lnTo>
                      <a:pt x="431" y="302"/>
                    </a:lnTo>
                    <a:lnTo>
                      <a:pt x="440" y="298"/>
                    </a:lnTo>
                    <a:lnTo>
                      <a:pt x="447" y="298"/>
                    </a:lnTo>
                    <a:lnTo>
                      <a:pt x="453" y="297"/>
                    </a:lnTo>
                    <a:lnTo>
                      <a:pt x="458" y="297"/>
                    </a:lnTo>
                    <a:lnTo>
                      <a:pt x="464" y="295"/>
                    </a:lnTo>
                    <a:lnTo>
                      <a:pt x="469" y="294"/>
                    </a:lnTo>
                    <a:lnTo>
                      <a:pt x="474" y="290"/>
                    </a:lnTo>
                    <a:lnTo>
                      <a:pt x="478" y="287"/>
                    </a:lnTo>
                    <a:lnTo>
                      <a:pt x="482" y="281"/>
                    </a:lnTo>
                    <a:lnTo>
                      <a:pt x="489" y="274"/>
                    </a:lnTo>
                    <a:lnTo>
                      <a:pt x="494" y="272"/>
                    </a:lnTo>
                    <a:lnTo>
                      <a:pt x="499" y="274"/>
                    </a:lnTo>
                    <a:lnTo>
                      <a:pt x="505" y="274"/>
                    </a:lnTo>
                    <a:lnTo>
                      <a:pt x="510" y="274"/>
                    </a:lnTo>
                    <a:lnTo>
                      <a:pt x="516" y="273"/>
                    </a:lnTo>
                    <a:lnTo>
                      <a:pt x="522" y="271"/>
                    </a:lnTo>
                    <a:lnTo>
                      <a:pt x="527" y="268"/>
                    </a:lnTo>
                    <a:lnTo>
                      <a:pt x="533" y="267"/>
                    </a:lnTo>
                    <a:lnTo>
                      <a:pt x="536" y="265"/>
                    </a:lnTo>
                    <a:lnTo>
                      <a:pt x="540" y="264"/>
                    </a:lnTo>
                    <a:lnTo>
                      <a:pt x="541" y="264"/>
                    </a:lnTo>
                    <a:lnTo>
                      <a:pt x="542" y="264"/>
                    </a:lnTo>
                    <a:lnTo>
                      <a:pt x="546" y="265"/>
                    </a:lnTo>
                    <a:lnTo>
                      <a:pt x="553" y="267"/>
                    </a:lnTo>
                    <a:lnTo>
                      <a:pt x="562" y="268"/>
                    </a:lnTo>
                    <a:lnTo>
                      <a:pt x="567" y="268"/>
                    </a:lnTo>
                    <a:lnTo>
                      <a:pt x="573" y="265"/>
                    </a:lnTo>
                    <a:lnTo>
                      <a:pt x="580" y="262"/>
                    </a:lnTo>
                    <a:lnTo>
                      <a:pt x="586" y="257"/>
                    </a:lnTo>
                    <a:lnTo>
                      <a:pt x="593" y="252"/>
                    </a:lnTo>
                    <a:lnTo>
                      <a:pt x="600" y="248"/>
                    </a:lnTo>
                    <a:lnTo>
                      <a:pt x="605" y="245"/>
                    </a:lnTo>
                    <a:lnTo>
                      <a:pt x="612" y="244"/>
                    </a:lnTo>
                    <a:lnTo>
                      <a:pt x="622" y="248"/>
                    </a:lnTo>
                    <a:lnTo>
                      <a:pt x="625" y="256"/>
                    </a:lnTo>
                    <a:lnTo>
                      <a:pt x="627" y="265"/>
                    </a:lnTo>
                    <a:lnTo>
                      <a:pt x="627" y="273"/>
                    </a:lnTo>
                    <a:lnTo>
                      <a:pt x="626" y="282"/>
                    </a:lnTo>
                    <a:lnTo>
                      <a:pt x="626" y="293"/>
                    </a:lnTo>
                    <a:lnTo>
                      <a:pt x="625" y="302"/>
                    </a:lnTo>
                    <a:lnTo>
                      <a:pt x="627" y="310"/>
                    </a:lnTo>
                    <a:lnTo>
                      <a:pt x="630" y="316"/>
                    </a:lnTo>
                    <a:lnTo>
                      <a:pt x="628" y="320"/>
                    </a:lnTo>
                    <a:lnTo>
                      <a:pt x="627" y="328"/>
                    </a:lnTo>
                    <a:lnTo>
                      <a:pt x="625" y="340"/>
                    </a:lnTo>
                    <a:lnTo>
                      <a:pt x="623" y="355"/>
                    </a:lnTo>
                    <a:lnTo>
                      <a:pt x="620" y="372"/>
                    </a:lnTo>
                    <a:lnTo>
                      <a:pt x="616" y="388"/>
                    </a:lnTo>
                    <a:lnTo>
                      <a:pt x="607" y="404"/>
                    </a:lnTo>
                    <a:lnTo>
                      <a:pt x="602" y="411"/>
                    </a:lnTo>
                    <a:lnTo>
                      <a:pt x="597" y="418"/>
                    </a:lnTo>
                    <a:lnTo>
                      <a:pt x="594" y="425"/>
                    </a:lnTo>
                    <a:lnTo>
                      <a:pt x="590" y="432"/>
                    </a:lnTo>
                    <a:lnTo>
                      <a:pt x="586" y="439"/>
                    </a:lnTo>
                    <a:lnTo>
                      <a:pt x="582" y="446"/>
                    </a:lnTo>
                    <a:lnTo>
                      <a:pt x="577" y="455"/>
                    </a:lnTo>
                    <a:lnTo>
                      <a:pt x="571" y="464"/>
                    </a:lnTo>
                    <a:lnTo>
                      <a:pt x="561" y="481"/>
                    </a:lnTo>
                    <a:lnTo>
                      <a:pt x="555" y="493"/>
                    </a:lnTo>
                    <a:lnTo>
                      <a:pt x="549" y="501"/>
                    </a:lnTo>
                    <a:lnTo>
                      <a:pt x="541" y="509"/>
                    </a:lnTo>
                    <a:lnTo>
                      <a:pt x="534" y="517"/>
                    </a:lnTo>
                    <a:lnTo>
                      <a:pt x="532" y="523"/>
                    </a:lnTo>
                    <a:lnTo>
                      <a:pt x="528" y="529"/>
                    </a:lnTo>
                    <a:lnTo>
                      <a:pt x="523" y="534"/>
                    </a:lnTo>
                    <a:lnTo>
                      <a:pt x="515" y="540"/>
                    </a:lnTo>
                    <a:lnTo>
                      <a:pt x="508" y="547"/>
                    </a:lnTo>
                    <a:lnTo>
                      <a:pt x="503" y="551"/>
                    </a:lnTo>
                    <a:lnTo>
                      <a:pt x="501" y="553"/>
                    </a:lnTo>
                    <a:lnTo>
                      <a:pt x="503" y="533"/>
                    </a:lnTo>
                    <a:lnTo>
                      <a:pt x="505" y="517"/>
                    </a:lnTo>
                    <a:lnTo>
                      <a:pt x="508" y="502"/>
                    </a:lnTo>
                    <a:lnTo>
                      <a:pt x="509" y="486"/>
                    </a:lnTo>
                    <a:lnTo>
                      <a:pt x="511" y="471"/>
                    </a:lnTo>
                    <a:lnTo>
                      <a:pt x="512" y="458"/>
                    </a:lnTo>
                    <a:lnTo>
                      <a:pt x="510" y="450"/>
                    </a:lnTo>
                    <a:lnTo>
                      <a:pt x="499" y="446"/>
                    </a:lnTo>
                    <a:lnTo>
                      <a:pt x="490" y="445"/>
                    </a:lnTo>
                    <a:lnTo>
                      <a:pt x="484" y="445"/>
                    </a:lnTo>
                    <a:lnTo>
                      <a:pt x="477" y="445"/>
                    </a:lnTo>
                    <a:lnTo>
                      <a:pt x="471" y="443"/>
                    </a:lnTo>
                    <a:lnTo>
                      <a:pt x="465" y="443"/>
                    </a:lnTo>
                    <a:lnTo>
                      <a:pt x="458" y="442"/>
                    </a:lnTo>
                    <a:lnTo>
                      <a:pt x="451" y="440"/>
                    </a:lnTo>
                    <a:lnTo>
                      <a:pt x="445" y="438"/>
                    </a:lnTo>
                    <a:lnTo>
                      <a:pt x="433" y="433"/>
                    </a:lnTo>
                    <a:lnTo>
                      <a:pt x="430" y="432"/>
                    </a:lnTo>
                    <a:lnTo>
                      <a:pt x="428" y="426"/>
                    </a:lnTo>
                    <a:lnTo>
                      <a:pt x="427" y="410"/>
                    </a:lnTo>
                    <a:lnTo>
                      <a:pt x="427" y="389"/>
                    </a:lnTo>
                    <a:lnTo>
                      <a:pt x="428" y="376"/>
                    </a:lnTo>
                    <a:lnTo>
                      <a:pt x="427" y="365"/>
                    </a:lnTo>
                    <a:lnTo>
                      <a:pt x="419" y="359"/>
                    </a:lnTo>
                    <a:lnTo>
                      <a:pt x="410" y="357"/>
                    </a:lnTo>
                    <a:lnTo>
                      <a:pt x="405" y="359"/>
                    </a:lnTo>
                    <a:lnTo>
                      <a:pt x="399" y="362"/>
                    </a:lnTo>
                    <a:lnTo>
                      <a:pt x="387" y="363"/>
                    </a:lnTo>
                    <a:lnTo>
                      <a:pt x="380" y="363"/>
                    </a:lnTo>
                    <a:lnTo>
                      <a:pt x="373" y="364"/>
                    </a:lnTo>
                    <a:lnTo>
                      <a:pt x="369" y="364"/>
                    </a:lnTo>
                    <a:lnTo>
                      <a:pt x="364" y="365"/>
                    </a:lnTo>
                    <a:lnTo>
                      <a:pt x="359" y="365"/>
                    </a:lnTo>
                    <a:lnTo>
                      <a:pt x="355" y="365"/>
                    </a:lnTo>
                    <a:lnTo>
                      <a:pt x="348" y="364"/>
                    </a:lnTo>
                    <a:lnTo>
                      <a:pt x="341" y="361"/>
                    </a:lnTo>
                    <a:lnTo>
                      <a:pt x="334" y="357"/>
                    </a:lnTo>
                    <a:lnTo>
                      <a:pt x="330" y="354"/>
                    </a:lnTo>
                    <a:lnTo>
                      <a:pt x="326" y="353"/>
                    </a:lnTo>
                    <a:lnTo>
                      <a:pt x="323" y="351"/>
                    </a:lnTo>
                    <a:lnTo>
                      <a:pt x="319" y="351"/>
                    </a:lnTo>
                    <a:lnTo>
                      <a:pt x="316" y="353"/>
                    </a:lnTo>
                    <a:lnTo>
                      <a:pt x="312" y="355"/>
                    </a:lnTo>
                    <a:lnTo>
                      <a:pt x="307" y="358"/>
                    </a:lnTo>
                    <a:lnTo>
                      <a:pt x="297" y="366"/>
                    </a:lnTo>
                    <a:lnTo>
                      <a:pt x="292" y="373"/>
                    </a:lnTo>
                    <a:lnTo>
                      <a:pt x="286" y="377"/>
                    </a:lnTo>
                    <a:lnTo>
                      <a:pt x="274" y="376"/>
                    </a:lnTo>
                    <a:lnTo>
                      <a:pt x="268" y="374"/>
                    </a:lnTo>
                    <a:lnTo>
                      <a:pt x="262" y="374"/>
                    </a:lnTo>
                    <a:lnTo>
                      <a:pt x="257" y="374"/>
                    </a:lnTo>
                    <a:lnTo>
                      <a:pt x="251" y="376"/>
                    </a:lnTo>
                    <a:lnTo>
                      <a:pt x="247" y="376"/>
                    </a:lnTo>
                    <a:lnTo>
                      <a:pt x="242" y="373"/>
                    </a:lnTo>
                    <a:lnTo>
                      <a:pt x="239" y="370"/>
                    </a:lnTo>
                    <a:lnTo>
                      <a:pt x="234" y="363"/>
                    </a:lnTo>
                    <a:lnTo>
                      <a:pt x="227" y="350"/>
                    </a:lnTo>
                    <a:lnTo>
                      <a:pt x="223" y="342"/>
                    </a:lnTo>
                    <a:lnTo>
                      <a:pt x="218" y="338"/>
                    </a:lnTo>
                    <a:lnTo>
                      <a:pt x="210" y="332"/>
                    </a:lnTo>
                    <a:lnTo>
                      <a:pt x="202" y="325"/>
                    </a:lnTo>
                    <a:lnTo>
                      <a:pt x="196" y="323"/>
                    </a:lnTo>
                    <a:lnTo>
                      <a:pt x="192" y="321"/>
                    </a:lnTo>
                    <a:lnTo>
                      <a:pt x="182" y="319"/>
                    </a:lnTo>
                    <a:lnTo>
                      <a:pt x="173" y="318"/>
                    </a:lnTo>
                    <a:lnTo>
                      <a:pt x="166" y="318"/>
                    </a:lnTo>
                    <a:lnTo>
                      <a:pt x="163" y="320"/>
                    </a:lnTo>
                    <a:lnTo>
                      <a:pt x="164" y="324"/>
                    </a:lnTo>
                    <a:lnTo>
                      <a:pt x="170" y="329"/>
                    </a:lnTo>
                    <a:lnTo>
                      <a:pt x="174" y="335"/>
                    </a:lnTo>
                    <a:lnTo>
                      <a:pt x="179" y="340"/>
                    </a:lnTo>
                    <a:lnTo>
                      <a:pt x="184" y="342"/>
                    </a:lnTo>
                    <a:lnTo>
                      <a:pt x="187" y="346"/>
                    </a:lnTo>
                    <a:lnTo>
                      <a:pt x="192" y="347"/>
                    </a:lnTo>
                    <a:lnTo>
                      <a:pt x="195" y="349"/>
                    </a:lnTo>
                    <a:lnTo>
                      <a:pt x="199" y="350"/>
                    </a:lnTo>
                    <a:lnTo>
                      <a:pt x="202" y="353"/>
                    </a:lnTo>
                    <a:lnTo>
                      <a:pt x="201" y="356"/>
                    </a:lnTo>
                    <a:lnTo>
                      <a:pt x="199" y="358"/>
                    </a:lnTo>
                    <a:lnTo>
                      <a:pt x="196" y="359"/>
                    </a:lnTo>
                    <a:lnTo>
                      <a:pt x="187" y="357"/>
                    </a:lnTo>
                    <a:lnTo>
                      <a:pt x="180" y="354"/>
                    </a:lnTo>
                    <a:lnTo>
                      <a:pt x="174" y="351"/>
                    </a:lnTo>
                    <a:lnTo>
                      <a:pt x="170" y="349"/>
                    </a:lnTo>
                    <a:lnTo>
                      <a:pt x="165" y="348"/>
                    </a:lnTo>
                    <a:lnTo>
                      <a:pt x="162" y="346"/>
                    </a:lnTo>
                    <a:lnTo>
                      <a:pt x="158" y="342"/>
                    </a:lnTo>
                    <a:lnTo>
                      <a:pt x="155" y="340"/>
                    </a:lnTo>
                    <a:lnTo>
                      <a:pt x="149" y="334"/>
                    </a:lnTo>
                    <a:lnTo>
                      <a:pt x="146" y="328"/>
                    </a:lnTo>
                    <a:lnTo>
                      <a:pt x="145" y="320"/>
                    </a:lnTo>
                    <a:lnTo>
                      <a:pt x="145" y="311"/>
                    </a:lnTo>
                    <a:lnTo>
                      <a:pt x="145" y="303"/>
                    </a:lnTo>
                    <a:lnTo>
                      <a:pt x="143" y="298"/>
                    </a:lnTo>
                    <a:lnTo>
                      <a:pt x="139" y="295"/>
                    </a:lnTo>
                    <a:lnTo>
                      <a:pt x="131" y="289"/>
                    </a:lnTo>
                    <a:lnTo>
                      <a:pt x="122" y="282"/>
                    </a:lnTo>
                    <a:lnTo>
                      <a:pt x="116" y="278"/>
                    </a:lnTo>
                    <a:lnTo>
                      <a:pt x="112" y="274"/>
                    </a:lnTo>
                    <a:lnTo>
                      <a:pt x="110" y="270"/>
                    </a:lnTo>
                    <a:lnTo>
                      <a:pt x="110" y="263"/>
                    </a:lnTo>
                    <a:lnTo>
                      <a:pt x="111" y="256"/>
                    </a:lnTo>
                    <a:lnTo>
                      <a:pt x="111" y="247"/>
                    </a:lnTo>
                    <a:lnTo>
                      <a:pt x="110" y="235"/>
                    </a:lnTo>
                    <a:lnTo>
                      <a:pt x="107" y="225"/>
                    </a:lnTo>
                    <a:lnTo>
                      <a:pt x="101" y="218"/>
                    </a:lnTo>
                    <a:lnTo>
                      <a:pt x="95" y="211"/>
                    </a:lnTo>
                    <a:lnTo>
                      <a:pt x="91" y="203"/>
                    </a:lnTo>
                    <a:lnTo>
                      <a:pt x="86" y="195"/>
                    </a:lnTo>
                    <a:lnTo>
                      <a:pt x="80" y="189"/>
                    </a:lnTo>
                    <a:lnTo>
                      <a:pt x="78" y="186"/>
                    </a:lnTo>
                    <a:lnTo>
                      <a:pt x="81" y="184"/>
                    </a:lnTo>
                    <a:lnTo>
                      <a:pt x="88" y="186"/>
                    </a:lnTo>
                    <a:lnTo>
                      <a:pt x="93" y="189"/>
                    </a:lnTo>
                    <a:lnTo>
                      <a:pt x="96" y="190"/>
                    </a:lnTo>
                    <a:lnTo>
                      <a:pt x="100" y="186"/>
                    </a:lnTo>
                    <a:lnTo>
                      <a:pt x="103" y="177"/>
                    </a:lnTo>
                    <a:lnTo>
                      <a:pt x="104" y="171"/>
                    </a:lnTo>
                    <a:lnTo>
                      <a:pt x="103" y="165"/>
                    </a:lnTo>
                    <a:lnTo>
                      <a:pt x="99" y="162"/>
                    </a:lnTo>
                    <a:lnTo>
                      <a:pt x="94" y="162"/>
                    </a:lnTo>
                    <a:lnTo>
                      <a:pt x="91" y="162"/>
                    </a:lnTo>
                    <a:lnTo>
                      <a:pt x="86" y="164"/>
                    </a:lnTo>
                    <a:lnTo>
                      <a:pt x="81" y="164"/>
                    </a:lnTo>
                    <a:lnTo>
                      <a:pt x="77" y="164"/>
                    </a:lnTo>
                    <a:lnTo>
                      <a:pt x="74" y="165"/>
                    </a:lnTo>
                    <a:lnTo>
                      <a:pt x="73" y="164"/>
                    </a:lnTo>
                    <a:lnTo>
                      <a:pt x="68" y="158"/>
                    </a:lnTo>
                    <a:lnTo>
                      <a:pt x="63" y="154"/>
                    </a:lnTo>
                    <a:lnTo>
                      <a:pt x="58" y="153"/>
                    </a:lnTo>
                    <a:lnTo>
                      <a:pt x="54" y="152"/>
                    </a:lnTo>
                    <a:lnTo>
                      <a:pt x="48" y="152"/>
                    </a:lnTo>
                    <a:lnTo>
                      <a:pt x="42" y="153"/>
                    </a:lnTo>
                    <a:lnTo>
                      <a:pt x="38" y="153"/>
                    </a:lnTo>
                    <a:lnTo>
                      <a:pt x="33" y="154"/>
                    </a:lnTo>
                    <a:lnTo>
                      <a:pt x="28" y="154"/>
                    </a:lnTo>
                    <a:lnTo>
                      <a:pt x="22" y="156"/>
                    </a:lnTo>
                    <a:lnTo>
                      <a:pt x="18" y="154"/>
                    </a:lnTo>
                    <a:lnTo>
                      <a:pt x="17" y="152"/>
                    </a:lnTo>
                    <a:lnTo>
                      <a:pt x="20" y="144"/>
                    </a:lnTo>
                    <a:lnTo>
                      <a:pt x="26" y="136"/>
                    </a:lnTo>
                    <a:lnTo>
                      <a:pt x="32" y="130"/>
                    </a:lnTo>
                    <a:lnTo>
                      <a:pt x="36" y="126"/>
                    </a:lnTo>
                    <a:lnTo>
                      <a:pt x="39" y="119"/>
                    </a:lnTo>
                    <a:lnTo>
                      <a:pt x="40" y="111"/>
                    </a:lnTo>
                    <a:lnTo>
                      <a:pt x="41" y="105"/>
                    </a:lnTo>
                    <a:lnTo>
                      <a:pt x="39" y="103"/>
                    </a:lnTo>
                    <a:lnTo>
                      <a:pt x="32" y="101"/>
                    </a:lnTo>
                    <a:lnTo>
                      <a:pt x="24" y="103"/>
                    </a:lnTo>
                    <a:lnTo>
                      <a:pt x="18" y="105"/>
                    </a:lnTo>
                    <a:lnTo>
                      <a:pt x="14" y="107"/>
                    </a:lnTo>
                    <a:lnTo>
                      <a:pt x="7" y="107"/>
                    </a:lnTo>
                    <a:lnTo>
                      <a:pt x="3" y="106"/>
                    </a:lnTo>
                    <a:lnTo>
                      <a:pt x="1" y="105"/>
                    </a:lnTo>
                    <a:lnTo>
                      <a:pt x="0" y="106"/>
                    </a:lnTo>
                    <a:lnTo>
                      <a:pt x="0" y="106"/>
                    </a:lnTo>
                    <a:lnTo>
                      <a:pt x="4" y="95"/>
                    </a:lnTo>
                    <a:lnTo>
                      <a:pt x="11" y="81"/>
                    </a:lnTo>
                    <a:lnTo>
                      <a:pt x="22" y="65"/>
                    </a:lnTo>
                    <a:lnTo>
                      <a:pt x="34" y="47"/>
                    </a:lnTo>
                    <a:lnTo>
                      <a:pt x="47" y="32"/>
                    </a:lnTo>
                    <a:lnTo>
                      <a:pt x="59" y="17"/>
                    </a:lnTo>
                    <a:lnTo>
                      <a:pt x="71" y="7"/>
                    </a:lnTo>
                    <a:lnTo>
                      <a:pt x="80" y="0"/>
                    </a:lnTo>
                    <a:close/>
                  </a:path>
                </a:pathLst>
              </a:custGeom>
              <a:solidFill>
                <a:srgbClr val="000000"/>
              </a:solidFill>
              <a:ln w="9525">
                <a:noFill/>
                <a:round/>
                <a:headEnd/>
                <a:tailEnd/>
              </a:ln>
            </p:spPr>
            <p:txBody>
              <a:bodyPr/>
              <a:lstStyle/>
              <a:p>
                <a:endParaRPr lang="en-CA"/>
              </a:p>
            </p:txBody>
          </p:sp>
        </p:grpSp>
        <p:grpSp>
          <p:nvGrpSpPr>
            <p:cNvPr id="400397" name="Group 13"/>
            <p:cNvGrpSpPr>
              <a:grpSpLocks/>
            </p:cNvGrpSpPr>
            <p:nvPr/>
          </p:nvGrpSpPr>
          <p:grpSpPr bwMode="auto">
            <a:xfrm>
              <a:off x="5205" y="2992"/>
              <a:ext cx="331" cy="331"/>
              <a:chOff x="443" y="2538"/>
              <a:chExt cx="432" cy="432"/>
            </a:xfrm>
          </p:grpSpPr>
          <p:sp>
            <p:nvSpPr>
              <p:cNvPr id="400398" name="Oval 14"/>
              <p:cNvSpPr>
                <a:spLocks noChangeArrowheads="1"/>
              </p:cNvSpPr>
              <p:nvPr/>
            </p:nvSpPr>
            <p:spPr bwMode="auto">
              <a:xfrm>
                <a:off x="443" y="2538"/>
                <a:ext cx="432" cy="432"/>
              </a:xfrm>
              <a:prstGeom prst="ellipse">
                <a:avLst/>
              </a:prstGeom>
              <a:solidFill>
                <a:srgbClr val="C0C0C0"/>
              </a:solidFill>
              <a:ln w="9525">
                <a:solidFill>
                  <a:srgbClr val="969696"/>
                </a:solidFill>
                <a:round/>
                <a:headEnd/>
                <a:tailEnd/>
              </a:ln>
              <a:effectLst/>
            </p:spPr>
            <p:txBody>
              <a:bodyPr wrap="none" anchor="ctr"/>
              <a:lstStyle/>
              <a:p>
                <a:endParaRPr lang="en-CA"/>
              </a:p>
            </p:txBody>
          </p:sp>
          <p:sp>
            <p:nvSpPr>
              <p:cNvPr id="400399" name="Oval 15"/>
              <p:cNvSpPr>
                <a:spLocks noChangeArrowheads="1"/>
              </p:cNvSpPr>
              <p:nvPr/>
            </p:nvSpPr>
            <p:spPr bwMode="auto">
              <a:xfrm>
                <a:off x="728" y="2715"/>
                <a:ext cx="78" cy="78"/>
              </a:xfrm>
              <a:prstGeom prst="ellipse">
                <a:avLst/>
              </a:prstGeom>
              <a:solidFill>
                <a:srgbClr val="DDDDDD"/>
              </a:solidFill>
              <a:ln w="9525">
                <a:solidFill>
                  <a:schemeClr val="tx1"/>
                </a:solidFill>
                <a:round/>
                <a:headEnd/>
                <a:tailEnd/>
              </a:ln>
              <a:effectLst/>
            </p:spPr>
            <p:txBody>
              <a:bodyPr wrap="none" anchor="ctr"/>
              <a:lstStyle/>
              <a:p>
                <a:endParaRPr lang="en-CA"/>
              </a:p>
            </p:txBody>
          </p:sp>
          <p:sp>
            <p:nvSpPr>
              <p:cNvPr id="400400" name="Oval 16"/>
              <p:cNvSpPr>
                <a:spLocks noChangeArrowheads="1"/>
              </p:cNvSpPr>
              <p:nvPr/>
            </p:nvSpPr>
            <p:spPr bwMode="auto">
              <a:xfrm>
                <a:off x="561" y="2656"/>
                <a:ext cx="118" cy="118"/>
              </a:xfrm>
              <a:prstGeom prst="ellipse">
                <a:avLst/>
              </a:prstGeom>
              <a:solidFill>
                <a:srgbClr val="DDDDDD"/>
              </a:solidFill>
              <a:ln w="9525">
                <a:solidFill>
                  <a:schemeClr val="tx1"/>
                </a:solidFill>
                <a:round/>
                <a:headEnd/>
                <a:tailEnd/>
              </a:ln>
              <a:effectLst/>
            </p:spPr>
            <p:txBody>
              <a:bodyPr wrap="none" anchor="ctr"/>
              <a:lstStyle/>
              <a:p>
                <a:endParaRPr lang="en-CA"/>
              </a:p>
            </p:txBody>
          </p:sp>
          <p:sp>
            <p:nvSpPr>
              <p:cNvPr id="400401" name="Oval 17"/>
              <p:cNvSpPr>
                <a:spLocks noChangeArrowheads="1"/>
              </p:cNvSpPr>
              <p:nvPr/>
            </p:nvSpPr>
            <p:spPr bwMode="auto">
              <a:xfrm rot="-1497543">
                <a:off x="522" y="2577"/>
                <a:ext cx="117" cy="4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400402" name="Oval 18"/>
              <p:cNvSpPr>
                <a:spLocks noChangeArrowheads="1"/>
              </p:cNvSpPr>
              <p:nvPr/>
            </p:nvSpPr>
            <p:spPr bwMode="auto">
              <a:xfrm rot="-1740508">
                <a:off x="502" y="2783"/>
                <a:ext cx="39" cy="118"/>
              </a:xfrm>
              <a:prstGeom prst="ellipse">
                <a:avLst/>
              </a:prstGeom>
              <a:solidFill>
                <a:schemeClr val="bg2"/>
              </a:solidFill>
              <a:ln w="9525">
                <a:solidFill>
                  <a:schemeClr val="tx1"/>
                </a:solidFill>
                <a:round/>
                <a:headEnd/>
                <a:tailEnd/>
              </a:ln>
              <a:effectLst/>
            </p:spPr>
            <p:txBody>
              <a:bodyPr wrap="none" anchor="ctr"/>
              <a:lstStyle/>
              <a:p>
                <a:endParaRPr lang="en-CA"/>
              </a:p>
            </p:txBody>
          </p:sp>
          <p:sp>
            <p:nvSpPr>
              <p:cNvPr id="400403" name="Oval 19"/>
              <p:cNvSpPr>
                <a:spLocks noChangeArrowheads="1"/>
              </p:cNvSpPr>
              <p:nvPr/>
            </p:nvSpPr>
            <p:spPr bwMode="auto">
              <a:xfrm>
                <a:off x="610" y="2754"/>
                <a:ext cx="157" cy="157"/>
              </a:xfrm>
              <a:prstGeom prst="ellipse">
                <a:avLst/>
              </a:prstGeom>
              <a:solidFill>
                <a:srgbClr val="777777"/>
              </a:solidFill>
              <a:ln w="9525">
                <a:solidFill>
                  <a:schemeClr val="tx1"/>
                </a:solidFill>
                <a:round/>
                <a:headEnd/>
                <a:tailEnd/>
              </a:ln>
              <a:effectLst/>
            </p:spPr>
            <p:txBody>
              <a:bodyPr wrap="none" anchor="ctr"/>
              <a:lstStyle/>
              <a:p>
                <a:endParaRPr lang="en-CA"/>
              </a:p>
            </p:txBody>
          </p:sp>
          <p:sp>
            <p:nvSpPr>
              <p:cNvPr id="400404" name="Oval 20"/>
              <p:cNvSpPr>
                <a:spLocks noChangeArrowheads="1"/>
              </p:cNvSpPr>
              <p:nvPr/>
            </p:nvSpPr>
            <p:spPr bwMode="auto">
              <a:xfrm>
                <a:off x="718" y="2617"/>
                <a:ext cx="78" cy="78"/>
              </a:xfrm>
              <a:prstGeom prst="ellipse">
                <a:avLst/>
              </a:prstGeom>
              <a:solidFill>
                <a:srgbClr val="969696"/>
              </a:solidFill>
              <a:ln w="9525">
                <a:solidFill>
                  <a:schemeClr val="tx1"/>
                </a:solidFill>
                <a:round/>
                <a:headEnd/>
                <a:tailEnd/>
              </a:ln>
              <a:effectLst/>
            </p:spPr>
            <p:txBody>
              <a:bodyPr wrap="none" anchor="ctr"/>
              <a:lstStyle/>
              <a:p>
                <a:endParaRPr lang="en-CA"/>
              </a:p>
            </p:txBody>
          </p:sp>
        </p:grpSp>
      </p:grpSp>
      <p:sp>
        <p:nvSpPr>
          <p:cNvPr id="400405" name="Rectangle 21"/>
          <p:cNvSpPr>
            <a:spLocks noGrp="1" noChangeArrowheads="1"/>
          </p:cNvSpPr>
          <p:nvPr>
            <p:ph type="body" idx="1"/>
          </p:nvPr>
        </p:nvSpPr>
        <p:spPr>
          <a:xfrm>
            <a:off x="168275" y="849313"/>
            <a:ext cx="3055938" cy="2420937"/>
          </a:xfrm>
          <a:noFill/>
          <a:ln/>
        </p:spPr>
        <p:txBody>
          <a:bodyPr/>
          <a:lstStyle/>
          <a:p>
            <a:pPr marL="401638" indent="-401638">
              <a:lnSpc>
                <a:spcPct val="149000"/>
              </a:lnSpc>
              <a:buFont typeface="Monotype Sorts" pitchFamily="2" charset="2"/>
              <a:buNone/>
            </a:pPr>
            <a:r>
              <a:rPr lang="en-US" b="1"/>
              <a:t>	Which is stronger, Earth’s pull on the Moon, or the Moon’s pull on Earth?</a:t>
            </a:r>
            <a:r>
              <a:rPr lang="en-US" sz="2200" b="1"/>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02435"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12) </a:t>
            </a:r>
            <a:r>
              <a:rPr lang="en-US" sz="2800" dirty="0" smtClean="0">
                <a:solidFill>
                  <a:schemeClr val="accent2"/>
                </a:solidFill>
              </a:rPr>
              <a:t>Earth </a:t>
            </a:r>
            <a:r>
              <a:rPr lang="en-US" sz="2800" dirty="0">
                <a:solidFill>
                  <a:schemeClr val="accent2"/>
                </a:solidFill>
              </a:rPr>
              <a:t>and Moon II</a:t>
            </a:r>
          </a:p>
        </p:txBody>
      </p:sp>
      <p:sp>
        <p:nvSpPr>
          <p:cNvPr id="402436" name="Rectangle 4"/>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2" charset="2"/>
              <a:buNone/>
            </a:pPr>
            <a:endParaRPr lang="en-US" sz="2000">
              <a:effectLst>
                <a:outerShdw blurRad="38100" dist="38100" dir="2700000" algn="tl">
                  <a:srgbClr val="000000"/>
                </a:outerShdw>
              </a:effectLst>
              <a:latin typeface="Arial" charset="0"/>
            </a:endParaRPr>
          </a:p>
        </p:txBody>
      </p:sp>
      <p:sp>
        <p:nvSpPr>
          <p:cNvPr id="402437" name="Rectangle 5"/>
          <p:cNvSpPr>
            <a:spLocks noChangeArrowheads="1"/>
          </p:cNvSpPr>
          <p:nvPr/>
        </p:nvSpPr>
        <p:spPr bwMode="auto">
          <a:xfrm>
            <a:off x="5402263" y="950913"/>
            <a:ext cx="3405187" cy="2495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one quarter</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one half</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the same</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two times</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four times</a:t>
            </a:r>
            <a:endParaRPr lang="en-US" b="1">
              <a:effectLst>
                <a:outerShdw blurRad="38100" dist="38100" dir="2700000" algn="tl">
                  <a:srgbClr val="000000"/>
                </a:outerShdw>
              </a:effectLst>
              <a:latin typeface="Arial" charset="0"/>
            </a:endParaRPr>
          </a:p>
        </p:txBody>
      </p:sp>
      <p:sp>
        <p:nvSpPr>
          <p:cNvPr id="402438" name="Rectangle 6"/>
          <p:cNvSpPr>
            <a:spLocks noGrp="1" noChangeArrowheads="1"/>
          </p:cNvSpPr>
          <p:nvPr>
            <p:ph type="body" idx="1"/>
          </p:nvPr>
        </p:nvSpPr>
        <p:spPr>
          <a:xfrm>
            <a:off x="304800" y="968375"/>
            <a:ext cx="4470400" cy="2374900"/>
          </a:xfrm>
          <a:noFill/>
          <a:ln/>
        </p:spPr>
        <p:txBody>
          <a:bodyPr/>
          <a:lstStyle/>
          <a:p>
            <a:pPr marL="401638" indent="-401638">
              <a:lnSpc>
                <a:spcPct val="169000"/>
              </a:lnSpc>
              <a:buFont typeface="Monotype Sorts" pitchFamily="2" charset="2"/>
              <a:buNone/>
            </a:pPr>
            <a:r>
              <a:rPr lang="en-US" b="1"/>
              <a:t>	</a:t>
            </a:r>
            <a:r>
              <a:rPr lang="en-US" b="1">
                <a:effectLst>
                  <a:outerShdw blurRad="38100" dist="38100" dir="2700000" algn="tl">
                    <a:srgbClr val="000000"/>
                  </a:outerShdw>
                </a:effectLst>
              </a:rPr>
              <a:t>If the distance to the Moon were doubled, then the force of attraction between Earth and the Moon would be:</a:t>
            </a:r>
            <a:endParaRPr lang="en-US" sz="1600" b="1">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AutoShape 2"/>
          <p:cNvSpPr>
            <a:spLocks noChangeArrowheads="1"/>
          </p:cNvSpPr>
          <p:nvPr/>
        </p:nvSpPr>
        <p:spPr bwMode="auto">
          <a:xfrm>
            <a:off x="1006475" y="3740150"/>
            <a:ext cx="6386513" cy="188753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04483" name="Rectangle 3"/>
          <p:cNvSpPr>
            <a:spLocks noChangeArrowheads="1"/>
          </p:cNvSpPr>
          <p:nvPr/>
        </p:nvSpPr>
        <p:spPr bwMode="auto">
          <a:xfrm>
            <a:off x="909638" y="3713163"/>
            <a:ext cx="6359525" cy="1838325"/>
          </a:xfrm>
          <a:prstGeom prst="rect">
            <a:avLst/>
          </a:prstGeom>
          <a:noFill/>
          <a:ln w="9525">
            <a:noFill/>
            <a:miter lim="800000"/>
            <a:headEnd/>
            <a:tailEnd/>
          </a:ln>
          <a:effectLst/>
        </p:spPr>
        <p:txBody>
          <a:bodyPr lIns="90488" tIns="44450" rIns="90488" bIns="44450"/>
          <a:lstStyle/>
          <a:p>
            <a:pPr marL="401638" indent="-401638">
              <a:lnSpc>
                <a:spcPct val="145000"/>
              </a:lnSpc>
              <a:spcBef>
                <a:spcPct val="30000"/>
              </a:spcBef>
              <a:buClr>
                <a:schemeClr val="accent1"/>
              </a:buClr>
              <a:buSzPct val="75000"/>
              <a:buFont typeface="Monotype Sorts" pitchFamily="2" charset="2"/>
              <a:buNone/>
            </a:pPr>
            <a:r>
              <a:rPr lang="en-US" sz="2000" b="1">
                <a:solidFill>
                  <a:srgbClr val="000000"/>
                </a:solidFill>
                <a:latin typeface="Arial" charset="0"/>
              </a:rPr>
              <a:t>	The gravitational force depends inversely on the distance squared.   So if you </a:t>
            </a:r>
            <a:r>
              <a:rPr lang="en-US" sz="2000" b="1">
                <a:solidFill>
                  <a:srgbClr val="FC0128"/>
                </a:solidFill>
                <a:effectLst>
                  <a:outerShdw blurRad="38100" dist="38100" dir="2700000" algn="tl">
                    <a:srgbClr val="000000"/>
                  </a:outerShdw>
                </a:effectLst>
                <a:latin typeface="Arial" charset="0"/>
              </a:rPr>
              <a:t>increase</a:t>
            </a:r>
            <a:r>
              <a:rPr lang="en-US" sz="2000" b="1">
                <a:solidFill>
                  <a:srgbClr val="000000"/>
                </a:solidFill>
                <a:latin typeface="Arial" charset="0"/>
              </a:rPr>
              <a:t> the </a:t>
            </a:r>
            <a:r>
              <a:rPr lang="en-US" sz="2000" b="1">
                <a:solidFill>
                  <a:srgbClr val="FC0128"/>
                </a:solidFill>
                <a:effectLst>
                  <a:outerShdw blurRad="38100" dist="38100" dir="2700000" algn="tl">
                    <a:srgbClr val="000000"/>
                  </a:outerShdw>
                </a:effectLst>
                <a:latin typeface="Arial" charset="0"/>
              </a:rPr>
              <a:t>distance</a:t>
            </a:r>
            <a:r>
              <a:rPr lang="en-US" sz="2000" b="1">
                <a:solidFill>
                  <a:srgbClr val="000000"/>
                </a:solidFill>
                <a:latin typeface="Arial" charset="0"/>
              </a:rPr>
              <a:t> by a factor of </a:t>
            </a:r>
            <a:r>
              <a:rPr lang="en-US" sz="2000" b="1">
                <a:solidFill>
                  <a:srgbClr val="FC0128"/>
                </a:solidFill>
                <a:effectLst>
                  <a:outerShdw blurRad="38100" dist="38100" dir="2700000" algn="tl">
                    <a:srgbClr val="000000"/>
                  </a:outerShdw>
                </a:effectLst>
                <a:latin typeface="Arial" charset="0"/>
              </a:rPr>
              <a:t>2</a:t>
            </a:r>
            <a:r>
              <a:rPr lang="en-US" sz="2000" b="1">
                <a:solidFill>
                  <a:srgbClr val="000000"/>
                </a:solidFill>
                <a:latin typeface="Arial" charset="0"/>
              </a:rPr>
              <a:t>, the </a:t>
            </a:r>
            <a:r>
              <a:rPr lang="en-US" sz="2000" b="1">
                <a:solidFill>
                  <a:srgbClr val="0066FF"/>
                </a:solidFill>
                <a:effectLst>
                  <a:outerShdw blurRad="38100" dist="38100" dir="2700000" algn="tl">
                    <a:srgbClr val="000000"/>
                  </a:outerShdw>
                </a:effectLst>
                <a:latin typeface="Arial" charset="0"/>
              </a:rPr>
              <a:t>force</a:t>
            </a:r>
            <a:r>
              <a:rPr lang="en-US" sz="2000" b="1">
                <a:solidFill>
                  <a:srgbClr val="000000"/>
                </a:solidFill>
                <a:latin typeface="Arial" charset="0"/>
              </a:rPr>
              <a:t> will </a:t>
            </a:r>
            <a:r>
              <a:rPr lang="en-US" sz="2000" b="1">
                <a:solidFill>
                  <a:srgbClr val="0066FF"/>
                </a:solidFill>
                <a:effectLst>
                  <a:outerShdw blurRad="38100" dist="38100" dir="2700000" algn="tl">
                    <a:srgbClr val="000000"/>
                  </a:outerShdw>
                </a:effectLst>
                <a:latin typeface="Arial" charset="0"/>
              </a:rPr>
              <a:t>decrease</a:t>
            </a:r>
            <a:r>
              <a:rPr lang="en-US" sz="2000" b="1">
                <a:solidFill>
                  <a:srgbClr val="000000"/>
                </a:solidFill>
                <a:latin typeface="Arial" charset="0"/>
              </a:rPr>
              <a:t> by a factor of </a:t>
            </a:r>
            <a:r>
              <a:rPr lang="en-US" sz="2000" b="1">
                <a:solidFill>
                  <a:srgbClr val="0066FF"/>
                </a:solidFill>
                <a:effectLst>
                  <a:outerShdw blurRad="38100" dist="38100" dir="2700000" algn="tl">
                    <a:srgbClr val="000000"/>
                  </a:outerShdw>
                </a:effectLst>
                <a:latin typeface="Arial" charset="0"/>
              </a:rPr>
              <a:t>4</a:t>
            </a:r>
            <a:r>
              <a:rPr lang="en-US" sz="2000" b="1">
                <a:solidFill>
                  <a:srgbClr val="000000"/>
                </a:solidFill>
                <a:latin typeface="Arial" charset="0"/>
              </a:rPr>
              <a:t>.</a:t>
            </a:r>
            <a:endParaRPr lang="en-US" sz="2200" b="1">
              <a:solidFill>
                <a:srgbClr val="000000"/>
              </a:solidFill>
              <a:latin typeface="Arial" charset="0"/>
            </a:endParaRPr>
          </a:p>
        </p:txBody>
      </p:sp>
      <p:sp>
        <p:nvSpPr>
          <p:cNvPr id="404484" name="AutoShape 4"/>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04485" name="Rectangle 5"/>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12) </a:t>
            </a:r>
            <a:r>
              <a:rPr lang="en-US" sz="2800" dirty="0" smtClean="0">
                <a:solidFill>
                  <a:schemeClr val="accent2"/>
                </a:solidFill>
              </a:rPr>
              <a:t>Earth </a:t>
            </a:r>
            <a:r>
              <a:rPr lang="en-US" sz="2800" dirty="0">
                <a:solidFill>
                  <a:schemeClr val="accent2"/>
                </a:solidFill>
              </a:rPr>
              <a:t>and Moon II</a:t>
            </a:r>
          </a:p>
        </p:txBody>
      </p:sp>
      <p:sp>
        <p:nvSpPr>
          <p:cNvPr id="404486" name="Rectangle 6"/>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2" charset="2"/>
              <a:buNone/>
            </a:pPr>
            <a:endParaRPr lang="en-US" sz="2000">
              <a:effectLst>
                <a:outerShdw blurRad="38100" dist="38100" dir="2700000" algn="tl">
                  <a:srgbClr val="000000"/>
                </a:outerShdw>
              </a:effectLst>
              <a:latin typeface="Arial" charset="0"/>
            </a:endParaRPr>
          </a:p>
        </p:txBody>
      </p:sp>
      <p:sp>
        <p:nvSpPr>
          <p:cNvPr id="404487" name="Oval 7"/>
          <p:cNvSpPr>
            <a:spLocks noChangeArrowheads="1"/>
          </p:cNvSpPr>
          <p:nvPr/>
        </p:nvSpPr>
        <p:spPr bwMode="auto">
          <a:xfrm>
            <a:off x="5086350" y="906463"/>
            <a:ext cx="2900363" cy="622300"/>
          </a:xfrm>
          <a:prstGeom prst="ellipse">
            <a:avLst/>
          </a:prstGeom>
          <a:noFill/>
          <a:ln w="38100">
            <a:solidFill>
              <a:schemeClr val="accent1"/>
            </a:solidFill>
            <a:round/>
            <a:headEnd type="none" w="sm" len="sm"/>
            <a:tailEnd type="none" w="sm" len="sm"/>
          </a:ln>
          <a:effectLst/>
        </p:spPr>
        <p:txBody>
          <a:bodyPr wrap="none" anchor="ctr"/>
          <a:lstStyle/>
          <a:p>
            <a:endParaRPr lang="en-CA"/>
          </a:p>
        </p:txBody>
      </p:sp>
      <p:sp>
        <p:nvSpPr>
          <p:cNvPr id="404488" name="Rectangle 8"/>
          <p:cNvSpPr>
            <a:spLocks noChangeArrowheads="1"/>
          </p:cNvSpPr>
          <p:nvPr/>
        </p:nvSpPr>
        <p:spPr bwMode="auto">
          <a:xfrm>
            <a:off x="5402263" y="950913"/>
            <a:ext cx="3405187" cy="2495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one quarter</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one half</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the same</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two times</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four times</a:t>
            </a:r>
            <a:endParaRPr lang="en-US" b="1">
              <a:effectLst>
                <a:outerShdw blurRad="38100" dist="38100" dir="2700000" algn="tl">
                  <a:srgbClr val="000000"/>
                </a:outerShdw>
              </a:effectLst>
              <a:latin typeface="Arial" charset="0"/>
            </a:endParaRPr>
          </a:p>
        </p:txBody>
      </p:sp>
      <p:sp>
        <p:nvSpPr>
          <p:cNvPr id="404489" name="Rectangle 9"/>
          <p:cNvSpPr>
            <a:spLocks noGrp="1" noChangeArrowheads="1"/>
          </p:cNvSpPr>
          <p:nvPr>
            <p:ph type="body" idx="1"/>
          </p:nvPr>
        </p:nvSpPr>
        <p:spPr>
          <a:xfrm>
            <a:off x="304800" y="968375"/>
            <a:ext cx="4470400" cy="2374900"/>
          </a:xfrm>
          <a:noFill/>
          <a:ln/>
        </p:spPr>
        <p:txBody>
          <a:bodyPr/>
          <a:lstStyle/>
          <a:p>
            <a:pPr marL="401638" indent="-401638">
              <a:lnSpc>
                <a:spcPct val="169000"/>
              </a:lnSpc>
              <a:buFont typeface="Monotype Sorts" pitchFamily="2" charset="2"/>
              <a:buNone/>
            </a:pPr>
            <a:r>
              <a:rPr lang="en-US" b="1"/>
              <a:t>	</a:t>
            </a:r>
            <a:r>
              <a:rPr lang="en-US" b="1">
                <a:effectLst>
                  <a:outerShdw blurRad="38100" dist="38100" dir="2700000" algn="tl">
                    <a:srgbClr val="000000"/>
                  </a:outerShdw>
                </a:effectLst>
              </a:rPr>
              <a:t>If the distance to the Moon were doubled, then the force of attraction between Earth and the Moon would be:</a:t>
            </a:r>
            <a:endParaRPr lang="en-US" sz="1600" b="1">
              <a:effectLst>
                <a:outerShdw blurRad="38100" dist="38100" dir="2700000" algn="tl">
                  <a:srgbClr val="000000"/>
                </a:outerShdw>
              </a:effectLst>
            </a:endParaRPr>
          </a:p>
        </p:txBody>
      </p:sp>
      <p:graphicFrame>
        <p:nvGraphicFramePr>
          <p:cNvPr id="404490" name="Object 10"/>
          <p:cNvGraphicFramePr>
            <a:graphicFrameLocks noChangeAspect="1"/>
          </p:cNvGraphicFramePr>
          <p:nvPr/>
        </p:nvGraphicFramePr>
        <p:xfrm>
          <a:off x="4525963" y="5135563"/>
          <a:ext cx="2141537" cy="1095375"/>
        </p:xfrm>
        <a:graphic>
          <a:graphicData uri="http://schemas.openxmlformats.org/presentationml/2006/ole">
            <mc:AlternateContent xmlns:mc="http://schemas.openxmlformats.org/markup-compatibility/2006">
              <mc:Choice xmlns:v="urn:schemas-microsoft-com:vml" Requires="v">
                <p:oleObj spid="_x0000_s404491" name="Equation" r:id="rId4" imgW="1638000" imgH="838080" progId="Equation.3">
                  <p:embed/>
                </p:oleObj>
              </mc:Choice>
              <mc:Fallback>
                <p:oleObj name="Equation" r:id="rId4" imgW="1638000" imgH="83808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5963" y="5135563"/>
                        <a:ext cx="2141537" cy="1095375"/>
                      </a:xfrm>
                      <a:prstGeom prst="rect">
                        <a:avLst/>
                      </a:prstGeom>
                      <a:solidFill>
                        <a:schemeClr val="accent1"/>
                      </a:solidFill>
                      <a:ln w="19050">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404491" name="Text Box 11"/>
          <p:cNvSpPr txBox="1">
            <a:spLocks noChangeArrowheads="1"/>
          </p:cNvSpPr>
          <p:nvPr/>
        </p:nvSpPr>
        <p:spPr bwMode="auto">
          <a:xfrm>
            <a:off x="390525" y="6451600"/>
            <a:ext cx="8451850" cy="406400"/>
          </a:xfrm>
          <a:prstGeom prst="rect">
            <a:avLst/>
          </a:prstGeom>
          <a:solidFill>
            <a:srgbClr val="3366FF"/>
          </a:solidFill>
          <a:ln w="9525">
            <a:solidFill>
              <a:schemeClr val="tx2"/>
            </a:solidFill>
            <a:miter lim="800000"/>
            <a:headEnd type="none" w="sm" len="sm"/>
            <a:tailEnd type="none" w="sm" len="sm"/>
          </a:ln>
          <a:effectLst/>
        </p:spPr>
        <p:txBody>
          <a:bodyPr>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distance would </a:t>
            </a:r>
            <a:r>
              <a:rPr lang="en-US" sz="2000" b="1">
                <a:solidFill>
                  <a:srgbClr val="FC0128"/>
                </a:solidFill>
                <a:effectLst>
                  <a:outerShdw blurRad="38100" dist="38100" dir="2700000" algn="tl">
                    <a:srgbClr val="000000"/>
                  </a:outerShdw>
                </a:effectLst>
                <a:latin typeface="Arial" charset="0"/>
              </a:rPr>
              <a:t>increase</a:t>
            </a:r>
            <a:r>
              <a:rPr lang="en-US" sz="2000" b="1">
                <a:effectLst>
                  <a:outerShdw blurRad="38100" dist="38100" dir="2700000" algn="tl">
                    <a:srgbClr val="000000"/>
                  </a:outerShdw>
                </a:effectLst>
                <a:latin typeface="Arial" charset="0"/>
              </a:rPr>
              <a:t> the force by a factor of </a:t>
            </a:r>
            <a:r>
              <a:rPr lang="en-US" sz="2000" b="1">
                <a:solidFill>
                  <a:srgbClr val="FC0128"/>
                </a:solidFill>
                <a:effectLst>
                  <a:outerShdw blurRad="38100" dist="38100" dir="2700000" algn="tl">
                    <a:srgbClr val="000000"/>
                  </a:outerShdw>
                </a:effectLst>
                <a:latin typeface="Arial" charset="0"/>
              </a:rPr>
              <a:t>2</a:t>
            </a:r>
            <a:r>
              <a:rPr lang="en-US" sz="2000" b="1">
                <a:effectLst>
                  <a:outerShdw blurRad="38100" dist="38100" dir="2700000" algn="tl">
                    <a:srgbClr val="000000"/>
                  </a:outerShdw>
                </a:effectLst>
                <a:latin typeface="Arial"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AutoShape 2"/>
          <p:cNvSpPr>
            <a:spLocks noChangeArrowheads="1"/>
          </p:cNvSpPr>
          <p:nvPr/>
        </p:nvSpPr>
        <p:spPr bwMode="auto">
          <a:xfrm>
            <a:off x="0" y="0"/>
            <a:ext cx="9144000" cy="361791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06531" name="Rectangle 3"/>
          <p:cNvSpPr>
            <a:spLocks noChangeArrowheads="1"/>
          </p:cNvSpPr>
          <p:nvPr/>
        </p:nvSpPr>
        <p:spPr bwMode="auto">
          <a:xfrm>
            <a:off x="0" y="812800"/>
            <a:ext cx="5329238" cy="2551113"/>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Wingdings" pitchFamily="2" charset="2"/>
              <a:buNone/>
            </a:pPr>
            <a:r>
              <a:rPr lang="en-US" sz="2000" b="1">
                <a:latin typeface="Arial" charset="0"/>
              </a:rPr>
              <a:t>	You weigh yourself on a scale inside an airplane that is flying with constant speed at an </a:t>
            </a:r>
            <a:r>
              <a:rPr lang="en-US" sz="2000" b="1">
                <a:solidFill>
                  <a:schemeClr val="accent2"/>
                </a:solidFill>
                <a:latin typeface="Arial" charset="0"/>
              </a:rPr>
              <a:t>altitude of 20,000 feet</a:t>
            </a:r>
            <a:r>
              <a:rPr lang="en-US" sz="2000" b="1">
                <a:latin typeface="Arial" charset="0"/>
              </a:rPr>
              <a:t>.  How does your measured weight in the airplane compare with your weight as measured on the surface of the Earth?</a:t>
            </a:r>
            <a:r>
              <a:rPr lang="en-US" sz="2000" b="1">
                <a:solidFill>
                  <a:srgbClr val="000000"/>
                </a:solidFill>
                <a:latin typeface="Arial" charset="0"/>
              </a:rPr>
              <a:t>  </a:t>
            </a:r>
            <a:endParaRPr lang="en-US" sz="2000">
              <a:effectLst>
                <a:outerShdw blurRad="38100" dist="38100" dir="2700000" algn="tl">
                  <a:srgbClr val="000000"/>
                </a:outerShdw>
              </a:effectLst>
              <a:latin typeface="Arial" charset="0"/>
            </a:endParaRPr>
          </a:p>
        </p:txBody>
      </p:sp>
      <p:sp>
        <p:nvSpPr>
          <p:cNvPr id="406532" name="Rectangle 4"/>
          <p:cNvSpPr>
            <a:spLocks noChangeArrowheads="1"/>
          </p:cNvSpPr>
          <p:nvPr/>
        </p:nvSpPr>
        <p:spPr bwMode="auto">
          <a:xfrm>
            <a:off x="5964238" y="1384300"/>
            <a:ext cx="2655887" cy="1497013"/>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2" charset="2"/>
              <a:buNone/>
            </a:pPr>
            <a:r>
              <a:rPr lang="en-US" sz="2000" b="1">
                <a:solidFill>
                  <a:schemeClr val="tx2"/>
                </a:solidFill>
                <a:latin typeface="Arial" charset="0"/>
              </a:rPr>
              <a:t>	1)  greater than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	2)  less than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	3)  same</a:t>
            </a:r>
            <a:endParaRPr lang="en-US" sz="2000">
              <a:effectLst>
                <a:outerShdw blurRad="38100" dist="38100" dir="2700000" algn="tl">
                  <a:srgbClr val="000000"/>
                </a:outerShdw>
              </a:effectLst>
              <a:latin typeface="Arial" charset="0"/>
            </a:endParaRPr>
          </a:p>
        </p:txBody>
      </p:sp>
      <p:sp>
        <p:nvSpPr>
          <p:cNvPr id="406533" name="Rectangle 5"/>
          <p:cNvSpPr>
            <a:spLocks noGrp="1" noChangeArrowheads="1"/>
          </p:cNvSpPr>
          <p:nvPr>
            <p:ph type="title"/>
          </p:nvPr>
        </p:nvSpPr>
        <p:spPr>
          <a:xfrm>
            <a:off x="890588" y="0"/>
            <a:ext cx="7294562" cy="838200"/>
          </a:xfrm>
          <a:noFill/>
          <a:ln/>
        </p:spPr>
        <p:txBody>
          <a:bodyPr/>
          <a:lstStyle/>
          <a:p>
            <a:pPr>
              <a:lnSpc>
                <a:spcPct val="90000"/>
              </a:lnSpc>
            </a:pPr>
            <a:r>
              <a:rPr lang="en-US" sz="2800" i="1" dirty="0" smtClean="0"/>
              <a:t>13) </a:t>
            </a:r>
            <a:r>
              <a:rPr lang="en-US" sz="2800" dirty="0" smtClean="0">
                <a:solidFill>
                  <a:schemeClr val="accent2"/>
                </a:solidFill>
              </a:rPr>
              <a:t>Fly </a:t>
            </a:r>
            <a:r>
              <a:rPr lang="en-US" sz="2800" dirty="0">
                <a:solidFill>
                  <a:schemeClr val="accent2"/>
                </a:solidFill>
              </a:rPr>
              <a:t>Me Away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AutoShape 2"/>
          <p:cNvSpPr>
            <a:spLocks noChangeArrowheads="1"/>
          </p:cNvSpPr>
          <p:nvPr/>
        </p:nvSpPr>
        <p:spPr bwMode="auto">
          <a:xfrm>
            <a:off x="971550" y="4103688"/>
            <a:ext cx="6829425" cy="1992312"/>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08579" name="AutoShape 3"/>
          <p:cNvSpPr>
            <a:spLocks noChangeArrowheads="1"/>
          </p:cNvSpPr>
          <p:nvPr/>
        </p:nvSpPr>
        <p:spPr bwMode="auto">
          <a:xfrm>
            <a:off x="0" y="0"/>
            <a:ext cx="9144000" cy="361791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08580" name="Rectangle 4"/>
          <p:cNvSpPr>
            <a:spLocks noChangeArrowheads="1"/>
          </p:cNvSpPr>
          <p:nvPr/>
        </p:nvSpPr>
        <p:spPr bwMode="auto">
          <a:xfrm>
            <a:off x="0" y="812800"/>
            <a:ext cx="5329238" cy="2551113"/>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Wingdings" pitchFamily="2" charset="2"/>
              <a:buNone/>
            </a:pPr>
            <a:r>
              <a:rPr lang="en-US" sz="2000" b="1">
                <a:latin typeface="Arial" charset="0"/>
              </a:rPr>
              <a:t>	You weigh yourself on a scale inside an airplane that is flying with constant speed at an </a:t>
            </a:r>
            <a:r>
              <a:rPr lang="en-US" sz="2000" b="1">
                <a:solidFill>
                  <a:schemeClr val="accent2"/>
                </a:solidFill>
                <a:latin typeface="Arial" charset="0"/>
              </a:rPr>
              <a:t>altitude of 20,000 feet</a:t>
            </a:r>
            <a:r>
              <a:rPr lang="en-US" sz="2000" b="1">
                <a:latin typeface="Arial" charset="0"/>
              </a:rPr>
              <a:t>.  How does your measured weight in the airplane compare with your weight as measured on the surface of the Earth?</a:t>
            </a:r>
            <a:r>
              <a:rPr lang="en-US" sz="2000" b="1">
                <a:solidFill>
                  <a:srgbClr val="000000"/>
                </a:solidFill>
                <a:latin typeface="Arial" charset="0"/>
              </a:rPr>
              <a:t>  </a:t>
            </a:r>
            <a:endParaRPr lang="en-US" sz="2000">
              <a:effectLst>
                <a:outerShdw blurRad="38100" dist="38100" dir="2700000" algn="tl">
                  <a:srgbClr val="000000"/>
                </a:outerShdw>
              </a:effectLst>
              <a:latin typeface="Arial" charset="0"/>
            </a:endParaRPr>
          </a:p>
        </p:txBody>
      </p:sp>
      <p:sp>
        <p:nvSpPr>
          <p:cNvPr id="408581" name="Rectangle 5"/>
          <p:cNvSpPr>
            <a:spLocks noChangeArrowheads="1"/>
          </p:cNvSpPr>
          <p:nvPr/>
        </p:nvSpPr>
        <p:spPr bwMode="auto">
          <a:xfrm>
            <a:off x="5964238" y="1384300"/>
            <a:ext cx="2655887" cy="1497013"/>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2" charset="2"/>
              <a:buNone/>
            </a:pPr>
            <a:r>
              <a:rPr lang="en-US" sz="2000" b="1">
                <a:solidFill>
                  <a:schemeClr val="tx2"/>
                </a:solidFill>
                <a:latin typeface="Arial" charset="0"/>
              </a:rPr>
              <a:t>	1)  greater than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	2)  less than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	3)  same</a:t>
            </a:r>
            <a:endParaRPr lang="en-US" sz="2000">
              <a:effectLst>
                <a:outerShdw blurRad="38100" dist="38100" dir="2700000" algn="tl">
                  <a:srgbClr val="000000"/>
                </a:outerShdw>
              </a:effectLst>
              <a:latin typeface="Arial" charset="0"/>
            </a:endParaRPr>
          </a:p>
        </p:txBody>
      </p:sp>
      <p:sp>
        <p:nvSpPr>
          <p:cNvPr id="408582" name="Rectangle 6"/>
          <p:cNvSpPr>
            <a:spLocks noChangeArrowheads="1"/>
          </p:cNvSpPr>
          <p:nvPr/>
        </p:nvSpPr>
        <p:spPr bwMode="auto">
          <a:xfrm>
            <a:off x="868363" y="4108450"/>
            <a:ext cx="6932612" cy="1870075"/>
          </a:xfrm>
          <a:prstGeom prst="rect">
            <a:avLst/>
          </a:prstGeom>
          <a:noFill/>
          <a:ln w="9525">
            <a:noFill/>
            <a:miter lim="800000"/>
            <a:headEnd/>
            <a:tailEnd/>
          </a:ln>
          <a:effectLst/>
        </p:spPr>
        <p:txBody>
          <a:bodyPr lIns="90488" tIns="44450" rIns="90488" bIns="44450"/>
          <a:lstStyle/>
          <a:p>
            <a:pPr marL="401638" indent="-401638">
              <a:lnSpc>
                <a:spcPct val="145000"/>
              </a:lnSpc>
              <a:spcBef>
                <a:spcPct val="30000"/>
              </a:spcBef>
              <a:buClr>
                <a:schemeClr val="accent1"/>
              </a:buClr>
              <a:buSzPct val="75000"/>
              <a:buFont typeface="Wingdings" pitchFamily="2" charset="2"/>
              <a:buNone/>
            </a:pPr>
            <a:r>
              <a:rPr lang="en-US" sz="2000" b="1">
                <a:solidFill>
                  <a:schemeClr val="bg2"/>
                </a:solidFill>
                <a:latin typeface="Arial" charset="0"/>
              </a:rPr>
              <a:t>	At a high altitude, you are farther away from the center of Earth.  Therefore, the gravitational force in the airplane will be less than the force that you would experience on the surface of the Earth.</a:t>
            </a:r>
            <a:r>
              <a:rPr lang="en-US" sz="2000" b="1">
                <a:latin typeface="Arial" charset="0"/>
              </a:rPr>
              <a:t>  </a:t>
            </a:r>
            <a:endParaRPr lang="en-US" sz="2000">
              <a:effectLst>
                <a:outerShdw blurRad="38100" dist="38100" dir="2700000" algn="tl">
                  <a:srgbClr val="000000"/>
                </a:outerShdw>
              </a:effectLst>
              <a:latin typeface="Arial" charset="0"/>
            </a:endParaRPr>
          </a:p>
        </p:txBody>
      </p:sp>
      <p:sp>
        <p:nvSpPr>
          <p:cNvPr id="408583" name="Oval 7"/>
          <p:cNvSpPr>
            <a:spLocks noChangeArrowheads="1"/>
          </p:cNvSpPr>
          <p:nvPr/>
        </p:nvSpPr>
        <p:spPr bwMode="auto">
          <a:xfrm>
            <a:off x="5999163" y="1792288"/>
            <a:ext cx="2528887" cy="514350"/>
          </a:xfrm>
          <a:prstGeom prst="ellipse">
            <a:avLst/>
          </a:prstGeom>
          <a:noFill/>
          <a:ln w="38100">
            <a:solidFill>
              <a:schemeClr val="accent1"/>
            </a:solidFill>
            <a:round/>
            <a:headEnd type="none" w="sm" len="sm"/>
            <a:tailEnd type="none" w="sm" len="sm"/>
          </a:ln>
          <a:effectLst/>
        </p:spPr>
        <p:txBody>
          <a:bodyPr wrap="none" anchor="ctr"/>
          <a:lstStyle/>
          <a:p>
            <a:endParaRPr lang="en-CA"/>
          </a:p>
        </p:txBody>
      </p:sp>
      <p:sp>
        <p:nvSpPr>
          <p:cNvPr id="408584" name="Rectangle 8"/>
          <p:cNvSpPr>
            <a:spLocks noGrp="1" noChangeArrowheads="1"/>
          </p:cNvSpPr>
          <p:nvPr>
            <p:ph type="title"/>
          </p:nvPr>
        </p:nvSpPr>
        <p:spPr>
          <a:xfrm>
            <a:off x="890588" y="0"/>
            <a:ext cx="7294562" cy="838200"/>
          </a:xfrm>
          <a:noFill/>
          <a:ln/>
        </p:spPr>
        <p:txBody>
          <a:bodyPr/>
          <a:lstStyle/>
          <a:p>
            <a:pPr>
              <a:lnSpc>
                <a:spcPct val="90000"/>
              </a:lnSpc>
            </a:pPr>
            <a:r>
              <a:rPr lang="en-US" sz="2800" i="1" dirty="0" smtClean="0"/>
              <a:t>13) </a:t>
            </a:r>
            <a:r>
              <a:rPr lang="en-US" sz="2800" dirty="0" smtClean="0">
                <a:solidFill>
                  <a:schemeClr val="accent2"/>
                </a:solidFill>
              </a:rPr>
              <a:t>Fly </a:t>
            </a:r>
            <a:r>
              <a:rPr lang="en-US" sz="2800" dirty="0">
                <a:solidFill>
                  <a:schemeClr val="accent2"/>
                </a:solidFill>
              </a:rPr>
              <a:t>Me Away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AutoShape 2"/>
          <p:cNvSpPr>
            <a:spLocks noChangeArrowheads="1"/>
          </p:cNvSpPr>
          <p:nvPr/>
        </p:nvSpPr>
        <p:spPr bwMode="auto">
          <a:xfrm>
            <a:off x="0" y="0"/>
            <a:ext cx="9144000" cy="3378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10627"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14) </a:t>
            </a:r>
            <a:r>
              <a:rPr lang="en-US" sz="2800" dirty="0" smtClean="0">
                <a:solidFill>
                  <a:schemeClr val="accent2"/>
                </a:solidFill>
              </a:rPr>
              <a:t>Two </a:t>
            </a:r>
            <a:r>
              <a:rPr lang="en-US" sz="2800" dirty="0">
                <a:solidFill>
                  <a:schemeClr val="accent2"/>
                </a:solidFill>
              </a:rPr>
              <a:t>Satellites</a:t>
            </a:r>
          </a:p>
        </p:txBody>
      </p:sp>
      <p:sp>
        <p:nvSpPr>
          <p:cNvPr id="410628" name="Rectangle 4"/>
          <p:cNvSpPr>
            <a:spLocks noChangeArrowheads="1"/>
          </p:cNvSpPr>
          <p:nvPr/>
        </p:nvSpPr>
        <p:spPr bwMode="auto">
          <a:xfrm>
            <a:off x="5995988" y="719138"/>
            <a:ext cx="2914650" cy="24955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1/8</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1/4</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1/2</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it’s the same</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2</a:t>
            </a:r>
            <a:endParaRPr lang="en-US" b="1">
              <a:solidFill>
                <a:schemeClr val="tx2"/>
              </a:solidFill>
              <a:effectLst>
                <a:outerShdw blurRad="38100" dist="38100" dir="2700000" algn="tl">
                  <a:srgbClr val="000000"/>
                </a:outerShdw>
              </a:effectLst>
              <a:latin typeface="Arial" charset="0"/>
            </a:endParaRPr>
          </a:p>
        </p:txBody>
      </p:sp>
      <p:sp>
        <p:nvSpPr>
          <p:cNvPr id="410629" name="Rectangle 5"/>
          <p:cNvSpPr>
            <a:spLocks noGrp="1" noChangeArrowheads="1"/>
          </p:cNvSpPr>
          <p:nvPr>
            <p:ph type="body" idx="1"/>
          </p:nvPr>
        </p:nvSpPr>
        <p:spPr>
          <a:xfrm>
            <a:off x="0" y="860425"/>
            <a:ext cx="5813425" cy="2395538"/>
          </a:xfrm>
          <a:noFill/>
          <a:ln/>
        </p:spPr>
        <p:txBody>
          <a:bodyPr/>
          <a:lstStyle/>
          <a:p>
            <a:pPr marL="401638" indent="-401638">
              <a:lnSpc>
                <a:spcPct val="110000"/>
              </a:lnSpc>
              <a:spcBef>
                <a:spcPct val="50000"/>
              </a:spcBef>
              <a:buFont typeface="Monotype Sorts" pitchFamily="2" charset="2"/>
              <a:buNone/>
            </a:pPr>
            <a:r>
              <a:rPr lang="en-US" b="1">
                <a:effectLst>
                  <a:outerShdw blurRad="38100" dist="38100" dir="2700000" algn="tl">
                    <a:srgbClr val="000000"/>
                  </a:outerShdw>
                </a:effectLst>
              </a:rPr>
              <a:t>	Two satellites A and B of the same mass are going around Earth in concentric orbits.  The distance of satellite B from Earth’s center is twice that of satellite A.  What is the</a:t>
            </a:r>
            <a:r>
              <a:rPr lang="en-US" b="1" i="1">
                <a:solidFill>
                  <a:schemeClr val="accent2"/>
                </a:solidFill>
                <a:effectLst>
                  <a:outerShdw blurRad="38100" dist="38100" dir="2700000" algn="tl">
                    <a:srgbClr val="000000"/>
                  </a:outerShdw>
                </a:effectLst>
              </a:rPr>
              <a:t> ratio </a:t>
            </a:r>
            <a:r>
              <a:rPr lang="en-US" b="1">
                <a:effectLst>
                  <a:outerShdw blurRad="38100" dist="38100" dir="2700000" algn="tl">
                    <a:srgbClr val="000000"/>
                  </a:outerShdw>
                </a:effectLst>
              </a:rPr>
              <a:t>of the centripetal force acting on B compared to that acting on A?</a:t>
            </a:r>
            <a:endParaRPr lang="en-US" b="1">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AutoShape 2"/>
          <p:cNvSpPr>
            <a:spLocks noChangeArrowheads="1"/>
          </p:cNvSpPr>
          <p:nvPr/>
        </p:nvSpPr>
        <p:spPr bwMode="auto">
          <a:xfrm>
            <a:off x="1658938" y="3673475"/>
            <a:ext cx="4860925" cy="262413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12675" name="Rectangle 3"/>
          <p:cNvSpPr>
            <a:spLocks noChangeArrowheads="1"/>
          </p:cNvSpPr>
          <p:nvPr/>
        </p:nvSpPr>
        <p:spPr bwMode="auto">
          <a:xfrm>
            <a:off x="1892300" y="3770313"/>
            <a:ext cx="4443413" cy="20891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rgbClr val="000000"/>
                </a:solidFill>
                <a:latin typeface="Arial" charset="0"/>
              </a:rPr>
              <a:t>	Using the Law of Gravitation:  </a:t>
            </a:r>
          </a:p>
          <a:p>
            <a:pPr marL="401638" indent="-401638">
              <a:lnSpc>
                <a:spcPct val="130000"/>
              </a:lnSpc>
              <a:spcBef>
                <a:spcPct val="30000"/>
              </a:spcBef>
              <a:buClr>
                <a:schemeClr val="accent1"/>
              </a:buClr>
              <a:buSzPct val="75000"/>
              <a:buFont typeface="Monotype Sorts" pitchFamily="2" charset="2"/>
              <a:buChar char="l"/>
            </a:pPr>
            <a:endParaRPr lang="en-US" sz="2000" b="1">
              <a:solidFill>
                <a:srgbClr val="000000"/>
              </a:solidFill>
              <a:latin typeface="Arial" charset="0"/>
            </a:endParaRPr>
          </a:p>
          <a:p>
            <a:pPr marL="401638" indent="-401638">
              <a:lnSpc>
                <a:spcPct val="130000"/>
              </a:lnSpc>
              <a:spcBef>
                <a:spcPct val="30000"/>
              </a:spcBef>
              <a:buClr>
                <a:schemeClr val="accent1"/>
              </a:buClr>
              <a:buSzPct val="75000"/>
              <a:buFont typeface="Monotype Sorts" pitchFamily="2" charset="2"/>
              <a:buChar char="l"/>
            </a:pPr>
            <a:endParaRPr lang="en-US" sz="2000" b="1">
              <a:solidFill>
                <a:srgbClr val="000000"/>
              </a:solidFill>
              <a:latin typeface="Arial" charset="0"/>
            </a:endParaRPr>
          </a:p>
          <a:p>
            <a:pPr marL="401638" indent="-401638">
              <a:lnSpc>
                <a:spcPct val="130000"/>
              </a:lnSpc>
              <a:spcBef>
                <a:spcPct val="30000"/>
              </a:spcBef>
              <a:buClr>
                <a:schemeClr val="accent1"/>
              </a:buClr>
              <a:buSzPct val="75000"/>
              <a:buFont typeface="Monotype Sorts" pitchFamily="2" charset="2"/>
              <a:buChar char="l"/>
            </a:pPr>
            <a:endParaRPr lang="en-US" sz="2000" b="1">
              <a:solidFill>
                <a:srgbClr val="000000"/>
              </a:solidFill>
              <a:latin typeface="Arial" charset="0"/>
            </a:endParaRPr>
          </a:p>
          <a:p>
            <a:pPr marL="401638" indent="-401638">
              <a:lnSpc>
                <a:spcPct val="130000"/>
              </a:lnSpc>
              <a:spcBef>
                <a:spcPct val="30000"/>
              </a:spcBef>
              <a:buClr>
                <a:schemeClr val="accent1"/>
              </a:buClr>
              <a:buSzPct val="75000"/>
              <a:buFont typeface="Monotype Sorts" pitchFamily="2" charset="2"/>
              <a:buNone/>
            </a:pPr>
            <a:r>
              <a:rPr lang="en-US" sz="2000" b="1">
                <a:solidFill>
                  <a:schemeClr val="bg1"/>
                </a:solidFill>
                <a:latin typeface="Arial" charset="0"/>
              </a:rPr>
              <a:t>	 </a:t>
            </a:r>
            <a:r>
              <a:rPr lang="en-US" sz="2000" b="1">
                <a:solidFill>
                  <a:srgbClr val="FC0128"/>
                </a:solidFill>
                <a:effectLst>
                  <a:outerShdw blurRad="38100" dist="38100" dir="2700000" algn="tl">
                    <a:srgbClr val="000000"/>
                  </a:outerShdw>
                </a:effectLst>
                <a:latin typeface="Arial" charset="0"/>
              </a:rPr>
              <a:t>we find that the ratio is 1/4.</a:t>
            </a:r>
            <a:endParaRPr lang="en-US" b="1">
              <a:solidFill>
                <a:srgbClr val="FC0128"/>
              </a:solidFill>
              <a:latin typeface="Arial" charset="0"/>
            </a:endParaRPr>
          </a:p>
        </p:txBody>
      </p:sp>
      <p:sp>
        <p:nvSpPr>
          <p:cNvPr id="412676" name="AutoShape 4"/>
          <p:cNvSpPr>
            <a:spLocks noChangeArrowheads="1"/>
          </p:cNvSpPr>
          <p:nvPr/>
        </p:nvSpPr>
        <p:spPr bwMode="auto">
          <a:xfrm>
            <a:off x="0" y="0"/>
            <a:ext cx="9144000" cy="3378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12677" name="Rectangle 5"/>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14) </a:t>
            </a:r>
            <a:r>
              <a:rPr lang="en-US" sz="2800" dirty="0" smtClean="0">
                <a:solidFill>
                  <a:schemeClr val="accent2"/>
                </a:solidFill>
              </a:rPr>
              <a:t>Two </a:t>
            </a:r>
            <a:r>
              <a:rPr lang="en-US" sz="2800" dirty="0">
                <a:solidFill>
                  <a:schemeClr val="accent2"/>
                </a:solidFill>
              </a:rPr>
              <a:t>Satellites</a:t>
            </a:r>
          </a:p>
        </p:txBody>
      </p:sp>
      <p:sp>
        <p:nvSpPr>
          <p:cNvPr id="412678" name="Oval 6"/>
          <p:cNvSpPr>
            <a:spLocks noChangeArrowheads="1"/>
          </p:cNvSpPr>
          <p:nvPr/>
        </p:nvSpPr>
        <p:spPr bwMode="auto">
          <a:xfrm>
            <a:off x="5724525" y="1185863"/>
            <a:ext cx="1779588" cy="587375"/>
          </a:xfrm>
          <a:prstGeom prst="ellipse">
            <a:avLst/>
          </a:prstGeom>
          <a:noFill/>
          <a:ln w="50800">
            <a:solidFill>
              <a:schemeClr val="accent1"/>
            </a:solidFill>
            <a:round/>
            <a:headEnd/>
            <a:tailEnd/>
          </a:ln>
          <a:effectLst/>
        </p:spPr>
        <p:txBody>
          <a:bodyPr wrap="none" anchor="ctr"/>
          <a:lstStyle/>
          <a:p>
            <a:endParaRPr lang="en-CA"/>
          </a:p>
        </p:txBody>
      </p:sp>
      <p:graphicFrame>
        <p:nvGraphicFramePr>
          <p:cNvPr id="412679" name="Object 7"/>
          <p:cNvGraphicFramePr>
            <a:graphicFrameLocks noChangeAspect="1"/>
          </p:cNvGraphicFramePr>
          <p:nvPr/>
        </p:nvGraphicFramePr>
        <p:xfrm>
          <a:off x="2968625" y="4422775"/>
          <a:ext cx="2141538" cy="1095375"/>
        </p:xfrm>
        <a:graphic>
          <a:graphicData uri="http://schemas.openxmlformats.org/presentationml/2006/ole">
            <mc:AlternateContent xmlns:mc="http://schemas.openxmlformats.org/markup-compatibility/2006">
              <mc:Choice xmlns:v="urn:schemas-microsoft-com:vml" Requires="v">
                <p:oleObj spid="_x0000_s412680" name="Equation" r:id="rId4" imgW="1638000" imgH="838080" progId="Equation.3">
                  <p:embed/>
                </p:oleObj>
              </mc:Choice>
              <mc:Fallback>
                <p:oleObj name="Equation" r:id="rId4" imgW="1638000" imgH="838080" progId="Equation.3">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8625" y="4422775"/>
                        <a:ext cx="2141538" cy="1095375"/>
                      </a:xfrm>
                      <a:prstGeom prst="rect">
                        <a:avLst/>
                      </a:prstGeom>
                      <a:solidFill>
                        <a:schemeClr val="accent1"/>
                      </a:solidFill>
                      <a:effectLst/>
                      <a:extLs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412680" name="Rectangle 8"/>
          <p:cNvSpPr>
            <a:spLocks noChangeArrowheads="1"/>
          </p:cNvSpPr>
          <p:nvPr/>
        </p:nvSpPr>
        <p:spPr bwMode="auto">
          <a:xfrm>
            <a:off x="5995988" y="719138"/>
            <a:ext cx="2914650" cy="24955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1/8</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1/4</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1/2</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it’s the same</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2</a:t>
            </a:r>
            <a:endParaRPr lang="en-US" b="1">
              <a:solidFill>
                <a:schemeClr val="tx2"/>
              </a:solidFill>
              <a:effectLst>
                <a:outerShdw blurRad="38100" dist="38100" dir="2700000" algn="tl">
                  <a:srgbClr val="000000"/>
                </a:outerShdw>
              </a:effectLst>
              <a:latin typeface="Arial" charset="0"/>
            </a:endParaRPr>
          </a:p>
        </p:txBody>
      </p:sp>
      <p:sp>
        <p:nvSpPr>
          <p:cNvPr id="412681" name="Rectangle 9"/>
          <p:cNvSpPr>
            <a:spLocks noGrp="1" noChangeArrowheads="1"/>
          </p:cNvSpPr>
          <p:nvPr>
            <p:ph type="body" idx="1"/>
          </p:nvPr>
        </p:nvSpPr>
        <p:spPr>
          <a:xfrm>
            <a:off x="0" y="860425"/>
            <a:ext cx="5813425" cy="2395538"/>
          </a:xfrm>
          <a:noFill/>
          <a:ln/>
        </p:spPr>
        <p:txBody>
          <a:bodyPr/>
          <a:lstStyle/>
          <a:p>
            <a:pPr marL="401638" indent="-401638">
              <a:lnSpc>
                <a:spcPct val="110000"/>
              </a:lnSpc>
              <a:spcBef>
                <a:spcPct val="50000"/>
              </a:spcBef>
              <a:buFont typeface="Monotype Sorts" pitchFamily="2" charset="2"/>
              <a:buNone/>
            </a:pPr>
            <a:r>
              <a:rPr lang="en-US" b="1">
                <a:effectLst>
                  <a:outerShdw blurRad="38100" dist="38100" dir="2700000" algn="tl">
                    <a:srgbClr val="000000"/>
                  </a:outerShdw>
                </a:effectLst>
              </a:rPr>
              <a:t>	Two satellites A and B of the same mass are going around Earth in concentric orbits.  The distance of satellite B from Earth’s center is twice that of satellite A.  What is the</a:t>
            </a:r>
            <a:r>
              <a:rPr lang="en-US" b="1" i="1">
                <a:solidFill>
                  <a:schemeClr val="accent2"/>
                </a:solidFill>
                <a:effectLst>
                  <a:outerShdw blurRad="38100" dist="38100" dir="2700000" algn="tl">
                    <a:srgbClr val="000000"/>
                  </a:outerShdw>
                </a:effectLst>
              </a:rPr>
              <a:t> ratio </a:t>
            </a:r>
            <a:r>
              <a:rPr lang="en-US" b="1">
                <a:effectLst>
                  <a:outerShdw blurRad="38100" dist="38100" dir="2700000" algn="tl">
                    <a:srgbClr val="000000"/>
                  </a:outerShdw>
                </a:effectLst>
              </a:rPr>
              <a:t>of the centripetal force acting on B compared to that acting on A?</a:t>
            </a:r>
            <a:endParaRPr lang="en-US" b="1">
              <a:solidFill>
                <a:schemeClr val="accent2"/>
              </a:solidFill>
              <a:effectLst>
                <a:outerShdw blurRad="38100" dist="38100" dir="2700000" algn="tl">
                  <a:srgbClr val="000000"/>
                </a:outerShdw>
              </a:effectLst>
            </a:endParaRPr>
          </a:p>
        </p:txBody>
      </p:sp>
      <p:sp>
        <p:nvSpPr>
          <p:cNvPr id="412682" name="Text Box 10"/>
          <p:cNvSpPr txBox="1">
            <a:spLocks noChangeArrowheads="1"/>
          </p:cNvSpPr>
          <p:nvPr/>
        </p:nvSpPr>
        <p:spPr bwMode="auto">
          <a:xfrm>
            <a:off x="6770688" y="3930650"/>
            <a:ext cx="1601787" cy="895350"/>
          </a:xfrm>
          <a:prstGeom prst="rect">
            <a:avLst/>
          </a:prstGeom>
          <a:solidFill>
            <a:schemeClr val="tx1"/>
          </a:solidFill>
          <a:ln w="9525">
            <a:noFill/>
            <a:miter lim="800000"/>
            <a:headEnd type="none" w="sm" len="sm"/>
            <a:tailEnd type="none" w="sm" len="sm"/>
          </a:ln>
          <a:effectLst/>
        </p:spPr>
        <p:txBody>
          <a:bodyPr wrap="none">
            <a:spAutoFit/>
          </a:bodyPr>
          <a:lstStyle/>
          <a:p>
            <a:pPr algn="ctr">
              <a:lnSpc>
                <a:spcPct val="110000"/>
              </a:lnSpc>
            </a:pPr>
            <a:r>
              <a:rPr lang="en-US" b="1">
                <a:solidFill>
                  <a:srgbClr val="0066FF"/>
                </a:solidFill>
                <a:latin typeface="Arial" charset="0"/>
              </a:rPr>
              <a:t>Note the </a:t>
            </a:r>
          </a:p>
          <a:p>
            <a:pPr algn="ctr">
              <a:lnSpc>
                <a:spcPct val="110000"/>
              </a:lnSpc>
            </a:pPr>
            <a:r>
              <a:rPr lang="en-US" b="1">
                <a:solidFill>
                  <a:srgbClr val="0066FF"/>
                </a:solidFill>
                <a:latin typeface="Arial" charset="0"/>
              </a:rPr>
              <a:t>1/</a:t>
            </a:r>
            <a:r>
              <a:rPr lang="en-US" b="1" i="1">
                <a:solidFill>
                  <a:srgbClr val="0066FF"/>
                </a:solidFill>
                <a:latin typeface="Arial" charset="0"/>
              </a:rPr>
              <a:t>r</a:t>
            </a:r>
            <a:r>
              <a:rPr lang="en-US" b="1" i="1" baseline="30000">
                <a:solidFill>
                  <a:srgbClr val="0066FF"/>
                </a:solidFill>
                <a:latin typeface="Arial" charset="0"/>
              </a:rPr>
              <a:t>2</a:t>
            </a:r>
            <a:r>
              <a:rPr lang="en-US" b="1">
                <a:solidFill>
                  <a:srgbClr val="0066FF"/>
                </a:solidFill>
                <a:latin typeface="Arial" charset="0"/>
              </a:rPr>
              <a:t> factor</a:t>
            </a:r>
            <a:endParaRPr lang="en-US">
              <a:solidFill>
                <a:srgbClr val="0066FF"/>
              </a:solidFill>
              <a:latin typeface="Arial" charset="0"/>
            </a:endParaRPr>
          </a:p>
        </p:txBody>
      </p:sp>
      <p:sp>
        <p:nvSpPr>
          <p:cNvPr id="412683" name="Line 11"/>
          <p:cNvSpPr>
            <a:spLocks noChangeShapeType="1"/>
          </p:cNvSpPr>
          <p:nvPr/>
        </p:nvSpPr>
        <p:spPr bwMode="auto">
          <a:xfrm flipH="1">
            <a:off x="5110163" y="4386263"/>
            <a:ext cx="1641475" cy="741362"/>
          </a:xfrm>
          <a:prstGeom prst="line">
            <a:avLst/>
          </a:prstGeom>
          <a:noFill/>
          <a:ln w="76200">
            <a:solidFill>
              <a:schemeClr val="tx1"/>
            </a:solidFill>
            <a:round/>
            <a:headEnd type="none" w="sm" len="sm"/>
            <a:tailEnd type="stealth" w="lg" len="lg"/>
          </a:ln>
          <a:effectLst/>
        </p:spPr>
        <p:txBody>
          <a:bodyPr wrap="none" anchor="ctr"/>
          <a:lstStyle/>
          <a:p>
            <a:endParaRPr lang="en-C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AutoShape 2"/>
          <p:cNvSpPr>
            <a:spLocks noChangeArrowheads="1"/>
          </p:cNvSpPr>
          <p:nvPr/>
        </p:nvSpPr>
        <p:spPr bwMode="auto">
          <a:xfrm>
            <a:off x="0" y="3678238"/>
            <a:ext cx="4676775" cy="2881312"/>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59427" name="Rectangle 3"/>
          <p:cNvSpPr>
            <a:spLocks noChangeArrowheads="1"/>
          </p:cNvSpPr>
          <p:nvPr/>
        </p:nvSpPr>
        <p:spPr bwMode="auto">
          <a:xfrm>
            <a:off x="-209550" y="3683000"/>
            <a:ext cx="4819650" cy="2801938"/>
          </a:xfrm>
          <a:prstGeom prst="rect">
            <a:avLst/>
          </a:prstGeom>
          <a:noFill/>
          <a:ln w="9525">
            <a:noFill/>
            <a:miter lim="800000"/>
            <a:headEnd/>
            <a:tailEnd/>
          </a:ln>
          <a:effectLst/>
        </p:spPr>
        <p:txBody>
          <a:bodyPr lIns="90488" tIns="44450" rIns="90488" bIns="44450"/>
          <a:lstStyle/>
          <a:p>
            <a:pPr marL="401638" indent="-401638">
              <a:lnSpc>
                <a:spcPct val="150000"/>
              </a:lnSpc>
              <a:spcBef>
                <a:spcPct val="30000"/>
              </a:spcBef>
              <a:buClr>
                <a:schemeClr val="accent1"/>
              </a:buClr>
              <a:buSzPct val="75000"/>
              <a:buFont typeface="Monotype Sorts" pitchFamily="2" charset="2"/>
              <a:buNone/>
            </a:pPr>
            <a:r>
              <a:rPr lang="en-US" sz="2000" b="1">
                <a:solidFill>
                  <a:srgbClr val="000000"/>
                </a:solidFill>
                <a:latin typeface="Arial" charset="0"/>
              </a:rPr>
              <a:t>	The </a:t>
            </a:r>
            <a:r>
              <a:rPr lang="en-US" sz="2000" b="1">
                <a:solidFill>
                  <a:srgbClr val="FC0128"/>
                </a:solidFill>
                <a:effectLst>
                  <a:outerShdw blurRad="38100" dist="38100" dir="2700000" algn="tl">
                    <a:srgbClr val="000000"/>
                  </a:outerShdw>
                </a:effectLst>
                <a:latin typeface="Arial" charset="0"/>
              </a:rPr>
              <a:t>vertical component of the tension</a:t>
            </a:r>
            <a:r>
              <a:rPr lang="en-US" sz="2000" b="1">
                <a:solidFill>
                  <a:srgbClr val="000000"/>
                </a:solidFill>
                <a:latin typeface="Arial" charset="0"/>
              </a:rPr>
              <a:t> balances the </a:t>
            </a:r>
            <a:r>
              <a:rPr lang="en-US" sz="2000" b="1">
                <a:solidFill>
                  <a:srgbClr val="FC0128"/>
                </a:solidFill>
                <a:effectLst>
                  <a:outerShdw blurRad="38100" dist="38100" dir="2700000" algn="tl">
                    <a:srgbClr val="000000"/>
                  </a:outerShdw>
                </a:effectLst>
                <a:latin typeface="Arial" charset="0"/>
              </a:rPr>
              <a:t>weight</a:t>
            </a:r>
            <a:r>
              <a:rPr lang="en-US" sz="2000" b="1">
                <a:solidFill>
                  <a:srgbClr val="000000"/>
                </a:solidFill>
                <a:latin typeface="Arial" charset="0"/>
              </a:rPr>
              <a:t>.  The </a:t>
            </a:r>
            <a:r>
              <a:rPr lang="en-US" sz="2000" b="1">
                <a:solidFill>
                  <a:srgbClr val="0066FF"/>
                </a:solidFill>
                <a:effectLst>
                  <a:outerShdw blurRad="38100" dist="38100" dir="2700000" algn="tl">
                    <a:srgbClr val="000000"/>
                  </a:outerShdw>
                </a:effectLst>
                <a:latin typeface="Arial" charset="0"/>
              </a:rPr>
              <a:t>horizontal component of tension</a:t>
            </a:r>
            <a:r>
              <a:rPr lang="en-US" sz="2000" b="1">
                <a:solidFill>
                  <a:srgbClr val="000000"/>
                </a:solidFill>
                <a:latin typeface="Arial" charset="0"/>
              </a:rPr>
              <a:t> provides the </a:t>
            </a:r>
            <a:r>
              <a:rPr lang="en-US" sz="2000" b="1">
                <a:solidFill>
                  <a:srgbClr val="0066FF"/>
                </a:solidFill>
                <a:effectLst>
                  <a:outerShdw blurRad="38100" dist="38100" dir="2700000" algn="tl">
                    <a:srgbClr val="000000"/>
                  </a:outerShdw>
                </a:effectLst>
                <a:latin typeface="Arial" charset="0"/>
              </a:rPr>
              <a:t>centripetal force</a:t>
            </a:r>
            <a:r>
              <a:rPr lang="en-US" sz="2000" b="1">
                <a:solidFill>
                  <a:srgbClr val="000000"/>
                </a:solidFill>
                <a:latin typeface="Arial" charset="0"/>
              </a:rPr>
              <a:t> that points toward the center of the circle.</a:t>
            </a:r>
            <a:endParaRPr lang="en-US" sz="2200" b="1">
              <a:solidFill>
                <a:srgbClr val="000000"/>
              </a:solidFill>
              <a:latin typeface="Arial" charset="0"/>
            </a:endParaRPr>
          </a:p>
        </p:txBody>
      </p:sp>
      <p:sp>
        <p:nvSpPr>
          <p:cNvPr id="359428" name="AutoShape 4"/>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59429" name="Rectangle 5"/>
          <p:cNvSpPr>
            <a:spLocks noChangeArrowheads="1"/>
          </p:cNvSpPr>
          <p:nvPr/>
        </p:nvSpPr>
        <p:spPr bwMode="auto">
          <a:xfrm>
            <a:off x="4017963" y="682625"/>
            <a:ext cx="5126037" cy="2676525"/>
          </a:xfrm>
          <a:prstGeom prst="rect">
            <a:avLst/>
          </a:prstGeom>
          <a:noFill/>
          <a:ln w="9525">
            <a:noFill/>
            <a:miter lim="800000"/>
            <a:headEnd/>
            <a:tailEnd/>
          </a:ln>
          <a:effectLst/>
        </p:spPr>
        <p:txBody>
          <a:bodyPr lIns="90488" tIns="44450" rIns="90488" bIns="44450"/>
          <a:lstStyle/>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1) </a:t>
            </a:r>
            <a:r>
              <a:rPr lang="en-US" sz="2000" b="1">
                <a:solidFill>
                  <a:schemeClr val="tx2"/>
                </a:solidFill>
                <a:effectLst>
                  <a:outerShdw blurRad="38100" dist="38100" dir="2700000" algn="tl">
                    <a:srgbClr val="000000"/>
                  </a:outerShdw>
                </a:effectLst>
                <a:latin typeface="Arial" charset="0"/>
              </a:rPr>
              <a:t>toward the top of the pole</a:t>
            </a:r>
            <a:endParaRPr lang="en-US" sz="2000" b="1">
              <a:solidFill>
                <a:schemeClr val="tx2"/>
              </a:solidFill>
              <a:latin typeface="Arial" charset="0"/>
            </a:endParaRP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2) </a:t>
            </a:r>
            <a:r>
              <a:rPr lang="en-US" sz="2000" b="1">
                <a:solidFill>
                  <a:schemeClr val="tx2"/>
                </a:solidFill>
                <a:effectLst>
                  <a:outerShdw blurRad="38100" dist="38100" dir="2700000" algn="tl">
                    <a:srgbClr val="000000"/>
                  </a:outerShdw>
                </a:effectLst>
                <a:latin typeface="Arial" charset="0"/>
              </a:rPr>
              <a:t>toward the ground</a:t>
            </a:r>
            <a:endParaRPr lang="en-US" sz="2000" b="1">
              <a:solidFill>
                <a:schemeClr val="tx2"/>
              </a:solidFill>
              <a:latin typeface="Arial" charset="0"/>
            </a:endParaRP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3) </a:t>
            </a:r>
            <a:r>
              <a:rPr lang="en-US" sz="2000" b="1">
                <a:solidFill>
                  <a:schemeClr val="tx2"/>
                </a:solidFill>
                <a:effectLst>
                  <a:outerShdw blurRad="38100" dist="38100" dir="2700000" algn="tl">
                    <a:srgbClr val="000000"/>
                  </a:outerShdw>
                </a:effectLst>
                <a:latin typeface="Arial" charset="0"/>
              </a:rPr>
              <a:t>along the horizontal component of the tension force</a:t>
            </a: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4) </a:t>
            </a:r>
            <a:r>
              <a:rPr lang="en-US" sz="2000" b="1">
                <a:solidFill>
                  <a:schemeClr val="tx2"/>
                </a:solidFill>
                <a:effectLst>
                  <a:outerShdw blurRad="38100" dist="38100" dir="2700000" algn="tl">
                    <a:srgbClr val="000000"/>
                  </a:outerShdw>
                </a:effectLst>
                <a:latin typeface="Arial" charset="0"/>
              </a:rPr>
              <a:t>along the vertical component of the tension force</a:t>
            </a: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5) </a:t>
            </a:r>
            <a:r>
              <a:rPr lang="en-US" sz="2000" b="1">
                <a:solidFill>
                  <a:schemeClr val="tx2"/>
                </a:solidFill>
                <a:effectLst>
                  <a:outerShdw blurRad="38100" dist="38100" dir="2700000" algn="tl">
                    <a:srgbClr val="000000"/>
                  </a:outerShdw>
                </a:effectLst>
                <a:latin typeface="Arial" charset="0"/>
              </a:rPr>
              <a:t>tangential to the circle</a:t>
            </a:r>
            <a:endParaRPr lang="en-US" sz="2200" b="1">
              <a:effectLst>
                <a:outerShdw blurRad="38100" dist="38100" dir="2700000" algn="tl">
                  <a:srgbClr val="000000"/>
                </a:outerShdw>
              </a:effectLst>
              <a:latin typeface="Arial" charset="0"/>
            </a:endParaRPr>
          </a:p>
        </p:txBody>
      </p:sp>
      <p:sp>
        <p:nvSpPr>
          <p:cNvPr id="359430" name="Rectangle 6"/>
          <p:cNvSpPr>
            <a:spLocks noGrp="1" noChangeArrowheads="1"/>
          </p:cNvSpPr>
          <p:nvPr>
            <p:ph type="body" idx="1"/>
          </p:nvPr>
        </p:nvSpPr>
        <p:spPr>
          <a:xfrm>
            <a:off x="0" y="681038"/>
            <a:ext cx="3621088" cy="2576512"/>
          </a:xfrm>
          <a:noFill/>
          <a:ln/>
        </p:spPr>
        <p:txBody>
          <a:bodyPr/>
          <a:lstStyle/>
          <a:p>
            <a:pPr marL="401638" indent="-401638">
              <a:lnSpc>
                <a:spcPct val="150000"/>
              </a:lnSpc>
              <a:spcBef>
                <a:spcPct val="50000"/>
              </a:spcBef>
              <a:buFont typeface="Monotype Sorts" pitchFamily="2" charset="2"/>
              <a:buNone/>
            </a:pPr>
            <a:r>
              <a:rPr lang="en-US" sz="2200" b="1">
                <a:effectLst>
                  <a:outerShdw blurRad="38100" dist="38100" dir="2700000" algn="tl">
                    <a:srgbClr val="000000"/>
                  </a:outerShdw>
                </a:effectLst>
              </a:rPr>
              <a:t>	</a:t>
            </a:r>
            <a:r>
              <a:rPr lang="en-US" b="1">
                <a:effectLst>
                  <a:outerShdw blurRad="38100" dist="38100" dir="2700000" algn="tl">
                    <a:srgbClr val="000000"/>
                  </a:outerShdw>
                </a:effectLst>
              </a:rPr>
              <a:t>In the game of tetherball, the struck ball whirls around a pole. In what direction does the </a:t>
            </a:r>
            <a:r>
              <a:rPr lang="en-US" b="1">
                <a:solidFill>
                  <a:schemeClr val="accent2"/>
                </a:solidFill>
                <a:effectLst>
                  <a:outerShdw blurRad="38100" dist="38100" dir="2700000" algn="tl">
                    <a:srgbClr val="000000"/>
                  </a:outerShdw>
                </a:effectLst>
              </a:rPr>
              <a:t>net force</a:t>
            </a:r>
            <a:r>
              <a:rPr lang="en-US" b="1">
                <a:effectLst>
                  <a:outerShdw blurRad="38100" dist="38100" dir="2700000" algn="tl">
                    <a:srgbClr val="000000"/>
                  </a:outerShdw>
                </a:effectLst>
              </a:rPr>
              <a:t> on the ball point?</a:t>
            </a:r>
            <a:endParaRPr lang="en-US" sz="2200" b="1"/>
          </a:p>
        </p:txBody>
      </p:sp>
      <p:grpSp>
        <p:nvGrpSpPr>
          <p:cNvPr id="359431" name="Group 7"/>
          <p:cNvGrpSpPr>
            <a:grpSpLocks/>
          </p:cNvGrpSpPr>
          <p:nvPr/>
        </p:nvGrpSpPr>
        <p:grpSpPr bwMode="auto">
          <a:xfrm>
            <a:off x="4724400" y="4246563"/>
            <a:ext cx="1231900" cy="1444625"/>
            <a:chOff x="2989" y="2700"/>
            <a:chExt cx="776" cy="910"/>
          </a:xfrm>
        </p:grpSpPr>
        <p:sp>
          <p:nvSpPr>
            <p:cNvPr id="359432" name="Rectangle 8" descr="Purple mesh"/>
            <p:cNvSpPr>
              <a:spLocks noChangeArrowheads="1"/>
            </p:cNvSpPr>
            <p:nvPr/>
          </p:nvSpPr>
          <p:spPr bwMode="auto">
            <a:xfrm>
              <a:off x="3000" y="2700"/>
              <a:ext cx="765" cy="910"/>
            </a:xfrm>
            <a:prstGeom prst="rect">
              <a:avLst/>
            </a:prstGeom>
            <a:blipFill dpi="0" rotWithShape="0">
              <a:blip r:embed="rId3" cstate="print"/>
              <a:srcRect/>
              <a:tile tx="0" ty="0" sx="100000" sy="100000" flip="none" algn="tl"/>
            </a:blipFill>
            <a:ln w="9525">
              <a:noFill/>
              <a:miter lim="800000"/>
              <a:headEnd type="none" w="sm" len="sm"/>
              <a:tailEnd type="none" w="sm" len="sm"/>
            </a:ln>
            <a:effectLst/>
          </p:spPr>
          <p:txBody>
            <a:bodyPr wrap="none" anchor="ctr"/>
            <a:lstStyle/>
            <a:p>
              <a:endParaRPr lang="en-CA"/>
            </a:p>
          </p:txBody>
        </p:sp>
        <p:grpSp>
          <p:nvGrpSpPr>
            <p:cNvPr id="359433" name="Group 9"/>
            <p:cNvGrpSpPr>
              <a:grpSpLocks/>
            </p:cNvGrpSpPr>
            <p:nvPr/>
          </p:nvGrpSpPr>
          <p:grpSpPr bwMode="auto">
            <a:xfrm>
              <a:off x="2989" y="2885"/>
              <a:ext cx="770" cy="556"/>
              <a:chOff x="4542" y="3436"/>
              <a:chExt cx="770" cy="556"/>
            </a:xfrm>
          </p:grpSpPr>
          <p:sp>
            <p:nvSpPr>
              <p:cNvPr id="359434" name="Line 10"/>
              <p:cNvSpPr>
                <a:spLocks noChangeShapeType="1"/>
              </p:cNvSpPr>
              <p:nvPr/>
            </p:nvSpPr>
            <p:spPr bwMode="auto">
              <a:xfrm flipH="1">
                <a:off x="4852" y="3448"/>
                <a:ext cx="327" cy="536"/>
              </a:xfrm>
              <a:prstGeom prst="line">
                <a:avLst/>
              </a:prstGeom>
              <a:noFill/>
              <a:ln w="38100">
                <a:solidFill>
                  <a:schemeClr val="accent1"/>
                </a:solidFill>
                <a:round/>
                <a:headEnd type="triangle" w="med" len="med"/>
                <a:tailEnd/>
              </a:ln>
              <a:effectLst/>
            </p:spPr>
            <p:txBody>
              <a:bodyPr anchor="ctr">
                <a:spAutoFit/>
              </a:bodyPr>
              <a:lstStyle/>
              <a:p>
                <a:endParaRPr lang="en-CA"/>
              </a:p>
            </p:txBody>
          </p:sp>
          <p:sp>
            <p:nvSpPr>
              <p:cNvPr id="359435" name="Line 11"/>
              <p:cNvSpPr>
                <a:spLocks noChangeShapeType="1"/>
              </p:cNvSpPr>
              <p:nvPr/>
            </p:nvSpPr>
            <p:spPr bwMode="auto">
              <a:xfrm>
                <a:off x="4848" y="3436"/>
                <a:ext cx="0" cy="556"/>
              </a:xfrm>
              <a:prstGeom prst="line">
                <a:avLst/>
              </a:prstGeom>
              <a:noFill/>
              <a:ln w="38100">
                <a:solidFill>
                  <a:schemeClr val="accent1"/>
                </a:solidFill>
                <a:round/>
                <a:headEnd/>
                <a:tailEnd type="triangle" w="med" len="med"/>
              </a:ln>
              <a:effectLst/>
            </p:spPr>
            <p:txBody>
              <a:bodyPr anchor="ctr">
                <a:spAutoFit/>
              </a:bodyPr>
              <a:lstStyle/>
              <a:p>
                <a:endParaRPr lang="en-CA"/>
              </a:p>
            </p:txBody>
          </p:sp>
          <p:sp>
            <p:nvSpPr>
              <p:cNvPr id="359436" name="Text Box 12"/>
              <p:cNvSpPr txBox="1">
                <a:spLocks noChangeArrowheads="1"/>
              </p:cNvSpPr>
              <p:nvPr/>
            </p:nvSpPr>
            <p:spPr bwMode="auto">
              <a:xfrm>
                <a:off x="4542" y="3627"/>
                <a:ext cx="267" cy="250"/>
              </a:xfrm>
              <a:prstGeom prst="rect">
                <a:avLst/>
              </a:prstGeom>
              <a:noFill/>
              <a:ln w="38100">
                <a:noFill/>
                <a:miter lim="800000"/>
                <a:headEnd/>
                <a:tailEnd/>
              </a:ln>
              <a:effectLst/>
            </p:spPr>
            <p:txBody>
              <a:bodyPr wrap="none">
                <a:spAutoFit/>
              </a:bodyPr>
              <a:lstStyle/>
              <a:p>
                <a:r>
                  <a:rPr lang="en-US" sz="2000" b="1">
                    <a:solidFill>
                      <a:schemeClr val="accent1"/>
                    </a:solidFill>
                    <a:latin typeface="Arial" charset="0"/>
                  </a:rPr>
                  <a:t>W</a:t>
                </a:r>
              </a:p>
            </p:txBody>
          </p:sp>
          <p:sp>
            <p:nvSpPr>
              <p:cNvPr id="359437" name="Text Box 13"/>
              <p:cNvSpPr txBox="1">
                <a:spLocks noChangeArrowheads="1"/>
              </p:cNvSpPr>
              <p:nvPr/>
            </p:nvSpPr>
            <p:spPr bwMode="auto">
              <a:xfrm>
                <a:off x="5098" y="3559"/>
                <a:ext cx="214" cy="250"/>
              </a:xfrm>
              <a:prstGeom prst="rect">
                <a:avLst/>
              </a:prstGeom>
              <a:noFill/>
              <a:ln w="38100">
                <a:noFill/>
                <a:miter lim="800000"/>
                <a:headEnd/>
                <a:tailEnd/>
              </a:ln>
              <a:effectLst/>
            </p:spPr>
            <p:txBody>
              <a:bodyPr wrap="none">
                <a:spAutoFit/>
              </a:bodyPr>
              <a:lstStyle/>
              <a:p>
                <a:r>
                  <a:rPr lang="en-US" sz="2000" b="1">
                    <a:solidFill>
                      <a:schemeClr val="accent1"/>
                    </a:solidFill>
                    <a:latin typeface="Arial" charset="0"/>
                  </a:rPr>
                  <a:t>T</a:t>
                </a:r>
              </a:p>
            </p:txBody>
          </p:sp>
          <p:sp>
            <p:nvSpPr>
              <p:cNvPr id="359438" name="Line 14"/>
              <p:cNvSpPr>
                <a:spLocks noChangeShapeType="1"/>
              </p:cNvSpPr>
              <p:nvPr/>
            </p:nvSpPr>
            <p:spPr bwMode="auto">
              <a:xfrm>
                <a:off x="4856" y="3440"/>
                <a:ext cx="312" cy="0"/>
              </a:xfrm>
              <a:prstGeom prst="line">
                <a:avLst/>
              </a:prstGeom>
              <a:noFill/>
              <a:ln w="38100">
                <a:solidFill>
                  <a:schemeClr val="tx1"/>
                </a:solidFill>
                <a:round/>
                <a:headEnd/>
                <a:tailEnd type="triangle" w="med" len="med"/>
              </a:ln>
              <a:effectLst/>
            </p:spPr>
            <p:txBody>
              <a:bodyPr wrap="none" anchor="ctr">
                <a:spAutoFit/>
              </a:bodyPr>
              <a:lstStyle/>
              <a:p>
                <a:endParaRPr lang="en-CA"/>
              </a:p>
            </p:txBody>
          </p:sp>
        </p:grpSp>
      </p:grpSp>
      <p:grpSp>
        <p:nvGrpSpPr>
          <p:cNvPr id="359439" name="Group 15"/>
          <p:cNvGrpSpPr>
            <a:grpSpLocks/>
          </p:cNvGrpSpPr>
          <p:nvPr/>
        </p:nvGrpSpPr>
        <p:grpSpPr bwMode="auto">
          <a:xfrm>
            <a:off x="5991225" y="3621088"/>
            <a:ext cx="3152775" cy="2971800"/>
            <a:chOff x="3774" y="2233"/>
            <a:chExt cx="1986" cy="1872"/>
          </a:xfrm>
        </p:grpSpPr>
        <p:sp>
          <p:nvSpPr>
            <p:cNvPr id="359440" name="Rectangle 16"/>
            <p:cNvSpPr>
              <a:spLocks noChangeArrowheads="1"/>
            </p:cNvSpPr>
            <p:nvPr/>
          </p:nvSpPr>
          <p:spPr bwMode="auto">
            <a:xfrm>
              <a:off x="3774" y="2233"/>
              <a:ext cx="1986" cy="1872"/>
            </a:xfrm>
            <a:prstGeom prst="rect">
              <a:avLst/>
            </a:prstGeom>
            <a:solidFill>
              <a:srgbClr val="000000"/>
            </a:solidFill>
            <a:ln w="9525">
              <a:noFill/>
              <a:miter lim="800000"/>
              <a:headEnd type="none" w="sm" len="sm"/>
              <a:tailEnd type="none" w="sm" len="sm"/>
            </a:ln>
            <a:effectLst/>
          </p:spPr>
          <p:txBody>
            <a:bodyPr wrap="none" anchor="ctr"/>
            <a:lstStyle/>
            <a:p>
              <a:endParaRPr lang="en-CA"/>
            </a:p>
          </p:txBody>
        </p:sp>
        <p:sp>
          <p:nvSpPr>
            <p:cNvPr id="359441" name="Line 17"/>
            <p:cNvSpPr>
              <a:spLocks noChangeShapeType="1"/>
            </p:cNvSpPr>
            <p:nvPr/>
          </p:nvSpPr>
          <p:spPr bwMode="auto">
            <a:xfrm>
              <a:off x="4870" y="2295"/>
              <a:ext cx="0" cy="1619"/>
            </a:xfrm>
            <a:prstGeom prst="line">
              <a:avLst/>
            </a:prstGeom>
            <a:noFill/>
            <a:ln w="57150">
              <a:solidFill>
                <a:srgbClr val="C0C0C0"/>
              </a:solidFill>
              <a:round/>
              <a:headEnd/>
              <a:tailEnd/>
            </a:ln>
            <a:effectLst/>
          </p:spPr>
          <p:txBody>
            <a:bodyPr anchor="ctr">
              <a:spAutoFit/>
            </a:bodyPr>
            <a:lstStyle/>
            <a:p>
              <a:endParaRPr lang="en-CA"/>
            </a:p>
          </p:txBody>
        </p:sp>
        <p:sp>
          <p:nvSpPr>
            <p:cNvPr id="359442" name="Line 18"/>
            <p:cNvSpPr>
              <a:spLocks noChangeShapeType="1"/>
            </p:cNvSpPr>
            <p:nvPr/>
          </p:nvSpPr>
          <p:spPr bwMode="auto">
            <a:xfrm flipH="1">
              <a:off x="4322" y="2446"/>
              <a:ext cx="528" cy="864"/>
            </a:xfrm>
            <a:prstGeom prst="line">
              <a:avLst/>
            </a:prstGeom>
            <a:noFill/>
            <a:ln w="38100">
              <a:solidFill>
                <a:schemeClr val="tx1"/>
              </a:solidFill>
              <a:round/>
              <a:headEnd/>
              <a:tailEnd/>
            </a:ln>
            <a:effectLst/>
          </p:spPr>
          <p:txBody>
            <a:bodyPr wrap="none" anchor="ctr">
              <a:spAutoFit/>
            </a:bodyPr>
            <a:lstStyle/>
            <a:p>
              <a:endParaRPr lang="en-CA"/>
            </a:p>
          </p:txBody>
        </p:sp>
        <p:sp>
          <p:nvSpPr>
            <p:cNvPr id="359443" name="Oval 19"/>
            <p:cNvSpPr>
              <a:spLocks noChangeArrowheads="1"/>
            </p:cNvSpPr>
            <p:nvPr/>
          </p:nvSpPr>
          <p:spPr bwMode="auto">
            <a:xfrm>
              <a:off x="4136" y="3301"/>
              <a:ext cx="240" cy="240"/>
            </a:xfrm>
            <a:prstGeom prst="ellipse">
              <a:avLst/>
            </a:prstGeom>
            <a:gradFill rotWithShape="0">
              <a:gsLst>
                <a:gs pos="0">
                  <a:srgbClr val="99CCFF"/>
                </a:gs>
                <a:gs pos="100000">
                  <a:srgbClr val="99CCFF">
                    <a:gamma/>
                    <a:shade val="63137"/>
                    <a:invGamma/>
                  </a:srgbClr>
                </a:gs>
              </a:gsLst>
              <a:path path="rect">
                <a:fillToRect r="100000" b="100000"/>
              </a:path>
            </a:gradFill>
            <a:ln w="38100">
              <a:solidFill>
                <a:srgbClr val="99CCFF"/>
              </a:solidFill>
              <a:round/>
              <a:headEnd/>
              <a:tailEnd/>
            </a:ln>
            <a:effectLst/>
          </p:spPr>
          <p:txBody>
            <a:bodyPr wrap="none" anchor="ctr">
              <a:spAutoFit/>
            </a:bodyPr>
            <a:lstStyle/>
            <a:p>
              <a:endParaRPr lang="en-CA"/>
            </a:p>
          </p:txBody>
        </p:sp>
        <p:sp>
          <p:nvSpPr>
            <p:cNvPr id="359444" name="Arc 20"/>
            <p:cNvSpPr>
              <a:spLocks/>
            </p:cNvSpPr>
            <p:nvPr/>
          </p:nvSpPr>
          <p:spPr bwMode="auto">
            <a:xfrm>
              <a:off x="4234" y="3323"/>
              <a:ext cx="1292" cy="258"/>
            </a:xfrm>
            <a:custGeom>
              <a:avLst/>
              <a:gdLst>
                <a:gd name="G0" fmla="+- 21464 0 0"/>
                <a:gd name="G1" fmla="+- 21590 0 0"/>
                <a:gd name="G2" fmla="+- 21600 0 0"/>
                <a:gd name="T0" fmla="*/ 22133 w 43064"/>
                <a:gd name="T1" fmla="*/ 0 h 43190"/>
                <a:gd name="T2" fmla="*/ 0 w 43064"/>
                <a:gd name="T3" fmla="*/ 24009 h 43190"/>
                <a:gd name="T4" fmla="*/ 21464 w 43064"/>
                <a:gd name="T5" fmla="*/ 21590 h 43190"/>
              </a:gdLst>
              <a:ahLst/>
              <a:cxnLst>
                <a:cxn ang="0">
                  <a:pos x="T0" y="T1"/>
                </a:cxn>
                <a:cxn ang="0">
                  <a:pos x="T2" y="T3"/>
                </a:cxn>
                <a:cxn ang="0">
                  <a:pos x="T4" y="T5"/>
                </a:cxn>
              </a:cxnLst>
              <a:rect l="0" t="0" r="r" b="b"/>
              <a:pathLst>
                <a:path w="43064" h="43190" fill="none" extrusionOk="0">
                  <a:moveTo>
                    <a:pt x="22132" y="0"/>
                  </a:moveTo>
                  <a:cubicBezTo>
                    <a:pt x="33796" y="361"/>
                    <a:pt x="43064" y="9921"/>
                    <a:pt x="43064" y="21590"/>
                  </a:cubicBezTo>
                  <a:cubicBezTo>
                    <a:pt x="43064" y="33519"/>
                    <a:pt x="33393" y="43190"/>
                    <a:pt x="21464" y="43190"/>
                  </a:cubicBezTo>
                  <a:cubicBezTo>
                    <a:pt x="10470" y="43190"/>
                    <a:pt x="1231" y="34933"/>
                    <a:pt x="-1" y="24009"/>
                  </a:cubicBezTo>
                </a:path>
                <a:path w="43064" h="43190" stroke="0" extrusionOk="0">
                  <a:moveTo>
                    <a:pt x="22132" y="0"/>
                  </a:moveTo>
                  <a:cubicBezTo>
                    <a:pt x="33796" y="361"/>
                    <a:pt x="43064" y="9921"/>
                    <a:pt x="43064" y="21590"/>
                  </a:cubicBezTo>
                  <a:cubicBezTo>
                    <a:pt x="43064" y="33519"/>
                    <a:pt x="33393" y="43190"/>
                    <a:pt x="21464" y="43190"/>
                  </a:cubicBezTo>
                  <a:cubicBezTo>
                    <a:pt x="10470" y="43190"/>
                    <a:pt x="1231" y="34933"/>
                    <a:pt x="-1" y="24009"/>
                  </a:cubicBezTo>
                  <a:lnTo>
                    <a:pt x="21464" y="21590"/>
                  </a:lnTo>
                  <a:close/>
                </a:path>
              </a:pathLst>
            </a:custGeom>
            <a:noFill/>
            <a:ln w="28575">
              <a:solidFill>
                <a:schemeClr val="tx1"/>
              </a:solidFill>
              <a:prstDash val="sysDot"/>
              <a:round/>
              <a:headEnd/>
              <a:tailEnd/>
            </a:ln>
            <a:effectLst/>
          </p:spPr>
          <p:txBody>
            <a:bodyPr wrap="none" anchor="ctr">
              <a:spAutoFit/>
            </a:bodyPr>
            <a:lstStyle/>
            <a:p>
              <a:endParaRPr lang="en-CA"/>
            </a:p>
          </p:txBody>
        </p:sp>
        <p:sp>
          <p:nvSpPr>
            <p:cNvPr id="359445" name="Arc 21"/>
            <p:cNvSpPr>
              <a:spLocks/>
            </p:cNvSpPr>
            <p:nvPr/>
          </p:nvSpPr>
          <p:spPr bwMode="auto">
            <a:xfrm>
              <a:off x="4391" y="3320"/>
              <a:ext cx="529" cy="129"/>
            </a:xfrm>
            <a:custGeom>
              <a:avLst/>
              <a:gdLst>
                <a:gd name="G0" fmla="+- 16419 0 0"/>
                <a:gd name="G1" fmla="+- 21509 0 0"/>
                <a:gd name="G2" fmla="+- 21600 0 0"/>
                <a:gd name="T0" fmla="*/ 0 w 16419"/>
                <a:gd name="T1" fmla="*/ 7474 h 21509"/>
                <a:gd name="T2" fmla="*/ 14438 w 16419"/>
                <a:gd name="T3" fmla="*/ 0 h 21509"/>
                <a:gd name="T4" fmla="*/ 16419 w 16419"/>
                <a:gd name="T5" fmla="*/ 21509 h 21509"/>
              </a:gdLst>
              <a:ahLst/>
              <a:cxnLst>
                <a:cxn ang="0">
                  <a:pos x="T0" y="T1"/>
                </a:cxn>
                <a:cxn ang="0">
                  <a:pos x="T2" y="T3"/>
                </a:cxn>
                <a:cxn ang="0">
                  <a:pos x="T4" y="T5"/>
                </a:cxn>
              </a:cxnLst>
              <a:rect l="0" t="0" r="r" b="b"/>
              <a:pathLst>
                <a:path w="16419" h="21509" fill="none" extrusionOk="0">
                  <a:moveTo>
                    <a:pt x="0" y="7474"/>
                  </a:moveTo>
                  <a:cubicBezTo>
                    <a:pt x="3655" y="3197"/>
                    <a:pt x="8835" y="516"/>
                    <a:pt x="14438" y="0"/>
                  </a:cubicBezTo>
                </a:path>
                <a:path w="16419" h="21509" stroke="0" extrusionOk="0">
                  <a:moveTo>
                    <a:pt x="0" y="7474"/>
                  </a:moveTo>
                  <a:cubicBezTo>
                    <a:pt x="3655" y="3197"/>
                    <a:pt x="8835" y="516"/>
                    <a:pt x="14438" y="0"/>
                  </a:cubicBezTo>
                  <a:lnTo>
                    <a:pt x="16419" y="21509"/>
                  </a:lnTo>
                  <a:close/>
                </a:path>
              </a:pathLst>
            </a:custGeom>
            <a:noFill/>
            <a:ln w="28575">
              <a:solidFill>
                <a:schemeClr val="tx1"/>
              </a:solidFill>
              <a:prstDash val="sysDot"/>
              <a:round/>
              <a:headEnd/>
              <a:tailEnd/>
            </a:ln>
            <a:effectLst/>
          </p:spPr>
          <p:txBody>
            <a:bodyPr anchor="ctr">
              <a:spAutoFit/>
            </a:bodyPr>
            <a:lstStyle/>
            <a:p>
              <a:endParaRPr lang="en-CA"/>
            </a:p>
          </p:txBody>
        </p:sp>
        <p:grpSp>
          <p:nvGrpSpPr>
            <p:cNvPr id="359446" name="Group 22"/>
            <p:cNvGrpSpPr>
              <a:grpSpLocks/>
            </p:cNvGrpSpPr>
            <p:nvPr/>
          </p:nvGrpSpPr>
          <p:grpSpPr bwMode="auto">
            <a:xfrm>
              <a:off x="3912" y="2789"/>
              <a:ext cx="669" cy="1206"/>
              <a:chOff x="3862" y="1783"/>
              <a:chExt cx="669" cy="1206"/>
            </a:xfrm>
          </p:grpSpPr>
          <p:sp>
            <p:nvSpPr>
              <p:cNvPr id="359447" name="Line 23"/>
              <p:cNvSpPr>
                <a:spLocks noChangeShapeType="1"/>
              </p:cNvSpPr>
              <p:nvPr/>
            </p:nvSpPr>
            <p:spPr bwMode="auto">
              <a:xfrm flipH="1">
                <a:off x="4204" y="1872"/>
                <a:ext cx="327" cy="536"/>
              </a:xfrm>
              <a:prstGeom prst="line">
                <a:avLst/>
              </a:prstGeom>
              <a:noFill/>
              <a:ln w="38100">
                <a:solidFill>
                  <a:schemeClr val="accent1"/>
                </a:solidFill>
                <a:round/>
                <a:headEnd type="triangle" w="med" len="med"/>
                <a:tailEnd/>
              </a:ln>
              <a:effectLst/>
            </p:spPr>
            <p:txBody>
              <a:bodyPr anchor="ctr">
                <a:spAutoFit/>
              </a:bodyPr>
              <a:lstStyle/>
              <a:p>
                <a:endParaRPr lang="en-CA"/>
              </a:p>
            </p:txBody>
          </p:sp>
          <p:sp>
            <p:nvSpPr>
              <p:cNvPr id="359448" name="Line 24"/>
              <p:cNvSpPr>
                <a:spLocks noChangeShapeType="1"/>
              </p:cNvSpPr>
              <p:nvPr/>
            </p:nvSpPr>
            <p:spPr bwMode="auto">
              <a:xfrm>
                <a:off x="4200" y="2428"/>
                <a:ext cx="0" cy="556"/>
              </a:xfrm>
              <a:prstGeom prst="line">
                <a:avLst/>
              </a:prstGeom>
              <a:noFill/>
              <a:ln w="38100">
                <a:solidFill>
                  <a:schemeClr val="accent1"/>
                </a:solidFill>
                <a:round/>
                <a:headEnd/>
                <a:tailEnd type="triangle" w="med" len="med"/>
              </a:ln>
              <a:effectLst/>
            </p:spPr>
            <p:txBody>
              <a:bodyPr anchor="ctr">
                <a:spAutoFit/>
              </a:bodyPr>
              <a:lstStyle/>
              <a:p>
                <a:endParaRPr lang="en-CA"/>
              </a:p>
            </p:txBody>
          </p:sp>
          <p:sp>
            <p:nvSpPr>
              <p:cNvPr id="359449" name="Text Box 25"/>
              <p:cNvSpPr txBox="1">
                <a:spLocks noChangeArrowheads="1"/>
              </p:cNvSpPr>
              <p:nvPr/>
            </p:nvSpPr>
            <p:spPr bwMode="auto">
              <a:xfrm>
                <a:off x="3862" y="2739"/>
                <a:ext cx="267" cy="250"/>
              </a:xfrm>
              <a:prstGeom prst="rect">
                <a:avLst/>
              </a:prstGeom>
              <a:noFill/>
              <a:ln w="38100">
                <a:noFill/>
                <a:miter lim="800000"/>
                <a:headEnd/>
                <a:tailEnd/>
              </a:ln>
              <a:effectLst/>
            </p:spPr>
            <p:txBody>
              <a:bodyPr wrap="none">
                <a:spAutoFit/>
              </a:bodyPr>
              <a:lstStyle/>
              <a:p>
                <a:r>
                  <a:rPr lang="en-US" sz="2000" b="1">
                    <a:solidFill>
                      <a:schemeClr val="accent1"/>
                    </a:solidFill>
                    <a:latin typeface="Arial" charset="0"/>
                  </a:rPr>
                  <a:t>W</a:t>
                </a:r>
              </a:p>
            </p:txBody>
          </p:sp>
          <p:sp>
            <p:nvSpPr>
              <p:cNvPr id="359450" name="Text Box 26"/>
              <p:cNvSpPr txBox="1">
                <a:spLocks noChangeArrowheads="1"/>
              </p:cNvSpPr>
              <p:nvPr/>
            </p:nvSpPr>
            <p:spPr bwMode="auto">
              <a:xfrm>
                <a:off x="4210" y="1783"/>
                <a:ext cx="214" cy="250"/>
              </a:xfrm>
              <a:prstGeom prst="rect">
                <a:avLst/>
              </a:prstGeom>
              <a:noFill/>
              <a:ln w="38100">
                <a:noFill/>
                <a:miter lim="800000"/>
                <a:headEnd/>
                <a:tailEnd/>
              </a:ln>
              <a:effectLst/>
            </p:spPr>
            <p:txBody>
              <a:bodyPr wrap="none">
                <a:spAutoFit/>
              </a:bodyPr>
              <a:lstStyle/>
              <a:p>
                <a:r>
                  <a:rPr lang="en-US" sz="2000" b="1">
                    <a:solidFill>
                      <a:schemeClr val="accent1"/>
                    </a:solidFill>
                    <a:latin typeface="Arial" charset="0"/>
                  </a:rPr>
                  <a:t>T</a:t>
                </a:r>
              </a:p>
            </p:txBody>
          </p:sp>
        </p:grpSp>
        <p:sp>
          <p:nvSpPr>
            <p:cNvPr id="359451" name="Line 27"/>
            <p:cNvSpPr>
              <a:spLocks noChangeShapeType="1"/>
            </p:cNvSpPr>
            <p:nvPr/>
          </p:nvSpPr>
          <p:spPr bwMode="auto">
            <a:xfrm>
              <a:off x="4256" y="3428"/>
              <a:ext cx="320" cy="0"/>
            </a:xfrm>
            <a:prstGeom prst="line">
              <a:avLst/>
            </a:prstGeom>
            <a:noFill/>
            <a:ln w="38100">
              <a:solidFill>
                <a:schemeClr val="accent2"/>
              </a:solidFill>
              <a:round/>
              <a:headEnd type="none" w="sm" len="sm"/>
              <a:tailEnd type="triangle" w="sm" len="sm"/>
            </a:ln>
            <a:effectLst/>
          </p:spPr>
          <p:txBody>
            <a:bodyPr wrap="none" anchor="ctr"/>
            <a:lstStyle/>
            <a:p>
              <a:endParaRPr lang="en-CA"/>
            </a:p>
          </p:txBody>
        </p:sp>
        <p:sp>
          <p:nvSpPr>
            <p:cNvPr id="359452" name="Line 28"/>
            <p:cNvSpPr>
              <a:spLocks noChangeShapeType="1"/>
            </p:cNvSpPr>
            <p:nvPr/>
          </p:nvSpPr>
          <p:spPr bwMode="auto">
            <a:xfrm flipV="1">
              <a:off x="4248" y="2884"/>
              <a:ext cx="0" cy="540"/>
            </a:xfrm>
            <a:prstGeom prst="line">
              <a:avLst/>
            </a:prstGeom>
            <a:noFill/>
            <a:ln w="38100">
              <a:solidFill>
                <a:srgbClr val="FF0000"/>
              </a:solidFill>
              <a:round/>
              <a:headEnd type="none" w="sm" len="sm"/>
              <a:tailEnd type="triangle" w="sm" len="sm"/>
            </a:ln>
            <a:effectLst/>
          </p:spPr>
          <p:txBody>
            <a:bodyPr wrap="none" anchor="ctr"/>
            <a:lstStyle/>
            <a:p>
              <a:endParaRPr lang="en-CA"/>
            </a:p>
          </p:txBody>
        </p:sp>
      </p:grpSp>
      <p:sp>
        <p:nvSpPr>
          <p:cNvPr id="359453" name="Oval 29"/>
          <p:cNvSpPr>
            <a:spLocks noChangeArrowheads="1"/>
          </p:cNvSpPr>
          <p:nvPr/>
        </p:nvSpPr>
        <p:spPr bwMode="auto">
          <a:xfrm>
            <a:off x="3581400" y="1366838"/>
            <a:ext cx="5562600" cy="869950"/>
          </a:xfrm>
          <a:prstGeom prst="ellipse">
            <a:avLst/>
          </a:prstGeom>
          <a:noFill/>
          <a:ln w="50800">
            <a:solidFill>
              <a:schemeClr val="accent1"/>
            </a:solidFill>
            <a:round/>
            <a:headEnd/>
            <a:tailEnd/>
          </a:ln>
          <a:effectLst/>
        </p:spPr>
        <p:txBody>
          <a:bodyPr wrap="none" anchor="ctr"/>
          <a:lstStyle/>
          <a:p>
            <a:endParaRPr lang="en-CA"/>
          </a:p>
        </p:txBody>
      </p:sp>
      <p:sp>
        <p:nvSpPr>
          <p:cNvPr id="359454" name="Rectangle 30"/>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 </a:t>
            </a:r>
            <a:r>
              <a:rPr lang="en-US" sz="2800" dirty="0" smtClean="0">
                <a:solidFill>
                  <a:schemeClr val="accent2"/>
                </a:solidFill>
              </a:rPr>
              <a:t>Tetherball</a:t>
            </a:r>
            <a:endParaRPr lang="en-US" sz="2800" dirty="0">
              <a:solidFill>
                <a:schemeClr val="accent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14723"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15) </a:t>
            </a:r>
            <a:r>
              <a:rPr lang="en-US" sz="2800" dirty="0" smtClean="0">
                <a:solidFill>
                  <a:schemeClr val="accent2"/>
                </a:solidFill>
              </a:rPr>
              <a:t>Averting </a:t>
            </a:r>
            <a:r>
              <a:rPr lang="en-US" sz="2800" dirty="0">
                <a:solidFill>
                  <a:schemeClr val="accent2"/>
                </a:solidFill>
              </a:rPr>
              <a:t>Disaster</a:t>
            </a:r>
          </a:p>
        </p:txBody>
      </p:sp>
      <p:sp>
        <p:nvSpPr>
          <p:cNvPr id="414724" name="Rectangle 4"/>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2" charset="2"/>
              <a:buNone/>
            </a:pPr>
            <a:endParaRPr lang="en-US" sz="2000">
              <a:effectLst>
                <a:outerShdw blurRad="38100" dist="38100" dir="2700000" algn="tl">
                  <a:srgbClr val="000000"/>
                </a:outerShdw>
              </a:effectLst>
              <a:latin typeface="Arial" charset="0"/>
            </a:endParaRPr>
          </a:p>
        </p:txBody>
      </p:sp>
      <p:sp>
        <p:nvSpPr>
          <p:cNvPr id="414725" name="Rectangle 5"/>
          <p:cNvSpPr>
            <a:spLocks noChangeArrowheads="1"/>
          </p:cNvSpPr>
          <p:nvPr/>
        </p:nvSpPr>
        <p:spPr bwMode="auto">
          <a:xfrm>
            <a:off x="3508375" y="727075"/>
            <a:ext cx="5635625" cy="2495550"/>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it’s in Earth’s gravitational field</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the net force on it is zero</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it is beyond the main pull of Earth’s gravity</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it’s being pulled by the Sun as well as by Earth</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none of the above</a:t>
            </a:r>
          </a:p>
        </p:txBody>
      </p:sp>
      <p:sp>
        <p:nvSpPr>
          <p:cNvPr id="414726" name="Rectangle 6"/>
          <p:cNvSpPr>
            <a:spLocks noGrp="1" noChangeArrowheads="1"/>
          </p:cNvSpPr>
          <p:nvPr>
            <p:ph type="body" idx="1"/>
          </p:nvPr>
        </p:nvSpPr>
        <p:spPr>
          <a:xfrm>
            <a:off x="0" y="1211263"/>
            <a:ext cx="3201988" cy="1584325"/>
          </a:xfrm>
          <a:noFill/>
          <a:ln/>
        </p:spPr>
        <p:txBody>
          <a:bodyPr/>
          <a:lstStyle/>
          <a:p>
            <a:pPr marL="401638" indent="-401638">
              <a:lnSpc>
                <a:spcPct val="160000"/>
              </a:lnSpc>
              <a:spcBef>
                <a:spcPct val="50000"/>
              </a:spcBef>
              <a:buFont typeface="Monotype Sorts" pitchFamily="2" charset="2"/>
              <a:buNone/>
            </a:pPr>
            <a:r>
              <a:rPr lang="en-US" b="1">
                <a:effectLst>
                  <a:outerShdw blurRad="38100" dist="38100" dir="2700000" algn="tl">
                    <a:srgbClr val="000000"/>
                  </a:outerShdw>
                </a:effectLst>
              </a:rPr>
              <a:t>	The Moon does not crash into Earth because:</a:t>
            </a:r>
            <a:endParaRPr lang="en-US" b="1">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AutoShape 2"/>
          <p:cNvSpPr>
            <a:spLocks noChangeArrowheads="1"/>
          </p:cNvSpPr>
          <p:nvPr/>
        </p:nvSpPr>
        <p:spPr bwMode="auto">
          <a:xfrm>
            <a:off x="638175" y="3744913"/>
            <a:ext cx="7369175" cy="264160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16771" name="Rectangle 3"/>
          <p:cNvSpPr>
            <a:spLocks noChangeArrowheads="1"/>
          </p:cNvSpPr>
          <p:nvPr/>
        </p:nvSpPr>
        <p:spPr bwMode="auto">
          <a:xfrm>
            <a:off x="600075" y="3760788"/>
            <a:ext cx="7318375" cy="1838325"/>
          </a:xfrm>
          <a:prstGeom prst="rect">
            <a:avLst/>
          </a:prstGeom>
          <a:noFill/>
          <a:ln w="9525">
            <a:noFill/>
            <a:miter lim="800000"/>
            <a:headEnd/>
            <a:tailEnd/>
          </a:ln>
          <a:effectLst/>
        </p:spPr>
        <p:txBody>
          <a:bodyPr lIns="90488" tIns="44450" rIns="90488" bIns="44450"/>
          <a:lstStyle/>
          <a:p>
            <a:pPr marL="401638" indent="-401638">
              <a:lnSpc>
                <a:spcPct val="160000"/>
              </a:lnSpc>
              <a:spcBef>
                <a:spcPct val="30000"/>
              </a:spcBef>
              <a:buClr>
                <a:schemeClr val="accent1"/>
              </a:buClr>
              <a:buSzPct val="75000"/>
              <a:buFont typeface="Monotype Sorts" pitchFamily="2" charset="2"/>
              <a:buNone/>
            </a:pPr>
            <a:r>
              <a:rPr lang="en-US" sz="2000" b="1">
                <a:solidFill>
                  <a:srgbClr val="000000"/>
                </a:solidFill>
                <a:latin typeface="Arial" charset="0"/>
              </a:rPr>
              <a:t>	The Moon does not crash into Earth because of its high speed.   If it stopped moving, it would, of course, fall directly into Earth.  With its high speed, the Moon would fly off into space if it weren’t for gravity providing the centripetal force.</a:t>
            </a:r>
            <a:r>
              <a:rPr lang="en-US" sz="2200" b="1">
                <a:solidFill>
                  <a:srgbClr val="000000"/>
                </a:solidFill>
                <a:latin typeface="Arial" charset="0"/>
              </a:rPr>
              <a:t> </a:t>
            </a:r>
          </a:p>
        </p:txBody>
      </p:sp>
      <p:sp>
        <p:nvSpPr>
          <p:cNvPr id="416772" name="AutoShape 4"/>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16773" name="Rectangle 5"/>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15) </a:t>
            </a:r>
            <a:r>
              <a:rPr lang="en-US" sz="2800" dirty="0" smtClean="0">
                <a:solidFill>
                  <a:schemeClr val="accent2"/>
                </a:solidFill>
              </a:rPr>
              <a:t>Averting </a:t>
            </a:r>
            <a:r>
              <a:rPr lang="en-US" sz="2800" dirty="0">
                <a:solidFill>
                  <a:schemeClr val="accent2"/>
                </a:solidFill>
              </a:rPr>
              <a:t>Disaster</a:t>
            </a:r>
          </a:p>
        </p:txBody>
      </p:sp>
      <p:sp>
        <p:nvSpPr>
          <p:cNvPr id="416774" name="Rectangle 6"/>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2" charset="2"/>
              <a:buNone/>
            </a:pPr>
            <a:endParaRPr lang="en-US" sz="2000">
              <a:effectLst>
                <a:outerShdw blurRad="38100" dist="38100" dir="2700000" algn="tl">
                  <a:srgbClr val="000000"/>
                </a:outerShdw>
              </a:effectLst>
              <a:latin typeface="Arial" charset="0"/>
            </a:endParaRPr>
          </a:p>
        </p:txBody>
      </p:sp>
      <p:sp>
        <p:nvSpPr>
          <p:cNvPr id="416775" name="Rectangle 7"/>
          <p:cNvSpPr>
            <a:spLocks noChangeArrowheads="1"/>
          </p:cNvSpPr>
          <p:nvPr/>
        </p:nvSpPr>
        <p:spPr bwMode="auto">
          <a:xfrm>
            <a:off x="3508375" y="727075"/>
            <a:ext cx="5635625" cy="2495550"/>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it’s in Earth’s gravitational field</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the net force on it is zero</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it is beyond the main pull of Earth’s gravity</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it’s being pulled by the Sun as well as by Earth</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none of the above</a:t>
            </a:r>
          </a:p>
        </p:txBody>
      </p:sp>
      <p:sp>
        <p:nvSpPr>
          <p:cNvPr id="416776" name="Oval 8"/>
          <p:cNvSpPr>
            <a:spLocks noChangeArrowheads="1"/>
          </p:cNvSpPr>
          <p:nvPr/>
        </p:nvSpPr>
        <p:spPr bwMode="auto">
          <a:xfrm>
            <a:off x="3235325" y="3067050"/>
            <a:ext cx="3127375" cy="585788"/>
          </a:xfrm>
          <a:prstGeom prst="ellipse">
            <a:avLst/>
          </a:prstGeom>
          <a:noFill/>
          <a:ln w="38100">
            <a:solidFill>
              <a:schemeClr val="accent1"/>
            </a:solidFill>
            <a:round/>
            <a:headEnd type="none" w="sm" len="sm"/>
            <a:tailEnd type="none" w="sm" len="sm"/>
          </a:ln>
          <a:effectLst/>
        </p:spPr>
        <p:txBody>
          <a:bodyPr wrap="none" anchor="ctr"/>
          <a:lstStyle/>
          <a:p>
            <a:endParaRPr lang="en-CA"/>
          </a:p>
        </p:txBody>
      </p:sp>
      <p:sp>
        <p:nvSpPr>
          <p:cNvPr id="416777" name="Rectangle 9"/>
          <p:cNvSpPr>
            <a:spLocks noGrp="1" noChangeArrowheads="1"/>
          </p:cNvSpPr>
          <p:nvPr>
            <p:ph type="body" idx="1"/>
          </p:nvPr>
        </p:nvSpPr>
        <p:spPr>
          <a:xfrm>
            <a:off x="0" y="1211263"/>
            <a:ext cx="3201988" cy="1584325"/>
          </a:xfrm>
          <a:noFill/>
          <a:ln/>
        </p:spPr>
        <p:txBody>
          <a:bodyPr/>
          <a:lstStyle/>
          <a:p>
            <a:pPr marL="401638" indent="-401638">
              <a:lnSpc>
                <a:spcPct val="160000"/>
              </a:lnSpc>
              <a:spcBef>
                <a:spcPct val="50000"/>
              </a:spcBef>
              <a:buFont typeface="Monotype Sorts" pitchFamily="2" charset="2"/>
              <a:buNone/>
            </a:pPr>
            <a:r>
              <a:rPr lang="en-US" b="1">
                <a:effectLst>
                  <a:outerShdw blurRad="38100" dist="38100" dir="2700000" algn="tl">
                    <a:srgbClr val="000000"/>
                  </a:outerShdw>
                </a:effectLst>
              </a:rPr>
              <a:t>	The Moon does not crash into Earth because:</a:t>
            </a:r>
            <a:endParaRPr lang="en-US" b="1">
              <a:solidFill>
                <a:schemeClr val="accent2"/>
              </a:solidFill>
              <a:effectLst>
                <a:outerShdw blurRad="38100" dist="38100" dir="2700000" algn="tl">
                  <a:srgbClr val="000000"/>
                </a:outerShdw>
              </a:effectLst>
            </a:endParaRPr>
          </a:p>
        </p:txBody>
      </p:sp>
      <p:sp>
        <p:nvSpPr>
          <p:cNvPr id="416778" name="Text Box 10"/>
          <p:cNvSpPr txBox="1">
            <a:spLocks noChangeArrowheads="1"/>
          </p:cNvSpPr>
          <p:nvPr/>
        </p:nvSpPr>
        <p:spPr bwMode="auto">
          <a:xfrm>
            <a:off x="201613" y="6451600"/>
            <a:ext cx="8631237" cy="406400"/>
          </a:xfrm>
          <a:prstGeom prst="rect">
            <a:avLst/>
          </a:prstGeom>
          <a:solidFill>
            <a:srgbClr val="3366FF"/>
          </a:solidFill>
          <a:ln w="9525">
            <a:solidFill>
              <a:schemeClr val="tx2"/>
            </a:solidFill>
            <a:miter lim="800000"/>
            <a:headEnd type="none" w="sm" len="sm"/>
            <a:tailEnd type="none" w="sm" len="sm"/>
          </a:ln>
          <a:effectLst/>
        </p:spPr>
        <p:txBody>
          <a:bodyPr>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happens to a satellite orbiting Earth as it slows?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18819"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16) </a:t>
            </a:r>
            <a:r>
              <a:rPr lang="en-US" sz="2800" dirty="0" smtClean="0">
                <a:solidFill>
                  <a:schemeClr val="accent2"/>
                </a:solidFill>
              </a:rPr>
              <a:t>In </a:t>
            </a:r>
            <a:r>
              <a:rPr lang="en-US" sz="2800" dirty="0">
                <a:solidFill>
                  <a:schemeClr val="accent2"/>
                </a:solidFill>
              </a:rPr>
              <a:t>the Space Shuttle</a:t>
            </a:r>
          </a:p>
        </p:txBody>
      </p:sp>
      <p:sp>
        <p:nvSpPr>
          <p:cNvPr id="418820" name="Rectangle 4"/>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2" charset="2"/>
              <a:buNone/>
            </a:pPr>
            <a:endParaRPr lang="en-US" sz="2000">
              <a:effectLst>
                <a:outerShdw blurRad="38100" dist="38100" dir="2700000" algn="tl">
                  <a:srgbClr val="000000"/>
                </a:outerShdw>
              </a:effectLst>
              <a:latin typeface="Arial" charset="0"/>
            </a:endParaRPr>
          </a:p>
        </p:txBody>
      </p:sp>
      <p:sp>
        <p:nvSpPr>
          <p:cNvPr id="418821" name="Rectangle 5"/>
          <p:cNvSpPr>
            <a:spLocks noGrp="1" noChangeArrowheads="1"/>
          </p:cNvSpPr>
          <p:nvPr>
            <p:ph type="body" idx="1"/>
          </p:nvPr>
        </p:nvSpPr>
        <p:spPr>
          <a:xfrm>
            <a:off x="0" y="1203325"/>
            <a:ext cx="2681288" cy="2052638"/>
          </a:xfrm>
          <a:noFill/>
          <a:ln/>
        </p:spPr>
        <p:txBody>
          <a:bodyPr/>
          <a:lstStyle/>
          <a:p>
            <a:pPr marL="401638" indent="-401638">
              <a:lnSpc>
                <a:spcPct val="150000"/>
              </a:lnSpc>
              <a:spcBef>
                <a:spcPct val="50000"/>
              </a:spcBef>
              <a:buFont typeface="Monotype Sorts" pitchFamily="2" charset="2"/>
              <a:buNone/>
            </a:pPr>
            <a:r>
              <a:rPr lang="en-US" b="1">
                <a:effectLst>
                  <a:outerShdw blurRad="38100" dist="38100" dir="2700000" algn="tl">
                    <a:srgbClr val="000000"/>
                  </a:outerShdw>
                </a:effectLst>
              </a:rPr>
              <a:t>	Astronauts in the space shuttle float because:</a:t>
            </a:r>
          </a:p>
          <a:p>
            <a:pPr marL="401638" indent="-401638">
              <a:lnSpc>
                <a:spcPct val="90000"/>
              </a:lnSpc>
              <a:buFont typeface="Monotype Sorts" pitchFamily="2" charset="2"/>
              <a:buNone/>
            </a:pPr>
            <a:endParaRPr lang="en-US" b="1">
              <a:solidFill>
                <a:schemeClr val="accent2"/>
              </a:solidFill>
              <a:effectLst>
                <a:outerShdw blurRad="38100" dist="38100" dir="2700000" algn="tl">
                  <a:srgbClr val="000000"/>
                </a:outerShdw>
              </a:effectLst>
            </a:endParaRPr>
          </a:p>
        </p:txBody>
      </p:sp>
      <p:sp>
        <p:nvSpPr>
          <p:cNvPr id="418822" name="Rectangle 6"/>
          <p:cNvSpPr>
            <a:spLocks noChangeArrowheads="1"/>
          </p:cNvSpPr>
          <p:nvPr/>
        </p:nvSpPr>
        <p:spPr bwMode="auto">
          <a:xfrm>
            <a:off x="2741613" y="727075"/>
            <a:ext cx="6402387" cy="2743200"/>
          </a:xfrm>
          <a:prstGeom prst="rect">
            <a:avLst/>
          </a:prstGeom>
          <a:noFill/>
          <a:ln w="9525">
            <a:noFill/>
            <a:miter lim="800000"/>
            <a:headEnd/>
            <a:tailEnd/>
          </a:ln>
          <a:effectLst/>
        </p:spPr>
        <p:txBody>
          <a:bodyPr lIns="90488" tIns="44450" rIns="90488" bIns="44450"/>
          <a:lstStyle/>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1) They are so far from Earth that Earth’s gravity doesn’t act any more.</a:t>
            </a: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2) Gravity’s force pulling them inward is cancelled by the centripetal force pushing them outward.</a:t>
            </a: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3) While gravity is trying to pull them inward, they are trying to continue on a straight-line path.</a:t>
            </a: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4) Their weight is reduced in space so the force of gravity is much weaker.</a:t>
            </a:r>
            <a:endParaRPr lang="en-US" sz="2000" b="1">
              <a:solidFill>
                <a:schemeClr val="tx2"/>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AutoShape 2"/>
          <p:cNvSpPr>
            <a:spLocks noChangeArrowheads="1"/>
          </p:cNvSpPr>
          <p:nvPr/>
        </p:nvSpPr>
        <p:spPr bwMode="auto">
          <a:xfrm>
            <a:off x="0" y="3763963"/>
            <a:ext cx="6473825" cy="2611437"/>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20867" name="Rectangle 3"/>
          <p:cNvSpPr>
            <a:spLocks noChangeArrowheads="1"/>
          </p:cNvSpPr>
          <p:nvPr/>
        </p:nvSpPr>
        <p:spPr bwMode="auto">
          <a:xfrm>
            <a:off x="0" y="3779838"/>
            <a:ext cx="6394450" cy="2452687"/>
          </a:xfrm>
          <a:prstGeom prst="rect">
            <a:avLst/>
          </a:prstGeom>
          <a:noFill/>
          <a:ln w="9525">
            <a:noFill/>
            <a:miter lim="800000"/>
            <a:headEnd/>
            <a:tailEnd/>
          </a:ln>
          <a:effectLst/>
        </p:spPr>
        <p:txBody>
          <a:bodyPr lIns="90488" tIns="44450" rIns="90488" bIns="44450"/>
          <a:lstStyle/>
          <a:p>
            <a:pPr marL="401638" indent="-401638">
              <a:lnSpc>
                <a:spcPct val="160000"/>
              </a:lnSpc>
              <a:spcBef>
                <a:spcPct val="30000"/>
              </a:spcBef>
              <a:buClr>
                <a:schemeClr val="accent1"/>
              </a:buClr>
              <a:buSzPct val="75000"/>
              <a:buFont typeface="Monotype Sorts" pitchFamily="2" charset="2"/>
              <a:buNone/>
            </a:pPr>
            <a:r>
              <a:rPr lang="en-US" sz="2000" b="1">
                <a:solidFill>
                  <a:srgbClr val="000000"/>
                </a:solidFill>
                <a:latin typeface="Arial" charset="0"/>
              </a:rPr>
              <a:t>	Astronauts in the space shuttle float because they are in “free fall” around Earth, just like a satellite or the Moon.   Again, it is gravity that provides the centripetal force that keeps them in circular motion.</a:t>
            </a:r>
            <a:endParaRPr lang="en-US" sz="2200" b="1">
              <a:solidFill>
                <a:srgbClr val="000000"/>
              </a:solidFill>
              <a:latin typeface="Arial" charset="0"/>
            </a:endParaRPr>
          </a:p>
        </p:txBody>
      </p:sp>
      <p:sp>
        <p:nvSpPr>
          <p:cNvPr id="420868" name="AutoShape 4"/>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20869" name="Rectangle 5"/>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16) </a:t>
            </a:r>
            <a:r>
              <a:rPr lang="en-US" sz="2800" dirty="0" smtClean="0">
                <a:solidFill>
                  <a:schemeClr val="accent2"/>
                </a:solidFill>
              </a:rPr>
              <a:t>In </a:t>
            </a:r>
            <a:r>
              <a:rPr lang="en-US" sz="2800" dirty="0">
                <a:solidFill>
                  <a:schemeClr val="accent2"/>
                </a:solidFill>
              </a:rPr>
              <a:t>the Space Shuttle</a:t>
            </a:r>
          </a:p>
        </p:txBody>
      </p:sp>
      <p:sp>
        <p:nvSpPr>
          <p:cNvPr id="420870" name="Rectangle 6"/>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2" charset="2"/>
              <a:buNone/>
            </a:pPr>
            <a:endParaRPr lang="en-US" sz="2000">
              <a:effectLst>
                <a:outerShdw blurRad="38100" dist="38100" dir="2700000" algn="tl">
                  <a:srgbClr val="000000"/>
                </a:outerShdw>
              </a:effectLst>
              <a:latin typeface="Arial" charset="0"/>
            </a:endParaRPr>
          </a:p>
        </p:txBody>
      </p:sp>
      <p:sp>
        <p:nvSpPr>
          <p:cNvPr id="420871" name="Rectangle 7"/>
          <p:cNvSpPr>
            <a:spLocks noGrp="1" noChangeArrowheads="1"/>
          </p:cNvSpPr>
          <p:nvPr>
            <p:ph type="body" idx="1"/>
          </p:nvPr>
        </p:nvSpPr>
        <p:spPr>
          <a:xfrm>
            <a:off x="0" y="1203325"/>
            <a:ext cx="2681288" cy="2052638"/>
          </a:xfrm>
          <a:noFill/>
          <a:ln/>
        </p:spPr>
        <p:txBody>
          <a:bodyPr/>
          <a:lstStyle/>
          <a:p>
            <a:pPr marL="401638" indent="-401638">
              <a:lnSpc>
                <a:spcPct val="150000"/>
              </a:lnSpc>
              <a:spcBef>
                <a:spcPct val="50000"/>
              </a:spcBef>
              <a:buFont typeface="Monotype Sorts" pitchFamily="2" charset="2"/>
              <a:buNone/>
            </a:pPr>
            <a:r>
              <a:rPr lang="en-US" b="1">
                <a:effectLst>
                  <a:outerShdw blurRad="38100" dist="38100" dir="2700000" algn="tl">
                    <a:srgbClr val="000000"/>
                  </a:outerShdw>
                </a:effectLst>
              </a:rPr>
              <a:t>	Astronauts in the space shuttle float because:</a:t>
            </a:r>
          </a:p>
          <a:p>
            <a:pPr marL="401638" indent="-401638">
              <a:lnSpc>
                <a:spcPct val="90000"/>
              </a:lnSpc>
              <a:buFont typeface="Monotype Sorts" pitchFamily="2" charset="2"/>
              <a:buNone/>
            </a:pPr>
            <a:endParaRPr lang="en-US" b="1">
              <a:solidFill>
                <a:schemeClr val="accent2"/>
              </a:solidFill>
              <a:effectLst>
                <a:outerShdw blurRad="38100" dist="38100" dir="2700000" algn="tl">
                  <a:srgbClr val="000000"/>
                </a:outerShdw>
              </a:effectLst>
            </a:endParaRPr>
          </a:p>
        </p:txBody>
      </p:sp>
      <p:sp>
        <p:nvSpPr>
          <p:cNvPr id="420872" name="Rectangle 8"/>
          <p:cNvSpPr>
            <a:spLocks noChangeArrowheads="1"/>
          </p:cNvSpPr>
          <p:nvPr/>
        </p:nvSpPr>
        <p:spPr bwMode="auto">
          <a:xfrm>
            <a:off x="2741613" y="727075"/>
            <a:ext cx="6402387" cy="2743200"/>
          </a:xfrm>
          <a:prstGeom prst="rect">
            <a:avLst/>
          </a:prstGeom>
          <a:noFill/>
          <a:ln w="9525">
            <a:noFill/>
            <a:miter lim="800000"/>
            <a:headEnd/>
            <a:tailEnd/>
          </a:ln>
          <a:effectLst/>
        </p:spPr>
        <p:txBody>
          <a:bodyPr lIns="90488" tIns="44450" rIns="90488" bIns="44450"/>
          <a:lstStyle/>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1) They are so far from Earth that Earth’s gravity doesn’t act any more.</a:t>
            </a: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2) Gravity’s force pulling them inward is cancelled by the centripetal force pushing them outward.</a:t>
            </a: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3) While gravity is trying to pull them inward, they are trying to continue on a straight-line path.</a:t>
            </a:r>
          </a:p>
          <a:p>
            <a:pPr marL="401638" indent="-401638">
              <a:spcBef>
                <a:spcPct val="30000"/>
              </a:spcBef>
              <a:buClr>
                <a:schemeClr val="accent1"/>
              </a:buClr>
              <a:buSzPct val="75000"/>
              <a:buFont typeface="Monotype Sorts" pitchFamily="2" charset="2"/>
              <a:buNone/>
            </a:pPr>
            <a:r>
              <a:rPr lang="en-US" sz="2000" b="1">
                <a:solidFill>
                  <a:schemeClr val="tx2"/>
                </a:solidFill>
                <a:latin typeface="Arial" charset="0"/>
              </a:rPr>
              <a:t>4) Their weight is reduced in space so the force of gravity is much weaker.</a:t>
            </a:r>
            <a:endParaRPr lang="en-US" sz="2000" b="1">
              <a:solidFill>
                <a:schemeClr val="tx2"/>
              </a:solidFill>
              <a:effectLst>
                <a:outerShdw blurRad="38100" dist="38100" dir="2700000" algn="tl">
                  <a:srgbClr val="000000"/>
                </a:outerShdw>
              </a:effectLst>
              <a:latin typeface="Arial" charset="0"/>
            </a:endParaRPr>
          </a:p>
        </p:txBody>
      </p:sp>
      <p:sp>
        <p:nvSpPr>
          <p:cNvPr id="420873" name="Oval 9"/>
          <p:cNvSpPr>
            <a:spLocks noChangeArrowheads="1"/>
          </p:cNvSpPr>
          <p:nvPr/>
        </p:nvSpPr>
        <p:spPr bwMode="auto">
          <a:xfrm>
            <a:off x="2320925" y="2001838"/>
            <a:ext cx="6823075" cy="941387"/>
          </a:xfrm>
          <a:prstGeom prst="ellipse">
            <a:avLst/>
          </a:prstGeom>
          <a:noFill/>
          <a:ln w="38100">
            <a:solidFill>
              <a:schemeClr val="accent1"/>
            </a:solidFill>
            <a:round/>
            <a:headEnd type="none" w="sm" len="sm"/>
            <a:tailEnd type="none" w="sm" len="sm"/>
          </a:ln>
          <a:effectLst/>
        </p:spPr>
        <p:txBody>
          <a:bodyPr wrap="none" anchor="ctr"/>
          <a:lstStyle/>
          <a:p>
            <a:endParaRPr lang="en-CA"/>
          </a:p>
        </p:txBody>
      </p:sp>
      <p:pic>
        <p:nvPicPr>
          <p:cNvPr id="420874" name="Picture 10" descr="FG05_024"/>
          <p:cNvPicPr>
            <a:picLocks noChangeAspect="1" noChangeArrowheads="1"/>
          </p:cNvPicPr>
          <p:nvPr/>
        </p:nvPicPr>
        <p:blipFill>
          <a:blip r:embed="rId3" cstate="print">
            <a:lum bright="-30000" contrast="54000"/>
          </a:blip>
          <a:srcRect l="30972" t="8815" r="25974" b="13069"/>
          <a:stretch>
            <a:fillRect/>
          </a:stretch>
        </p:blipFill>
        <p:spPr bwMode="auto">
          <a:xfrm>
            <a:off x="6705600" y="3687763"/>
            <a:ext cx="2438400" cy="2728912"/>
          </a:xfrm>
          <a:prstGeom prst="rect">
            <a:avLst/>
          </a:prstGeom>
          <a:noFill/>
        </p:spPr>
      </p:pic>
      <p:sp>
        <p:nvSpPr>
          <p:cNvPr id="420875" name="Text Box 11"/>
          <p:cNvSpPr txBox="1">
            <a:spLocks noChangeArrowheads="1"/>
          </p:cNvSpPr>
          <p:nvPr/>
        </p:nvSpPr>
        <p:spPr bwMode="auto">
          <a:xfrm>
            <a:off x="366713" y="6451600"/>
            <a:ext cx="8451850" cy="406400"/>
          </a:xfrm>
          <a:prstGeom prst="rect">
            <a:avLst/>
          </a:prstGeom>
          <a:solidFill>
            <a:srgbClr val="3366FF"/>
          </a:solidFill>
          <a:ln w="9525">
            <a:solidFill>
              <a:schemeClr val="tx2"/>
            </a:solidFill>
            <a:miter lim="800000"/>
            <a:headEnd type="none" w="sm" len="sm"/>
            <a:tailEnd type="none" w="sm" len="sm"/>
          </a:ln>
          <a:effectLst/>
        </p:spPr>
        <p:txBody>
          <a:bodyPr>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How weak is the value of </a:t>
            </a:r>
            <a:r>
              <a:rPr lang="en-US" sz="2000" b="1" i="1">
                <a:solidFill>
                  <a:srgbClr val="FC0128"/>
                </a:solidFill>
                <a:effectLst>
                  <a:outerShdw blurRad="38100" dist="38100" dir="2700000" algn="tl">
                    <a:srgbClr val="000000"/>
                  </a:outerShdw>
                </a:effectLst>
                <a:latin typeface="Arial" charset="0"/>
              </a:rPr>
              <a:t>g</a:t>
            </a:r>
            <a:r>
              <a:rPr lang="en-US" sz="2000" b="1">
                <a:effectLst>
                  <a:outerShdw blurRad="38100" dist="38100" dir="2700000" algn="tl">
                    <a:srgbClr val="000000"/>
                  </a:outerShdw>
                </a:effectLst>
                <a:latin typeface="Arial" charset="0"/>
              </a:rPr>
              <a:t> at an altitude of </a:t>
            </a:r>
            <a:r>
              <a:rPr lang="en-US" sz="2000" b="1">
                <a:solidFill>
                  <a:srgbClr val="FC0128"/>
                </a:solidFill>
                <a:effectLst>
                  <a:outerShdw blurRad="38100" dist="38100" dir="2700000" algn="tl">
                    <a:srgbClr val="000000"/>
                  </a:outerShdw>
                </a:effectLst>
                <a:latin typeface="Arial" charset="0"/>
              </a:rPr>
              <a:t>300 km</a:t>
            </a:r>
            <a:r>
              <a:rPr lang="en-US" sz="2000" b="1">
                <a:effectLst>
                  <a:outerShdw blurRad="38100" dist="38100" dir="2700000" algn="tl">
                    <a:srgbClr val="000000"/>
                  </a:outerShdw>
                </a:effectLst>
                <a:latin typeface="Arial" charset="0"/>
              </a:rPr>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27011" name="Rectangle 3"/>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17) </a:t>
            </a:r>
            <a:r>
              <a:rPr lang="en-US" sz="2800" dirty="0" smtClean="0">
                <a:solidFill>
                  <a:schemeClr val="accent2"/>
                </a:solidFill>
              </a:rPr>
              <a:t>Force </a:t>
            </a:r>
            <a:r>
              <a:rPr lang="en-US" sz="2800" dirty="0">
                <a:solidFill>
                  <a:schemeClr val="accent2"/>
                </a:solidFill>
              </a:rPr>
              <a:t>Vectors</a:t>
            </a:r>
          </a:p>
        </p:txBody>
      </p:sp>
      <p:sp>
        <p:nvSpPr>
          <p:cNvPr id="427012" name="Rectangle 4"/>
          <p:cNvSpPr>
            <a:spLocks noGrp="1" noChangeArrowheads="1"/>
          </p:cNvSpPr>
          <p:nvPr>
            <p:ph type="body" idx="1"/>
          </p:nvPr>
        </p:nvSpPr>
        <p:spPr>
          <a:xfrm>
            <a:off x="971550" y="850900"/>
            <a:ext cx="7108825" cy="1695450"/>
          </a:xfrm>
          <a:noFill/>
          <a:ln/>
        </p:spPr>
        <p:txBody>
          <a:bodyPr/>
          <a:lstStyle/>
          <a:p>
            <a:pPr marL="401638" indent="-401638">
              <a:lnSpc>
                <a:spcPct val="110000"/>
              </a:lnSpc>
              <a:spcBef>
                <a:spcPct val="50000"/>
              </a:spcBef>
              <a:buFont typeface="Monotype Sorts" pitchFamily="2" charset="2"/>
              <a:buNone/>
            </a:pPr>
            <a:r>
              <a:rPr lang="en-US" b="1"/>
              <a:t>	A planet of </a:t>
            </a:r>
            <a:r>
              <a:rPr lang="en-US" b="1">
                <a:solidFill>
                  <a:schemeClr val="tx2"/>
                </a:solidFill>
              </a:rPr>
              <a:t>mass </a:t>
            </a:r>
            <a:r>
              <a:rPr lang="en-US" b="1" i="1">
                <a:solidFill>
                  <a:schemeClr val="tx2"/>
                </a:solidFill>
              </a:rPr>
              <a:t>m</a:t>
            </a:r>
            <a:r>
              <a:rPr lang="en-US" b="1"/>
              <a:t> is a </a:t>
            </a:r>
            <a:r>
              <a:rPr lang="en-US" b="1">
                <a:solidFill>
                  <a:schemeClr val="tx2"/>
                </a:solidFill>
              </a:rPr>
              <a:t>distance </a:t>
            </a:r>
            <a:r>
              <a:rPr lang="en-US" b="1" i="1">
                <a:solidFill>
                  <a:schemeClr val="tx2"/>
                </a:solidFill>
              </a:rPr>
              <a:t>d</a:t>
            </a:r>
            <a:r>
              <a:rPr lang="en-US" b="1"/>
              <a:t> from Earth.  Another planet of </a:t>
            </a:r>
            <a:r>
              <a:rPr lang="en-US" b="1">
                <a:solidFill>
                  <a:srgbClr val="FC0128"/>
                </a:solidFill>
              </a:rPr>
              <a:t>mass 2</a:t>
            </a:r>
            <a:r>
              <a:rPr lang="en-US" b="1" i="1">
                <a:solidFill>
                  <a:srgbClr val="FC0128"/>
                </a:solidFill>
              </a:rPr>
              <a:t>m</a:t>
            </a:r>
            <a:r>
              <a:rPr lang="en-US" b="1"/>
              <a:t> is a </a:t>
            </a:r>
            <a:r>
              <a:rPr lang="en-US" b="1">
                <a:solidFill>
                  <a:srgbClr val="FC0128"/>
                </a:solidFill>
              </a:rPr>
              <a:t>distance 2</a:t>
            </a:r>
            <a:r>
              <a:rPr lang="en-US" b="1" i="1">
                <a:solidFill>
                  <a:srgbClr val="FC0128"/>
                </a:solidFill>
              </a:rPr>
              <a:t>d</a:t>
            </a:r>
            <a:r>
              <a:rPr lang="en-US" b="1"/>
              <a:t> from Earth.   Which force vector best represents the direction of the </a:t>
            </a:r>
            <a:r>
              <a:rPr lang="en-US" b="1">
                <a:solidFill>
                  <a:schemeClr val="accent2"/>
                </a:solidFill>
              </a:rPr>
              <a:t>total gravitation force</a:t>
            </a:r>
            <a:r>
              <a:rPr lang="en-US" b="1"/>
              <a:t> on Earth?</a:t>
            </a:r>
            <a:endParaRPr lang="en-US" b="1">
              <a:effectLst>
                <a:outerShdw blurRad="38100" dist="38100" dir="2700000" algn="tl">
                  <a:srgbClr val="000000"/>
                </a:outerShdw>
              </a:effectLst>
            </a:endParaRPr>
          </a:p>
        </p:txBody>
      </p:sp>
      <p:grpSp>
        <p:nvGrpSpPr>
          <p:cNvPr id="427013" name="Group 5"/>
          <p:cNvGrpSpPr>
            <a:grpSpLocks/>
          </p:cNvGrpSpPr>
          <p:nvPr/>
        </p:nvGrpSpPr>
        <p:grpSpPr bwMode="auto">
          <a:xfrm>
            <a:off x="2092325" y="2784475"/>
            <a:ext cx="5216525" cy="4073525"/>
            <a:chOff x="2470" y="491"/>
            <a:chExt cx="3286" cy="2566"/>
          </a:xfrm>
        </p:grpSpPr>
        <p:grpSp>
          <p:nvGrpSpPr>
            <p:cNvPr id="427014" name="Group 6"/>
            <p:cNvGrpSpPr>
              <a:grpSpLocks/>
            </p:cNvGrpSpPr>
            <p:nvPr/>
          </p:nvGrpSpPr>
          <p:grpSpPr bwMode="auto">
            <a:xfrm>
              <a:off x="2470" y="491"/>
              <a:ext cx="3286" cy="2566"/>
              <a:chOff x="2474" y="491"/>
              <a:chExt cx="3286" cy="2566"/>
            </a:xfrm>
          </p:grpSpPr>
          <p:sp>
            <p:nvSpPr>
              <p:cNvPr id="427015" name="Rectangle 7"/>
              <p:cNvSpPr>
                <a:spLocks noChangeArrowheads="1"/>
              </p:cNvSpPr>
              <p:nvPr/>
            </p:nvSpPr>
            <p:spPr bwMode="auto">
              <a:xfrm>
                <a:off x="2474" y="501"/>
                <a:ext cx="3286" cy="2556"/>
              </a:xfrm>
              <a:prstGeom prst="rect">
                <a:avLst/>
              </a:prstGeom>
              <a:solidFill>
                <a:schemeClr val="bg2"/>
              </a:solidFill>
              <a:ln w="9525">
                <a:noFill/>
                <a:miter lim="800000"/>
                <a:headEnd type="none" w="sm" len="sm"/>
                <a:tailEnd type="none" w="sm" len="sm"/>
              </a:ln>
              <a:effectLst/>
            </p:spPr>
            <p:txBody>
              <a:bodyPr wrap="none" anchor="ctr"/>
              <a:lstStyle/>
              <a:p>
                <a:endParaRPr lang="en-CA"/>
              </a:p>
            </p:txBody>
          </p:sp>
          <p:grpSp>
            <p:nvGrpSpPr>
              <p:cNvPr id="427016" name="Group 8"/>
              <p:cNvGrpSpPr>
                <a:grpSpLocks/>
              </p:cNvGrpSpPr>
              <p:nvPr/>
            </p:nvGrpSpPr>
            <p:grpSpPr bwMode="auto">
              <a:xfrm>
                <a:off x="2958" y="1162"/>
                <a:ext cx="748" cy="825"/>
                <a:chOff x="1844" y="567"/>
                <a:chExt cx="748" cy="825"/>
              </a:xfrm>
            </p:grpSpPr>
            <p:sp>
              <p:nvSpPr>
                <p:cNvPr id="427017" name="Line 9"/>
                <p:cNvSpPr>
                  <a:spLocks noChangeShapeType="1"/>
                </p:cNvSpPr>
                <p:nvPr/>
              </p:nvSpPr>
              <p:spPr bwMode="auto">
                <a:xfrm>
                  <a:off x="1872" y="672"/>
                  <a:ext cx="0" cy="720"/>
                </a:xfrm>
                <a:prstGeom prst="line">
                  <a:avLst/>
                </a:prstGeom>
                <a:noFill/>
                <a:ln w="38100">
                  <a:solidFill>
                    <a:schemeClr val="tx2"/>
                  </a:solidFill>
                  <a:round/>
                  <a:headEnd/>
                  <a:tailEnd type="triangle" w="med" len="med"/>
                </a:ln>
                <a:effectLst/>
              </p:spPr>
              <p:txBody>
                <a:bodyPr wrap="none" anchor="ctr"/>
                <a:lstStyle/>
                <a:p>
                  <a:endParaRPr lang="en-CA"/>
                </a:p>
              </p:txBody>
            </p:sp>
            <p:sp>
              <p:nvSpPr>
                <p:cNvPr id="427018" name="Line 10"/>
                <p:cNvSpPr>
                  <a:spLocks noChangeShapeType="1"/>
                </p:cNvSpPr>
                <p:nvPr/>
              </p:nvSpPr>
              <p:spPr bwMode="auto">
                <a:xfrm rot="-5400000">
                  <a:off x="2232" y="312"/>
                  <a:ext cx="0" cy="720"/>
                </a:xfrm>
                <a:prstGeom prst="line">
                  <a:avLst/>
                </a:prstGeom>
                <a:noFill/>
                <a:ln w="38100">
                  <a:solidFill>
                    <a:schemeClr val="tx2"/>
                  </a:solidFill>
                  <a:round/>
                  <a:headEnd/>
                  <a:tailEnd type="triangle" w="med" len="med"/>
                </a:ln>
                <a:effectLst/>
              </p:spPr>
              <p:txBody>
                <a:bodyPr wrap="none" anchor="ctr"/>
                <a:lstStyle/>
                <a:p>
                  <a:endParaRPr lang="en-CA"/>
                </a:p>
              </p:txBody>
            </p:sp>
            <p:sp>
              <p:nvSpPr>
                <p:cNvPr id="427019" name="Line 11"/>
                <p:cNvSpPr>
                  <a:spLocks noChangeShapeType="1"/>
                </p:cNvSpPr>
                <p:nvPr/>
              </p:nvSpPr>
              <p:spPr bwMode="auto">
                <a:xfrm rot="18900000">
                  <a:off x="2127" y="567"/>
                  <a:ext cx="0" cy="720"/>
                </a:xfrm>
                <a:prstGeom prst="line">
                  <a:avLst/>
                </a:prstGeom>
                <a:noFill/>
                <a:ln w="38100">
                  <a:solidFill>
                    <a:schemeClr val="tx2"/>
                  </a:solidFill>
                  <a:round/>
                  <a:headEnd/>
                  <a:tailEnd type="triangle" w="med" len="med"/>
                </a:ln>
                <a:effectLst/>
              </p:spPr>
              <p:txBody>
                <a:bodyPr wrap="none" anchor="ctr"/>
                <a:lstStyle/>
                <a:p>
                  <a:endParaRPr lang="en-CA"/>
                </a:p>
              </p:txBody>
            </p:sp>
            <p:sp>
              <p:nvSpPr>
                <p:cNvPr id="427020" name="Line 12"/>
                <p:cNvSpPr>
                  <a:spLocks noChangeShapeType="1"/>
                </p:cNvSpPr>
                <p:nvPr/>
              </p:nvSpPr>
              <p:spPr bwMode="auto">
                <a:xfrm rot="20220000">
                  <a:off x="2013" y="644"/>
                  <a:ext cx="0" cy="720"/>
                </a:xfrm>
                <a:prstGeom prst="line">
                  <a:avLst/>
                </a:prstGeom>
                <a:noFill/>
                <a:ln w="38100">
                  <a:solidFill>
                    <a:schemeClr val="tx2"/>
                  </a:solidFill>
                  <a:round/>
                  <a:headEnd/>
                  <a:tailEnd type="triangle" w="med" len="med"/>
                </a:ln>
                <a:effectLst/>
              </p:spPr>
              <p:txBody>
                <a:bodyPr wrap="none" anchor="ctr"/>
                <a:lstStyle/>
                <a:p>
                  <a:endParaRPr lang="en-CA"/>
                </a:p>
              </p:txBody>
            </p:sp>
            <p:sp>
              <p:nvSpPr>
                <p:cNvPr id="427021" name="Line 13"/>
                <p:cNvSpPr>
                  <a:spLocks noChangeShapeType="1"/>
                </p:cNvSpPr>
                <p:nvPr/>
              </p:nvSpPr>
              <p:spPr bwMode="auto">
                <a:xfrm rot="17580000">
                  <a:off x="2204" y="453"/>
                  <a:ext cx="0" cy="720"/>
                </a:xfrm>
                <a:prstGeom prst="line">
                  <a:avLst/>
                </a:prstGeom>
                <a:noFill/>
                <a:ln w="38100">
                  <a:solidFill>
                    <a:schemeClr val="tx2"/>
                  </a:solidFill>
                  <a:round/>
                  <a:headEnd/>
                  <a:tailEnd type="triangle" w="med" len="med"/>
                </a:ln>
                <a:effectLst/>
              </p:spPr>
              <p:txBody>
                <a:bodyPr wrap="none" anchor="ctr"/>
                <a:lstStyle/>
                <a:p>
                  <a:endParaRPr lang="en-CA"/>
                </a:p>
              </p:txBody>
            </p:sp>
          </p:grpSp>
          <p:sp>
            <p:nvSpPr>
              <p:cNvPr id="427022" name="Text Box 14"/>
              <p:cNvSpPr txBox="1">
                <a:spLocks noChangeArrowheads="1"/>
              </p:cNvSpPr>
              <p:nvPr/>
            </p:nvSpPr>
            <p:spPr bwMode="auto">
              <a:xfrm>
                <a:off x="2856" y="2072"/>
                <a:ext cx="223" cy="288"/>
              </a:xfrm>
              <a:prstGeom prst="rect">
                <a:avLst/>
              </a:prstGeom>
              <a:noFill/>
              <a:ln w="9525">
                <a:noFill/>
                <a:miter lim="800000"/>
                <a:headEnd/>
                <a:tailEnd/>
              </a:ln>
              <a:effectLst/>
            </p:spPr>
            <p:txBody>
              <a:bodyPr wrap="none">
                <a:spAutoFit/>
              </a:bodyPr>
              <a:lstStyle/>
              <a:p>
                <a:r>
                  <a:rPr lang="en-US" b="1">
                    <a:solidFill>
                      <a:schemeClr val="tx2"/>
                    </a:solidFill>
                    <a:latin typeface="Arial" charset="0"/>
                  </a:rPr>
                  <a:t>1</a:t>
                </a:r>
              </a:p>
            </p:txBody>
          </p:sp>
          <p:sp>
            <p:nvSpPr>
              <p:cNvPr id="427023" name="Text Box 15"/>
              <p:cNvSpPr txBox="1">
                <a:spLocks noChangeArrowheads="1"/>
              </p:cNvSpPr>
              <p:nvPr/>
            </p:nvSpPr>
            <p:spPr bwMode="auto">
              <a:xfrm>
                <a:off x="3192" y="1976"/>
                <a:ext cx="223" cy="288"/>
              </a:xfrm>
              <a:prstGeom prst="rect">
                <a:avLst/>
              </a:prstGeom>
              <a:noFill/>
              <a:ln w="9525">
                <a:noFill/>
                <a:miter lim="800000"/>
                <a:headEnd/>
                <a:tailEnd/>
              </a:ln>
              <a:effectLst/>
            </p:spPr>
            <p:txBody>
              <a:bodyPr wrap="none">
                <a:spAutoFit/>
              </a:bodyPr>
              <a:lstStyle/>
              <a:p>
                <a:r>
                  <a:rPr lang="en-US" b="1">
                    <a:solidFill>
                      <a:schemeClr val="tx2"/>
                    </a:solidFill>
                    <a:latin typeface="Arial" charset="0"/>
                  </a:rPr>
                  <a:t>2</a:t>
                </a:r>
              </a:p>
            </p:txBody>
          </p:sp>
          <p:sp>
            <p:nvSpPr>
              <p:cNvPr id="427024" name="Text Box 16"/>
              <p:cNvSpPr txBox="1">
                <a:spLocks noChangeArrowheads="1"/>
              </p:cNvSpPr>
              <p:nvPr/>
            </p:nvSpPr>
            <p:spPr bwMode="auto">
              <a:xfrm>
                <a:off x="3480" y="1808"/>
                <a:ext cx="223" cy="288"/>
              </a:xfrm>
              <a:prstGeom prst="rect">
                <a:avLst/>
              </a:prstGeom>
              <a:noFill/>
              <a:ln w="9525">
                <a:noFill/>
                <a:miter lim="800000"/>
                <a:headEnd/>
                <a:tailEnd/>
              </a:ln>
              <a:effectLst/>
            </p:spPr>
            <p:txBody>
              <a:bodyPr wrap="none">
                <a:spAutoFit/>
              </a:bodyPr>
              <a:lstStyle/>
              <a:p>
                <a:r>
                  <a:rPr lang="en-US" b="1">
                    <a:solidFill>
                      <a:schemeClr val="tx2"/>
                    </a:solidFill>
                    <a:latin typeface="Arial" charset="0"/>
                  </a:rPr>
                  <a:t>3</a:t>
                </a:r>
              </a:p>
            </p:txBody>
          </p:sp>
          <p:sp>
            <p:nvSpPr>
              <p:cNvPr id="427025" name="Text Box 17"/>
              <p:cNvSpPr txBox="1">
                <a:spLocks noChangeArrowheads="1"/>
              </p:cNvSpPr>
              <p:nvPr/>
            </p:nvSpPr>
            <p:spPr bwMode="auto">
              <a:xfrm>
                <a:off x="3671" y="1508"/>
                <a:ext cx="223" cy="288"/>
              </a:xfrm>
              <a:prstGeom prst="rect">
                <a:avLst/>
              </a:prstGeom>
              <a:noFill/>
              <a:ln w="9525">
                <a:noFill/>
                <a:miter lim="800000"/>
                <a:headEnd/>
                <a:tailEnd/>
              </a:ln>
              <a:effectLst/>
            </p:spPr>
            <p:txBody>
              <a:bodyPr wrap="none">
                <a:spAutoFit/>
              </a:bodyPr>
              <a:lstStyle/>
              <a:p>
                <a:r>
                  <a:rPr lang="en-US" b="1">
                    <a:solidFill>
                      <a:schemeClr val="tx2"/>
                    </a:solidFill>
                    <a:latin typeface="Arial" charset="0"/>
                  </a:rPr>
                  <a:t>4</a:t>
                </a:r>
              </a:p>
            </p:txBody>
          </p:sp>
          <p:sp>
            <p:nvSpPr>
              <p:cNvPr id="427026" name="Text Box 18"/>
              <p:cNvSpPr txBox="1">
                <a:spLocks noChangeArrowheads="1"/>
              </p:cNvSpPr>
              <p:nvPr/>
            </p:nvSpPr>
            <p:spPr bwMode="auto">
              <a:xfrm>
                <a:off x="3755" y="1136"/>
                <a:ext cx="223" cy="288"/>
              </a:xfrm>
              <a:prstGeom prst="rect">
                <a:avLst/>
              </a:prstGeom>
              <a:noFill/>
              <a:ln w="9525">
                <a:noFill/>
                <a:miter lim="800000"/>
                <a:headEnd/>
                <a:tailEnd/>
              </a:ln>
              <a:effectLst/>
            </p:spPr>
            <p:txBody>
              <a:bodyPr wrap="none">
                <a:spAutoFit/>
              </a:bodyPr>
              <a:lstStyle/>
              <a:p>
                <a:r>
                  <a:rPr lang="en-US" b="1">
                    <a:solidFill>
                      <a:schemeClr val="tx2"/>
                    </a:solidFill>
                    <a:latin typeface="Arial" charset="0"/>
                  </a:rPr>
                  <a:t>5</a:t>
                </a:r>
              </a:p>
            </p:txBody>
          </p:sp>
          <p:sp>
            <p:nvSpPr>
              <p:cNvPr id="427027" name="Text Box 19"/>
              <p:cNvSpPr txBox="1">
                <a:spLocks noChangeArrowheads="1"/>
              </p:cNvSpPr>
              <p:nvPr/>
            </p:nvSpPr>
            <p:spPr bwMode="auto">
              <a:xfrm>
                <a:off x="4003" y="491"/>
                <a:ext cx="340" cy="288"/>
              </a:xfrm>
              <a:prstGeom prst="rect">
                <a:avLst/>
              </a:prstGeom>
              <a:noFill/>
              <a:ln w="9525">
                <a:noFill/>
                <a:miter lim="800000"/>
                <a:headEnd/>
                <a:tailEnd/>
              </a:ln>
              <a:effectLst/>
            </p:spPr>
            <p:txBody>
              <a:bodyPr wrap="none">
                <a:spAutoFit/>
              </a:bodyPr>
              <a:lstStyle/>
              <a:p>
                <a:r>
                  <a:rPr lang="en-US" b="1">
                    <a:latin typeface="Arial" charset="0"/>
                  </a:rPr>
                  <a:t>2</a:t>
                </a:r>
                <a:r>
                  <a:rPr lang="en-US" b="1" i="1">
                    <a:latin typeface="Arial" charset="0"/>
                  </a:rPr>
                  <a:t>d</a:t>
                </a:r>
                <a:endParaRPr lang="en-US" sz="2000" b="1" i="1">
                  <a:latin typeface="Arial" charset="0"/>
                </a:endParaRPr>
              </a:p>
            </p:txBody>
          </p:sp>
          <p:sp>
            <p:nvSpPr>
              <p:cNvPr id="427028" name="Text Box 20"/>
              <p:cNvSpPr txBox="1">
                <a:spLocks noChangeArrowheads="1"/>
              </p:cNvSpPr>
              <p:nvPr/>
            </p:nvSpPr>
            <p:spPr bwMode="auto">
              <a:xfrm>
                <a:off x="2567" y="1726"/>
                <a:ext cx="233" cy="288"/>
              </a:xfrm>
              <a:prstGeom prst="rect">
                <a:avLst/>
              </a:prstGeom>
              <a:noFill/>
              <a:ln w="9525">
                <a:noFill/>
                <a:miter lim="800000"/>
                <a:headEnd/>
                <a:tailEnd/>
              </a:ln>
              <a:effectLst/>
            </p:spPr>
            <p:txBody>
              <a:bodyPr wrap="none">
                <a:spAutoFit/>
              </a:bodyPr>
              <a:lstStyle/>
              <a:p>
                <a:r>
                  <a:rPr lang="en-US" b="1" i="1">
                    <a:solidFill>
                      <a:srgbClr val="FF9900"/>
                    </a:solidFill>
                    <a:latin typeface="Arial" charset="0"/>
                  </a:rPr>
                  <a:t>d</a:t>
                </a:r>
                <a:endParaRPr lang="en-US" sz="2000" b="1" i="1">
                  <a:solidFill>
                    <a:srgbClr val="FF9900"/>
                  </a:solidFill>
                  <a:latin typeface="Arial" charset="0"/>
                </a:endParaRPr>
              </a:p>
            </p:txBody>
          </p:sp>
          <p:sp>
            <p:nvSpPr>
              <p:cNvPr id="427029" name="Oval 21"/>
              <p:cNvSpPr>
                <a:spLocks noChangeArrowheads="1"/>
              </p:cNvSpPr>
              <p:nvPr/>
            </p:nvSpPr>
            <p:spPr bwMode="auto">
              <a:xfrm>
                <a:off x="4906" y="837"/>
                <a:ext cx="854" cy="854"/>
              </a:xfrm>
              <a:prstGeom prst="ellipse">
                <a:avLst/>
              </a:prstGeom>
              <a:gradFill rotWithShape="0">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rgbClr val="C0C0C0"/>
                </a:solidFill>
                <a:round/>
                <a:headEnd type="none" w="sm" len="sm"/>
                <a:tailEnd type="none" w="sm" len="sm"/>
              </a:ln>
              <a:effectLst/>
            </p:spPr>
            <p:txBody>
              <a:bodyPr wrap="none" anchor="ctr"/>
              <a:lstStyle/>
              <a:p>
                <a:endParaRPr lang="en-CA"/>
              </a:p>
            </p:txBody>
          </p:sp>
          <p:sp>
            <p:nvSpPr>
              <p:cNvPr id="427030" name="Oval 22"/>
              <p:cNvSpPr>
                <a:spLocks noChangeArrowheads="1"/>
              </p:cNvSpPr>
              <p:nvPr/>
            </p:nvSpPr>
            <p:spPr bwMode="auto">
              <a:xfrm>
                <a:off x="2794" y="2360"/>
                <a:ext cx="480" cy="480"/>
              </a:xfrm>
              <a:prstGeom prst="ellipse">
                <a:avLst/>
              </a:prstGeom>
              <a:gradFill rotWithShape="0">
                <a:gsLst>
                  <a:gs pos="0">
                    <a:srgbClr val="FC9FCB"/>
                  </a:gs>
                  <a:gs pos="6500">
                    <a:srgbClr val="F8B049"/>
                  </a:gs>
                  <a:gs pos="10501">
                    <a:srgbClr val="F8B049"/>
                  </a:gs>
                  <a:gs pos="31500">
                    <a:srgbClr val="FEE7F2"/>
                  </a:gs>
                  <a:gs pos="33500">
                    <a:srgbClr val="F952A0"/>
                  </a:gs>
                  <a:gs pos="34500">
                    <a:srgbClr val="C50849"/>
                  </a:gs>
                  <a:gs pos="41001">
                    <a:srgbClr val="B43E85"/>
                  </a:gs>
                  <a:gs pos="50000">
                    <a:srgbClr val="F8B049"/>
                  </a:gs>
                  <a:gs pos="59000">
                    <a:srgbClr val="B43E85"/>
                  </a:gs>
                  <a:gs pos="65500">
                    <a:srgbClr val="C50849"/>
                  </a:gs>
                  <a:gs pos="66500">
                    <a:srgbClr val="F952A0"/>
                  </a:gs>
                  <a:gs pos="68500">
                    <a:srgbClr val="FEE7F2"/>
                  </a:gs>
                  <a:gs pos="89500">
                    <a:srgbClr val="F8B049"/>
                  </a:gs>
                  <a:gs pos="93500">
                    <a:srgbClr val="F8B049"/>
                  </a:gs>
                  <a:gs pos="100000">
                    <a:srgbClr val="FC9FCB"/>
                  </a:gs>
                </a:gsLst>
                <a:lin ang="5400000" scaled="1"/>
              </a:gradFill>
              <a:ln w="38100">
                <a:solidFill>
                  <a:srgbClr val="FF9900"/>
                </a:solidFill>
                <a:round/>
                <a:headEnd type="none" w="sm" len="sm"/>
                <a:tailEnd type="none" w="sm" len="sm"/>
              </a:ln>
              <a:effectLst/>
            </p:spPr>
            <p:txBody>
              <a:bodyPr wrap="none" anchor="ctr"/>
              <a:lstStyle/>
              <a:p>
                <a:endParaRPr lang="en-CA"/>
              </a:p>
            </p:txBody>
          </p:sp>
          <p:sp>
            <p:nvSpPr>
              <p:cNvPr id="427031" name="Oval 23"/>
              <p:cNvSpPr>
                <a:spLocks noChangeArrowheads="1"/>
              </p:cNvSpPr>
              <p:nvPr/>
            </p:nvSpPr>
            <p:spPr bwMode="auto">
              <a:xfrm>
                <a:off x="2784" y="1061"/>
                <a:ext cx="432" cy="432"/>
              </a:xfrm>
              <a:prstGeom prst="ellipse">
                <a:avLst/>
              </a:prstGeom>
              <a:gradFill rotWithShape="0">
                <a:gsLst>
                  <a:gs pos="0">
                    <a:srgbClr val="03D4A8"/>
                  </a:gs>
                  <a:gs pos="12500">
                    <a:srgbClr val="21D6E0"/>
                  </a:gs>
                  <a:gs pos="37500">
                    <a:srgbClr val="0087E6"/>
                  </a:gs>
                  <a:gs pos="50000">
                    <a:srgbClr val="005CBF"/>
                  </a:gs>
                  <a:gs pos="62500">
                    <a:srgbClr val="0087E6"/>
                  </a:gs>
                  <a:gs pos="87500">
                    <a:srgbClr val="21D6E0"/>
                  </a:gs>
                  <a:gs pos="100000">
                    <a:srgbClr val="03D4A8"/>
                  </a:gs>
                </a:gsLst>
                <a:lin ang="5400000" scaled="1"/>
              </a:gradFill>
              <a:ln w="38100">
                <a:solidFill>
                  <a:schemeClr val="accent2"/>
                </a:solidFill>
                <a:round/>
                <a:headEnd type="none" w="sm" len="sm"/>
                <a:tailEnd type="none" w="sm" len="sm"/>
              </a:ln>
              <a:effectLst/>
            </p:spPr>
            <p:txBody>
              <a:bodyPr wrap="none" anchor="ctr"/>
              <a:lstStyle/>
              <a:p>
                <a:endParaRPr lang="en-CA"/>
              </a:p>
            </p:txBody>
          </p:sp>
          <p:sp>
            <p:nvSpPr>
              <p:cNvPr id="427032" name="Text Box 24"/>
              <p:cNvSpPr txBox="1">
                <a:spLocks noChangeArrowheads="1"/>
              </p:cNvSpPr>
              <p:nvPr/>
            </p:nvSpPr>
            <p:spPr bwMode="auto">
              <a:xfrm>
                <a:off x="5134" y="1102"/>
                <a:ext cx="394" cy="288"/>
              </a:xfrm>
              <a:prstGeom prst="rect">
                <a:avLst/>
              </a:prstGeom>
              <a:noFill/>
              <a:ln w="9525">
                <a:noFill/>
                <a:miter lim="800000"/>
                <a:headEnd/>
                <a:tailEnd/>
              </a:ln>
              <a:effectLst/>
            </p:spPr>
            <p:txBody>
              <a:bodyPr wrap="none">
                <a:spAutoFit/>
              </a:bodyPr>
              <a:lstStyle/>
              <a:p>
                <a:r>
                  <a:rPr lang="en-US" b="1">
                    <a:solidFill>
                      <a:srgbClr val="000000"/>
                    </a:solidFill>
                    <a:latin typeface="Arial" charset="0"/>
                  </a:rPr>
                  <a:t>2</a:t>
                </a:r>
                <a:r>
                  <a:rPr lang="en-US" b="1" i="1">
                    <a:solidFill>
                      <a:srgbClr val="000000"/>
                    </a:solidFill>
                    <a:latin typeface="Arial" charset="0"/>
                  </a:rPr>
                  <a:t>m</a:t>
                </a:r>
                <a:endParaRPr lang="en-US" sz="2000" b="1" i="1">
                  <a:solidFill>
                    <a:srgbClr val="000000"/>
                  </a:solidFill>
                  <a:latin typeface="Arial" charset="0"/>
                </a:endParaRPr>
              </a:p>
            </p:txBody>
          </p:sp>
          <p:sp>
            <p:nvSpPr>
              <p:cNvPr id="427033" name="Text Box 25"/>
              <p:cNvSpPr txBox="1">
                <a:spLocks noChangeArrowheads="1"/>
              </p:cNvSpPr>
              <p:nvPr/>
            </p:nvSpPr>
            <p:spPr bwMode="auto">
              <a:xfrm>
                <a:off x="2892" y="2458"/>
                <a:ext cx="287" cy="288"/>
              </a:xfrm>
              <a:prstGeom prst="rect">
                <a:avLst/>
              </a:prstGeom>
              <a:noFill/>
              <a:ln w="9525">
                <a:noFill/>
                <a:miter lim="800000"/>
                <a:headEnd/>
                <a:tailEnd/>
              </a:ln>
              <a:effectLst/>
            </p:spPr>
            <p:txBody>
              <a:bodyPr wrap="none">
                <a:spAutoFit/>
              </a:bodyPr>
              <a:lstStyle/>
              <a:p>
                <a:r>
                  <a:rPr lang="en-US" b="1" i="1">
                    <a:solidFill>
                      <a:srgbClr val="000000"/>
                    </a:solidFill>
                    <a:latin typeface="Arial" charset="0"/>
                  </a:rPr>
                  <a:t>m</a:t>
                </a:r>
                <a:endParaRPr lang="en-US" sz="2000" b="1" i="1">
                  <a:solidFill>
                    <a:srgbClr val="000000"/>
                  </a:solidFill>
                  <a:latin typeface="Arial" charset="0"/>
                </a:endParaRPr>
              </a:p>
            </p:txBody>
          </p:sp>
          <p:sp>
            <p:nvSpPr>
              <p:cNvPr id="427034" name="Line 26"/>
              <p:cNvSpPr>
                <a:spLocks noChangeShapeType="1"/>
              </p:cNvSpPr>
              <p:nvPr/>
            </p:nvSpPr>
            <p:spPr bwMode="auto">
              <a:xfrm>
                <a:off x="2777" y="1284"/>
                <a:ext cx="0" cy="1344"/>
              </a:xfrm>
              <a:prstGeom prst="line">
                <a:avLst/>
              </a:prstGeom>
              <a:noFill/>
              <a:ln w="76200">
                <a:solidFill>
                  <a:srgbClr val="FF9900"/>
                </a:solidFill>
                <a:round/>
                <a:headEnd type="triangle" w="med" len="med"/>
                <a:tailEnd type="triangle" w="med" len="med"/>
              </a:ln>
              <a:effectLst/>
            </p:spPr>
            <p:txBody>
              <a:bodyPr wrap="none" anchor="ctr"/>
              <a:lstStyle/>
              <a:p>
                <a:endParaRPr lang="en-CA"/>
              </a:p>
            </p:txBody>
          </p:sp>
          <p:sp>
            <p:nvSpPr>
              <p:cNvPr id="427035" name="Line 27"/>
              <p:cNvSpPr>
                <a:spLocks noChangeShapeType="1"/>
              </p:cNvSpPr>
              <p:nvPr/>
            </p:nvSpPr>
            <p:spPr bwMode="auto">
              <a:xfrm>
                <a:off x="2941" y="819"/>
                <a:ext cx="2387" cy="0"/>
              </a:xfrm>
              <a:prstGeom prst="line">
                <a:avLst/>
              </a:prstGeom>
              <a:noFill/>
              <a:ln w="76200">
                <a:solidFill>
                  <a:schemeClr val="tx1"/>
                </a:solidFill>
                <a:round/>
                <a:headEnd type="triangle" w="med" len="med"/>
                <a:tailEnd type="triangle" w="med" len="med"/>
              </a:ln>
              <a:effectLst/>
            </p:spPr>
            <p:txBody>
              <a:bodyPr wrap="none" anchor="ctr"/>
              <a:lstStyle/>
              <a:p>
                <a:endParaRPr lang="en-CA"/>
              </a:p>
            </p:txBody>
          </p:sp>
        </p:grpSp>
        <p:sp>
          <p:nvSpPr>
            <p:cNvPr id="427036" name="Text Box 28"/>
            <p:cNvSpPr txBox="1">
              <a:spLocks noChangeArrowheads="1"/>
            </p:cNvSpPr>
            <p:nvPr/>
          </p:nvSpPr>
          <p:spPr bwMode="auto">
            <a:xfrm>
              <a:off x="2759" y="1172"/>
              <a:ext cx="484" cy="231"/>
            </a:xfrm>
            <a:prstGeom prst="rect">
              <a:avLst/>
            </a:prstGeom>
            <a:noFill/>
            <a:ln w="9525">
              <a:noFill/>
              <a:miter lim="800000"/>
              <a:headEnd type="none" w="sm" len="sm"/>
              <a:tailEnd type="none" w="sm" len="sm"/>
            </a:ln>
            <a:effectLst/>
          </p:spPr>
          <p:txBody>
            <a:bodyPr wrap="none">
              <a:spAutoFit/>
            </a:bodyPr>
            <a:lstStyle/>
            <a:p>
              <a:r>
                <a:rPr lang="en-US" sz="1800" b="1">
                  <a:solidFill>
                    <a:schemeClr val="bg2"/>
                  </a:solidFill>
                  <a:latin typeface="Arial" charset="0"/>
                </a:rPr>
                <a:t>Earth</a:t>
              </a: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AutoShape 2"/>
          <p:cNvSpPr>
            <a:spLocks noChangeArrowheads="1"/>
          </p:cNvSpPr>
          <p:nvPr/>
        </p:nvSpPr>
        <p:spPr bwMode="auto">
          <a:xfrm>
            <a:off x="0" y="3663950"/>
            <a:ext cx="9144000" cy="319405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29059" name="AutoShape 3"/>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429060" name="Rectangle 4"/>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2" charset="2"/>
              <a:buNone/>
            </a:pPr>
            <a:endParaRPr lang="en-US" sz="2000">
              <a:effectLst>
                <a:outerShdw blurRad="38100" dist="38100" dir="2700000" algn="tl">
                  <a:srgbClr val="000000"/>
                </a:outerShdw>
              </a:effectLst>
              <a:latin typeface="Arial" charset="0"/>
            </a:endParaRPr>
          </a:p>
        </p:txBody>
      </p:sp>
      <p:grpSp>
        <p:nvGrpSpPr>
          <p:cNvPr id="429061" name="Group 5"/>
          <p:cNvGrpSpPr>
            <a:grpSpLocks/>
          </p:cNvGrpSpPr>
          <p:nvPr/>
        </p:nvGrpSpPr>
        <p:grpSpPr bwMode="auto">
          <a:xfrm>
            <a:off x="3921125" y="779463"/>
            <a:ext cx="5216525" cy="4073525"/>
            <a:chOff x="2474" y="491"/>
            <a:chExt cx="3286" cy="2566"/>
          </a:xfrm>
        </p:grpSpPr>
        <p:sp>
          <p:nvSpPr>
            <p:cNvPr id="429062" name="Rectangle 6"/>
            <p:cNvSpPr>
              <a:spLocks noChangeArrowheads="1"/>
            </p:cNvSpPr>
            <p:nvPr/>
          </p:nvSpPr>
          <p:spPr bwMode="auto">
            <a:xfrm>
              <a:off x="2474" y="501"/>
              <a:ext cx="3286" cy="2556"/>
            </a:xfrm>
            <a:prstGeom prst="rect">
              <a:avLst/>
            </a:prstGeom>
            <a:solidFill>
              <a:schemeClr val="bg2"/>
            </a:solidFill>
            <a:ln w="9525">
              <a:noFill/>
              <a:miter lim="800000"/>
              <a:headEnd type="none" w="sm" len="sm"/>
              <a:tailEnd type="none" w="sm" len="sm"/>
            </a:ln>
            <a:effectLst/>
          </p:spPr>
          <p:txBody>
            <a:bodyPr wrap="none" anchor="ctr"/>
            <a:lstStyle/>
            <a:p>
              <a:endParaRPr lang="en-CA"/>
            </a:p>
          </p:txBody>
        </p:sp>
        <p:grpSp>
          <p:nvGrpSpPr>
            <p:cNvPr id="429063" name="Group 7"/>
            <p:cNvGrpSpPr>
              <a:grpSpLocks/>
            </p:cNvGrpSpPr>
            <p:nvPr/>
          </p:nvGrpSpPr>
          <p:grpSpPr bwMode="auto">
            <a:xfrm>
              <a:off x="2958" y="1162"/>
              <a:ext cx="748" cy="825"/>
              <a:chOff x="1844" y="567"/>
              <a:chExt cx="748" cy="825"/>
            </a:xfrm>
          </p:grpSpPr>
          <p:sp>
            <p:nvSpPr>
              <p:cNvPr id="429064" name="Line 8"/>
              <p:cNvSpPr>
                <a:spLocks noChangeShapeType="1"/>
              </p:cNvSpPr>
              <p:nvPr/>
            </p:nvSpPr>
            <p:spPr bwMode="auto">
              <a:xfrm>
                <a:off x="1872" y="672"/>
                <a:ext cx="0" cy="720"/>
              </a:xfrm>
              <a:prstGeom prst="line">
                <a:avLst/>
              </a:prstGeom>
              <a:noFill/>
              <a:ln w="38100">
                <a:solidFill>
                  <a:schemeClr val="tx2"/>
                </a:solidFill>
                <a:round/>
                <a:headEnd/>
                <a:tailEnd type="triangle" w="med" len="med"/>
              </a:ln>
              <a:effectLst/>
            </p:spPr>
            <p:txBody>
              <a:bodyPr wrap="none" anchor="ctr"/>
              <a:lstStyle/>
              <a:p>
                <a:endParaRPr lang="en-CA"/>
              </a:p>
            </p:txBody>
          </p:sp>
          <p:sp>
            <p:nvSpPr>
              <p:cNvPr id="429065" name="Line 9"/>
              <p:cNvSpPr>
                <a:spLocks noChangeShapeType="1"/>
              </p:cNvSpPr>
              <p:nvPr/>
            </p:nvSpPr>
            <p:spPr bwMode="auto">
              <a:xfrm rot="-5400000">
                <a:off x="2232" y="312"/>
                <a:ext cx="0" cy="720"/>
              </a:xfrm>
              <a:prstGeom prst="line">
                <a:avLst/>
              </a:prstGeom>
              <a:noFill/>
              <a:ln w="38100">
                <a:solidFill>
                  <a:schemeClr val="tx2"/>
                </a:solidFill>
                <a:round/>
                <a:headEnd/>
                <a:tailEnd type="triangle" w="med" len="med"/>
              </a:ln>
              <a:effectLst/>
            </p:spPr>
            <p:txBody>
              <a:bodyPr wrap="none" anchor="ctr"/>
              <a:lstStyle/>
              <a:p>
                <a:endParaRPr lang="en-CA"/>
              </a:p>
            </p:txBody>
          </p:sp>
          <p:sp>
            <p:nvSpPr>
              <p:cNvPr id="429066" name="Line 10"/>
              <p:cNvSpPr>
                <a:spLocks noChangeShapeType="1"/>
              </p:cNvSpPr>
              <p:nvPr/>
            </p:nvSpPr>
            <p:spPr bwMode="auto">
              <a:xfrm rot="18900000">
                <a:off x="2127" y="567"/>
                <a:ext cx="0" cy="720"/>
              </a:xfrm>
              <a:prstGeom prst="line">
                <a:avLst/>
              </a:prstGeom>
              <a:noFill/>
              <a:ln w="38100">
                <a:solidFill>
                  <a:schemeClr val="tx2"/>
                </a:solidFill>
                <a:round/>
                <a:headEnd/>
                <a:tailEnd type="triangle" w="med" len="med"/>
              </a:ln>
              <a:effectLst/>
            </p:spPr>
            <p:txBody>
              <a:bodyPr wrap="none" anchor="ctr"/>
              <a:lstStyle/>
              <a:p>
                <a:endParaRPr lang="en-CA"/>
              </a:p>
            </p:txBody>
          </p:sp>
          <p:sp>
            <p:nvSpPr>
              <p:cNvPr id="429067" name="Line 11"/>
              <p:cNvSpPr>
                <a:spLocks noChangeShapeType="1"/>
              </p:cNvSpPr>
              <p:nvPr/>
            </p:nvSpPr>
            <p:spPr bwMode="auto">
              <a:xfrm rot="20220000">
                <a:off x="2013" y="644"/>
                <a:ext cx="0" cy="720"/>
              </a:xfrm>
              <a:prstGeom prst="line">
                <a:avLst/>
              </a:prstGeom>
              <a:noFill/>
              <a:ln w="38100">
                <a:solidFill>
                  <a:schemeClr val="tx2"/>
                </a:solidFill>
                <a:round/>
                <a:headEnd/>
                <a:tailEnd type="triangle" w="med" len="med"/>
              </a:ln>
              <a:effectLst/>
            </p:spPr>
            <p:txBody>
              <a:bodyPr wrap="none" anchor="ctr"/>
              <a:lstStyle/>
              <a:p>
                <a:endParaRPr lang="en-CA"/>
              </a:p>
            </p:txBody>
          </p:sp>
          <p:sp>
            <p:nvSpPr>
              <p:cNvPr id="429068" name="Line 12"/>
              <p:cNvSpPr>
                <a:spLocks noChangeShapeType="1"/>
              </p:cNvSpPr>
              <p:nvPr/>
            </p:nvSpPr>
            <p:spPr bwMode="auto">
              <a:xfrm rot="17580000">
                <a:off x="2204" y="453"/>
                <a:ext cx="0" cy="720"/>
              </a:xfrm>
              <a:prstGeom prst="line">
                <a:avLst/>
              </a:prstGeom>
              <a:noFill/>
              <a:ln w="38100">
                <a:solidFill>
                  <a:schemeClr val="tx2"/>
                </a:solidFill>
                <a:round/>
                <a:headEnd/>
                <a:tailEnd type="triangle" w="med" len="med"/>
              </a:ln>
              <a:effectLst/>
            </p:spPr>
            <p:txBody>
              <a:bodyPr wrap="none" anchor="ctr"/>
              <a:lstStyle/>
              <a:p>
                <a:endParaRPr lang="en-CA"/>
              </a:p>
            </p:txBody>
          </p:sp>
        </p:grpSp>
        <p:sp>
          <p:nvSpPr>
            <p:cNvPr id="429069" name="Text Box 13"/>
            <p:cNvSpPr txBox="1">
              <a:spLocks noChangeArrowheads="1"/>
            </p:cNvSpPr>
            <p:nvPr/>
          </p:nvSpPr>
          <p:spPr bwMode="auto">
            <a:xfrm>
              <a:off x="2856" y="2072"/>
              <a:ext cx="223" cy="288"/>
            </a:xfrm>
            <a:prstGeom prst="rect">
              <a:avLst/>
            </a:prstGeom>
            <a:noFill/>
            <a:ln w="9525">
              <a:noFill/>
              <a:miter lim="800000"/>
              <a:headEnd/>
              <a:tailEnd/>
            </a:ln>
            <a:effectLst/>
          </p:spPr>
          <p:txBody>
            <a:bodyPr wrap="none">
              <a:spAutoFit/>
            </a:bodyPr>
            <a:lstStyle/>
            <a:p>
              <a:r>
                <a:rPr lang="en-US" b="1">
                  <a:solidFill>
                    <a:schemeClr val="tx2"/>
                  </a:solidFill>
                  <a:latin typeface="Arial" charset="0"/>
                </a:rPr>
                <a:t>1</a:t>
              </a:r>
            </a:p>
          </p:txBody>
        </p:sp>
        <p:sp>
          <p:nvSpPr>
            <p:cNvPr id="429070" name="Text Box 14"/>
            <p:cNvSpPr txBox="1">
              <a:spLocks noChangeArrowheads="1"/>
            </p:cNvSpPr>
            <p:nvPr/>
          </p:nvSpPr>
          <p:spPr bwMode="auto">
            <a:xfrm>
              <a:off x="3192" y="1976"/>
              <a:ext cx="223" cy="288"/>
            </a:xfrm>
            <a:prstGeom prst="rect">
              <a:avLst/>
            </a:prstGeom>
            <a:noFill/>
            <a:ln w="9525">
              <a:noFill/>
              <a:miter lim="800000"/>
              <a:headEnd/>
              <a:tailEnd/>
            </a:ln>
            <a:effectLst/>
          </p:spPr>
          <p:txBody>
            <a:bodyPr wrap="none">
              <a:spAutoFit/>
            </a:bodyPr>
            <a:lstStyle/>
            <a:p>
              <a:r>
                <a:rPr lang="en-US" b="1">
                  <a:solidFill>
                    <a:schemeClr val="tx2"/>
                  </a:solidFill>
                  <a:latin typeface="Arial" charset="0"/>
                </a:rPr>
                <a:t>2</a:t>
              </a:r>
            </a:p>
          </p:txBody>
        </p:sp>
        <p:sp>
          <p:nvSpPr>
            <p:cNvPr id="429071" name="Text Box 15"/>
            <p:cNvSpPr txBox="1">
              <a:spLocks noChangeArrowheads="1"/>
            </p:cNvSpPr>
            <p:nvPr/>
          </p:nvSpPr>
          <p:spPr bwMode="auto">
            <a:xfrm>
              <a:off x="3480" y="1808"/>
              <a:ext cx="223" cy="288"/>
            </a:xfrm>
            <a:prstGeom prst="rect">
              <a:avLst/>
            </a:prstGeom>
            <a:noFill/>
            <a:ln w="9525">
              <a:noFill/>
              <a:miter lim="800000"/>
              <a:headEnd/>
              <a:tailEnd/>
            </a:ln>
            <a:effectLst/>
          </p:spPr>
          <p:txBody>
            <a:bodyPr wrap="none">
              <a:spAutoFit/>
            </a:bodyPr>
            <a:lstStyle/>
            <a:p>
              <a:r>
                <a:rPr lang="en-US" b="1">
                  <a:solidFill>
                    <a:schemeClr val="tx2"/>
                  </a:solidFill>
                  <a:latin typeface="Arial" charset="0"/>
                </a:rPr>
                <a:t>3</a:t>
              </a:r>
            </a:p>
          </p:txBody>
        </p:sp>
        <p:sp>
          <p:nvSpPr>
            <p:cNvPr id="429072" name="Text Box 16"/>
            <p:cNvSpPr txBox="1">
              <a:spLocks noChangeArrowheads="1"/>
            </p:cNvSpPr>
            <p:nvPr/>
          </p:nvSpPr>
          <p:spPr bwMode="auto">
            <a:xfrm>
              <a:off x="3671" y="1508"/>
              <a:ext cx="223" cy="288"/>
            </a:xfrm>
            <a:prstGeom prst="rect">
              <a:avLst/>
            </a:prstGeom>
            <a:noFill/>
            <a:ln w="9525">
              <a:noFill/>
              <a:miter lim="800000"/>
              <a:headEnd/>
              <a:tailEnd/>
            </a:ln>
            <a:effectLst/>
          </p:spPr>
          <p:txBody>
            <a:bodyPr wrap="none">
              <a:spAutoFit/>
            </a:bodyPr>
            <a:lstStyle/>
            <a:p>
              <a:r>
                <a:rPr lang="en-US" b="1">
                  <a:solidFill>
                    <a:schemeClr val="tx2"/>
                  </a:solidFill>
                  <a:latin typeface="Arial" charset="0"/>
                </a:rPr>
                <a:t>4</a:t>
              </a:r>
            </a:p>
          </p:txBody>
        </p:sp>
        <p:sp>
          <p:nvSpPr>
            <p:cNvPr id="429073" name="Text Box 17"/>
            <p:cNvSpPr txBox="1">
              <a:spLocks noChangeArrowheads="1"/>
            </p:cNvSpPr>
            <p:nvPr/>
          </p:nvSpPr>
          <p:spPr bwMode="auto">
            <a:xfrm>
              <a:off x="3755" y="1136"/>
              <a:ext cx="223" cy="288"/>
            </a:xfrm>
            <a:prstGeom prst="rect">
              <a:avLst/>
            </a:prstGeom>
            <a:noFill/>
            <a:ln w="9525">
              <a:noFill/>
              <a:miter lim="800000"/>
              <a:headEnd/>
              <a:tailEnd/>
            </a:ln>
            <a:effectLst/>
          </p:spPr>
          <p:txBody>
            <a:bodyPr wrap="none">
              <a:spAutoFit/>
            </a:bodyPr>
            <a:lstStyle/>
            <a:p>
              <a:r>
                <a:rPr lang="en-US" b="1">
                  <a:solidFill>
                    <a:schemeClr val="tx2"/>
                  </a:solidFill>
                  <a:latin typeface="Arial" charset="0"/>
                </a:rPr>
                <a:t>5</a:t>
              </a:r>
            </a:p>
          </p:txBody>
        </p:sp>
        <p:sp>
          <p:nvSpPr>
            <p:cNvPr id="429074" name="Text Box 18"/>
            <p:cNvSpPr txBox="1">
              <a:spLocks noChangeArrowheads="1"/>
            </p:cNvSpPr>
            <p:nvPr/>
          </p:nvSpPr>
          <p:spPr bwMode="auto">
            <a:xfrm>
              <a:off x="4003" y="491"/>
              <a:ext cx="340" cy="288"/>
            </a:xfrm>
            <a:prstGeom prst="rect">
              <a:avLst/>
            </a:prstGeom>
            <a:noFill/>
            <a:ln w="9525">
              <a:noFill/>
              <a:miter lim="800000"/>
              <a:headEnd/>
              <a:tailEnd/>
            </a:ln>
            <a:effectLst/>
          </p:spPr>
          <p:txBody>
            <a:bodyPr wrap="none">
              <a:spAutoFit/>
            </a:bodyPr>
            <a:lstStyle/>
            <a:p>
              <a:r>
                <a:rPr lang="en-US" b="1">
                  <a:latin typeface="Arial" charset="0"/>
                </a:rPr>
                <a:t>2</a:t>
              </a:r>
              <a:r>
                <a:rPr lang="en-US" b="1" i="1">
                  <a:latin typeface="Arial" charset="0"/>
                </a:rPr>
                <a:t>d</a:t>
              </a:r>
              <a:endParaRPr lang="en-US" sz="2000" b="1" i="1">
                <a:latin typeface="Arial" charset="0"/>
              </a:endParaRPr>
            </a:p>
          </p:txBody>
        </p:sp>
        <p:sp>
          <p:nvSpPr>
            <p:cNvPr id="429075" name="Text Box 19"/>
            <p:cNvSpPr txBox="1">
              <a:spLocks noChangeArrowheads="1"/>
            </p:cNvSpPr>
            <p:nvPr/>
          </p:nvSpPr>
          <p:spPr bwMode="auto">
            <a:xfrm>
              <a:off x="2567" y="1726"/>
              <a:ext cx="233" cy="288"/>
            </a:xfrm>
            <a:prstGeom prst="rect">
              <a:avLst/>
            </a:prstGeom>
            <a:noFill/>
            <a:ln w="9525">
              <a:noFill/>
              <a:miter lim="800000"/>
              <a:headEnd/>
              <a:tailEnd/>
            </a:ln>
            <a:effectLst/>
          </p:spPr>
          <p:txBody>
            <a:bodyPr wrap="none">
              <a:spAutoFit/>
            </a:bodyPr>
            <a:lstStyle/>
            <a:p>
              <a:r>
                <a:rPr lang="en-US" b="1" i="1">
                  <a:solidFill>
                    <a:srgbClr val="FF9900"/>
                  </a:solidFill>
                  <a:latin typeface="Arial" charset="0"/>
                </a:rPr>
                <a:t>d</a:t>
              </a:r>
              <a:endParaRPr lang="en-US" sz="2000" b="1" i="1">
                <a:solidFill>
                  <a:srgbClr val="FF9900"/>
                </a:solidFill>
                <a:latin typeface="Arial" charset="0"/>
              </a:endParaRPr>
            </a:p>
          </p:txBody>
        </p:sp>
        <p:sp>
          <p:nvSpPr>
            <p:cNvPr id="429076" name="Oval 20"/>
            <p:cNvSpPr>
              <a:spLocks noChangeArrowheads="1"/>
            </p:cNvSpPr>
            <p:nvPr/>
          </p:nvSpPr>
          <p:spPr bwMode="auto">
            <a:xfrm>
              <a:off x="4906" y="837"/>
              <a:ext cx="854" cy="854"/>
            </a:xfrm>
            <a:prstGeom prst="ellipse">
              <a:avLst/>
            </a:prstGeom>
            <a:gradFill rotWithShape="0">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rgbClr val="C0C0C0"/>
              </a:solidFill>
              <a:round/>
              <a:headEnd type="none" w="sm" len="sm"/>
              <a:tailEnd type="none" w="sm" len="sm"/>
            </a:ln>
            <a:effectLst/>
          </p:spPr>
          <p:txBody>
            <a:bodyPr wrap="none" anchor="ctr"/>
            <a:lstStyle/>
            <a:p>
              <a:endParaRPr lang="en-CA"/>
            </a:p>
          </p:txBody>
        </p:sp>
        <p:sp>
          <p:nvSpPr>
            <p:cNvPr id="429077" name="Oval 21"/>
            <p:cNvSpPr>
              <a:spLocks noChangeArrowheads="1"/>
            </p:cNvSpPr>
            <p:nvPr/>
          </p:nvSpPr>
          <p:spPr bwMode="auto">
            <a:xfrm>
              <a:off x="2794" y="2360"/>
              <a:ext cx="480" cy="480"/>
            </a:xfrm>
            <a:prstGeom prst="ellipse">
              <a:avLst/>
            </a:prstGeom>
            <a:gradFill rotWithShape="0">
              <a:gsLst>
                <a:gs pos="0">
                  <a:srgbClr val="FC9FCB"/>
                </a:gs>
                <a:gs pos="6500">
                  <a:srgbClr val="F8B049"/>
                </a:gs>
                <a:gs pos="10501">
                  <a:srgbClr val="F8B049"/>
                </a:gs>
                <a:gs pos="31500">
                  <a:srgbClr val="FEE7F2"/>
                </a:gs>
                <a:gs pos="33500">
                  <a:srgbClr val="F952A0"/>
                </a:gs>
                <a:gs pos="34500">
                  <a:srgbClr val="C50849"/>
                </a:gs>
                <a:gs pos="41001">
                  <a:srgbClr val="B43E85"/>
                </a:gs>
                <a:gs pos="50000">
                  <a:srgbClr val="F8B049"/>
                </a:gs>
                <a:gs pos="59000">
                  <a:srgbClr val="B43E85"/>
                </a:gs>
                <a:gs pos="65500">
                  <a:srgbClr val="C50849"/>
                </a:gs>
                <a:gs pos="66500">
                  <a:srgbClr val="F952A0"/>
                </a:gs>
                <a:gs pos="68500">
                  <a:srgbClr val="FEE7F2"/>
                </a:gs>
                <a:gs pos="89500">
                  <a:srgbClr val="F8B049"/>
                </a:gs>
                <a:gs pos="93500">
                  <a:srgbClr val="F8B049"/>
                </a:gs>
                <a:gs pos="100000">
                  <a:srgbClr val="FC9FCB"/>
                </a:gs>
              </a:gsLst>
              <a:lin ang="5400000" scaled="1"/>
            </a:gradFill>
            <a:ln w="38100">
              <a:solidFill>
                <a:srgbClr val="FF9900"/>
              </a:solidFill>
              <a:round/>
              <a:headEnd type="none" w="sm" len="sm"/>
              <a:tailEnd type="none" w="sm" len="sm"/>
            </a:ln>
            <a:effectLst/>
          </p:spPr>
          <p:txBody>
            <a:bodyPr wrap="none" anchor="ctr"/>
            <a:lstStyle/>
            <a:p>
              <a:endParaRPr lang="en-CA"/>
            </a:p>
          </p:txBody>
        </p:sp>
        <p:sp>
          <p:nvSpPr>
            <p:cNvPr id="429078" name="Oval 22"/>
            <p:cNvSpPr>
              <a:spLocks noChangeArrowheads="1"/>
            </p:cNvSpPr>
            <p:nvPr/>
          </p:nvSpPr>
          <p:spPr bwMode="auto">
            <a:xfrm>
              <a:off x="2784" y="1061"/>
              <a:ext cx="432" cy="432"/>
            </a:xfrm>
            <a:prstGeom prst="ellipse">
              <a:avLst/>
            </a:prstGeom>
            <a:gradFill rotWithShape="0">
              <a:gsLst>
                <a:gs pos="0">
                  <a:srgbClr val="03D4A8"/>
                </a:gs>
                <a:gs pos="12500">
                  <a:srgbClr val="21D6E0"/>
                </a:gs>
                <a:gs pos="37500">
                  <a:srgbClr val="0087E6"/>
                </a:gs>
                <a:gs pos="50000">
                  <a:srgbClr val="005CBF"/>
                </a:gs>
                <a:gs pos="62500">
                  <a:srgbClr val="0087E6"/>
                </a:gs>
                <a:gs pos="87500">
                  <a:srgbClr val="21D6E0"/>
                </a:gs>
                <a:gs pos="100000">
                  <a:srgbClr val="03D4A8"/>
                </a:gs>
              </a:gsLst>
              <a:lin ang="5400000" scaled="1"/>
            </a:gradFill>
            <a:ln w="38100">
              <a:solidFill>
                <a:schemeClr val="accent2"/>
              </a:solidFill>
              <a:round/>
              <a:headEnd type="none" w="sm" len="sm"/>
              <a:tailEnd type="none" w="sm" len="sm"/>
            </a:ln>
            <a:effectLst/>
          </p:spPr>
          <p:txBody>
            <a:bodyPr wrap="none" anchor="ctr"/>
            <a:lstStyle/>
            <a:p>
              <a:endParaRPr lang="en-CA"/>
            </a:p>
          </p:txBody>
        </p:sp>
        <p:sp>
          <p:nvSpPr>
            <p:cNvPr id="429079" name="Text Box 23"/>
            <p:cNvSpPr txBox="1">
              <a:spLocks noChangeArrowheads="1"/>
            </p:cNvSpPr>
            <p:nvPr/>
          </p:nvSpPr>
          <p:spPr bwMode="auto">
            <a:xfrm>
              <a:off x="5134" y="1102"/>
              <a:ext cx="394" cy="288"/>
            </a:xfrm>
            <a:prstGeom prst="rect">
              <a:avLst/>
            </a:prstGeom>
            <a:noFill/>
            <a:ln w="9525">
              <a:noFill/>
              <a:miter lim="800000"/>
              <a:headEnd/>
              <a:tailEnd/>
            </a:ln>
            <a:effectLst/>
          </p:spPr>
          <p:txBody>
            <a:bodyPr wrap="none">
              <a:spAutoFit/>
            </a:bodyPr>
            <a:lstStyle/>
            <a:p>
              <a:r>
                <a:rPr lang="en-US" b="1">
                  <a:solidFill>
                    <a:srgbClr val="000000"/>
                  </a:solidFill>
                  <a:latin typeface="Arial" charset="0"/>
                </a:rPr>
                <a:t>2</a:t>
              </a:r>
              <a:r>
                <a:rPr lang="en-US" b="1" i="1">
                  <a:solidFill>
                    <a:srgbClr val="000000"/>
                  </a:solidFill>
                  <a:latin typeface="Arial" charset="0"/>
                </a:rPr>
                <a:t>m</a:t>
              </a:r>
              <a:endParaRPr lang="en-US" sz="2000" b="1" i="1">
                <a:solidFill>
                  <a:srgbClr val="000000"/>
                </a:solidFill>
                <a:latin typeface="Arial" charset="0"/>
              </a:endParaRPr>
            </a:p>
          </p:txBody>
        </p:sp>
        <p:sp>
          <p:nvSpPr>
            <p:cNvPr id="429080" name="Text Box 24"/>
            <p:cNvSpPr txBox="1">
              <a:spLocks noChangeArrowheads="1"/>
            </p:cNvSpPr>
            <p:nvPr/>
          </p:nvSpPr>
          <p:spPr bwMode="auto">
            <a:xfrm>
              <a:off x="2892" y="2458"/>
              <a:ext cx="287" cy="288"/>
            </a:xfrm>
            <a:prstGeom prst="rect">
              <a:avLst/>
            </a:prstGeom>
            <a:noFill/>
            <a:ln w="9525">
              <a:noFill/>
              <a:miter lim="800000"/>
              <a:headEnd/>
              <a:tailEnd/>
            </a:ln>
            <a:effectLst/>
          </p:spPr>
          <p:txBody>
            <a:bodyPr wrap="none">
              <a:spAutoFit/>
            </a:bodyPr>
            <a:lstStyle/>
            <a:p>
              <a:r>
                <a:rPr lang="en-US" b="1" i="1">
                  <a:solidFill>
                    <a:srgbClr val="000000"/>
                  </a:solidFill>
                  <a:latin typeface="Arial" charset="0"/>
                </a:rPr>
                <a:t>m</a:t>
              </a:r>
              <a:endParaRPr lang="en-US" sz="2000" b="1" i="1">
                <a:solidFill>
                  <a:srgbClr val="000000"/>
                </a:solidFill>
                <a:latin typeface="Arial" charset="0"/>
              </a:endParaRPr>
            </a:p>
          </p:txBody>
        </p:sp>
        <p:sp>
          <p:nvSpPr>
            <p:cNvPr id="429081" name="Line 25"/>
            <p:cNvSpPr>
              <a:spLocks noChangeShapeType="1"/>
            </p:cNvSpPr>
            <p:nvPr/>
          </p:nvSpPr>
          <p:spPr bwMode="auto">
            <a:xfrm>
              <a:off x="2777" y="1284"/>
              <a:ext cx="0" cy="1344"/>
            </a:xfrm>
            <a:prstGeom prst="line">
              <a:avLst/>
            </a:prstGeom>
            <a:noFill/>
            <a:ln w="76200">
              <a:solidFill>
                <a:srgbClr val="FF9900"/>
              </a:solidFill>
              <a:round/>
              <a:headEnd type="triangle" w="med" len="med"/>
              <a:tailEnd type="triangle" w="med" len="med"/>
            </a:ln>
            <a:effectLst/>
          </p:spPr>
          <p:txBody>
            <a:bodyPr wrap="none" anchor="ctr"/>
            <a:lstStyle/>
            <a:p>
              <a:endParaRPr lang="en-CA"/>
            </a:p>
          </p:txBody>
        </p:sp>
        <p:sp>
          <p:nvSpPr>
            <p:cNvPr id="429082" name="Line 26"/>
            <p:cNvSpPr>
              <a:spLocks noChangeShapeType="1"/>
            </p:cNvSpPr>
            <p:nvPr/>
          </p:nvSpPr>
          <p:spPr bwMode="auto">
            <a:xfrm>
              <a:off x="2941" y="819"/>
              <a:ext cx="2387" cy="0"/>
            </a:xfrm>
            <a:prstGeom prst="line">
              <a:avLst/>
            </a:prstGeom>
            <a:noFill/>
            <a:ln w="76200">
              <a:solidFill>
                <a:schemeClr val="tx1"/>
              </a:solidFill>
              <a:round/>
              <a:headEnd type="triangle" w="med" len="med"/>
              <a:tailEnd type="triangle" w="med" len="med"/>
            </a:ln>
            <a:effectLst/>
          </p:spPr>
          <p:txBody>
            <a:bodyPr wrap="none" anchor="ctr"/>
            <a:lstStyle/>
            <a:p>
              <a:endParaRPr lang="en-CA"/>
            </a:p>
          </p:txBody>
        </p:sp>
      </p:grpSp>
      <p:sp>
        <p:nvSpPr>
          <p:cNvPr id="429083" name="Oval 27"/>
          <p:cNvSpPr>
            <a:spLocks noChangeArrowheads="1"/>
          </p:cNvSpPr>
          <p:nvPr/>
        </p:nvSpPr>
        <p:spPr bwMode="auto">
          <a:xfrm>
            <a:off x="4872038" y="3060700"/>
            <a:ext cx="700087" cy="698500"/>
          </a:xfrm>
          <a:prstGeom prst="ellipse">
            <a:avLst/>
          </a:prstGeom>
          <a:noFill/>
          <a:ln w="38100">
            <a:solidFill>
              <a:schemeClr val="accent1"/>
            </a:solidFill>
            <a:round/>
            <a:headEnd type="none" w="sm" len="sm"/>
            <a:tailEnd type="none" w="sm" len="sm"/>
          </a:ln>
          <a:effectLst/>
        </p:spPr>
        <p:txBody>
          <a:bodyPr wrap="none" anchor="ctr"/>
          <a:lstStyle/>
          <a:p>
            <a:endParaRPr lang="en-CA"/>
          </a:p>
        </p:txBody>
      </p:sp>
      <p:sp>
        <p:nvSpPr>
          <p:cNvPr id="429084" name="Text Box 28"/>
          <p:cNvSpPr txBox="1">
            <a:spLocks noChangeArrowheads="1"/>
          </p:cNvSpPr>
          <p:nvPr/>
        </p:nvSpPr>
        <p:spPr bwMode="auto">
          <a:xfrm>
            <a:off x="0" y="3738563"/>
            <a:ext cx="3933825" cy="3013075"/>
          </a:xfrm>
          <a:prstGeom prst="rect">
            <a:avLst/>
          </a:prstGeom>
          <a:noFill/>
          <a:ln w="38100">
            <a:noFill/>
            <a:miter lim="800000"/>
            <a:headEnd type="none" w="sm" len="sm"/>
            <a:tailEnd type="none" w="sm" len="sm"/>
          </a:ln>
          <a:effectLst/>
        </p:spPr>
        <p:txBody>
          <a:bodyPr>
            <a:spAutoFit/>
          </a:bodyPr>
          <a:lstStyle/>
          <a:p>
            <a:pPr algn="just" defTabSz="519113">
              <a:lnSpc>
                <a:spcPct val="120000"/>
              </a:lnSpc>
              <a:tabLst>
                <a:tab pos="519113" algn="l"/>
                <a:tab pos="2511425" algn="l"/>
              </a:tabLst>
            </a:pPr>
            <a:r>
              <a:rPr lang="en-US" sz="2000" b="1">
                <a:solidFill>
                  <a:schemeClr val="bg2"/>
                </a:solidFill>
                <a:latin typeface="Arial" charset="0"/>
              </a:rPr>
              <a:t>The force of gravity on the Earth due to </a:t>
            </a:r>
            <a:r>
              <a:rPr lang="en-US" sz="2000" b="1" i="1">
                <a:solidFill>
                  <a:srgbClr val="FC0128"/>
                </a:solidFill>
                <a:effectLst>
                  <a:outerShdw blurRad="38100" dist="38100" dir="2700000" algn="tl">
                    <a:srgbClr val="000000"/>
                  </a:outerShdw>
                </a:effectLst>
                <a:latin typeface="Arial" charset="0"/>
              </a:rPr>
              <a:t>m</a:t>
            </a:r>
            <a:r>
              <a:rPr lang="en-US" sz="2000" b="1">
                <a:solidFill>
                  <a:schemeClr val="bg2"/>
                </a:solidFill>
                <a:latin typeface="Arial" charset="0"/>
              </a:rPr>
              <a:t> is </a:t>
            </a:r>
            <a:r>
              <a:rPr lang="en-US" sz="2000" b="1">
                <a:solidFill>
                  <a:srgbClr val="FC0128"/>
                </a:solidFill>
                <a:effectLst>
                  <a:outerShdw blurRad="38100" dist="38100" dir="2700000" algn="tl">
                    <a:srgbClr val="000000"/>
                  </a:outerShdw>
                </a:effectLst>
                <a:latin typeface="Arial" charset="0"/>
              </a:rPr>
              <a:t>greater</a:t>
            </a:r>
            <a:r>
              <a:rPr lang="en-US" sz="2000" b="1">
                <a:solidFill>
                  <a:schemeClr val="bg2"/>
                </a:solidFill>
                <a:latin typeface="Arial" charset="0"/>
              </a:rPr>
              <a:t> than the force due to </a:t>
            </a:r>
            <a:r>
              <a:rPr lang="en-US" sz="2000" b="1">
                <a:solidFill>
                  <a:srgbClr val="FC0128"/>
                </a:solidFill>
                <a:effectLst>
                  <a:outerShdw blurRad="38100" dist="38100" dir="2700000" algn="tl">
                    <a:srgbClr val="000000"/>
                  </a:outerShdw>
                </a:effectLst>
                <a:latin typeface="Arial" charset="0"/>
              </a:rPr>
              <a:t>2</a:t>
            </a:r>
            <a:r>
              <a:rPr lang="en-US" sz="2000" b="1" i="1">
                <a:solidFill>
                  <a:srgbClr val="FC0128"/>
                </a:solidFill>
                <a:effectLst>
                  <a:outerShdw blurRad="38100" dist="38100" dir="2700000" algn="tl">
                    <a:srgbClr val="000000"/>
                  </a:outerShdw>
                </a:effectLst>
                <a:latin typeface="Arial" charset="0"/>
              </a:rPr>
              <a:t>m</a:t>
            </a:r>
            <a:r>
              <a:rPr lang="en-US" sz="2000" b="1">
                <a:solidFill>
                  <a:schemeClr val="bg2"/>
                </a:solidFill>
                <a:latin typeface="Arial" charset="0"/>
              </a:rPr>
              <a:t>, which means that the force component pointing down in the figure is greater than the component pointing to the right.</a:t>
            </a:r>
          </a:p>
        </p:txBody>
      </p:sp>
      <p:sp>
        <p:nvSpPr>
          <p:cNvPr id="429085" name="Text Box 29"/>
          <p:cNvSpPr txBox="1">
            <a:spLocks noChangeArrowheads="1"/>
          </p:cNvSpPr>
          <p:nvPr/>
        </p:nvSpPr>
        <p:spPr bwMode="auto">
          <a:xfrm>
            <a:off x="4179888" y="5073650"/>
            <a:ext cx="4964112" cy="1165225"/>
          </a:xfrm>
          <a:prstGeom prst="rect">
            <a:avLst/>
          </a:prstGeom>
          <a:noFill/>
          <a:ln w="38100">
            <a:noFill/>
            <a:miter lim="800000"/>
            <a:headEnd type="none" w="sm" len="sm"/>
            <a:tailEnd type="none" w="sm" len="sm"/>
          </a:ln>
          <a:effectLst/>
        </p:spPr>
        <p:txBody>
          <a:bodyPr>
            <a:spAutoFit/>
          </a:bodyPr>
          <a:lstStyle/>
          <a:p>
            <a:pPr algn="just" defTabSz="519113">
              <a:lnSpc>
                <a:spcPct val="160000"/>
              </a:lnSpc>
              <a:tabLst>
                <a:tab pos="519113" algn="l"/>
                <a:tab pos="2511425" algn="l"/>
              </a:tabLst>
            </a:pPr>
            <a:r>
              <a:rPr lang="en-US" sz="2200" b="1" i="1">
                <a:solidFill>
                  <a:schemeClr val="bg2"/>
                </a:solidFill>
                <a:latin typeface="Arial" charset="0"/>
              </a:rPr>
              <a:t>F</a:t>
            </a:r>
            <a:r>
              <a:rPr lang="en-US" sz="2200" b="1" i="1" baseline="-25000">
                <a:solidFill>
                  <a:schemeClr val="bg2"/>
                </a:solidFill>
                <a:latin typeface="Arial" charset="0"/>
              </a:rPr>
              <a:t>2m</a:t>
            </a:r>
            <a:r>
              <a:rPr lang="en-US" sz="2200" b="1">
                <a:solidFill>
                  <a:schemeClr val="bg2"/>
                </a:solidFill>
                <a:latin typeface="Arial" charset="0"/>
              </a:rPr>
              <a:t>	= GM</a:t>
            </a:r>
            <a:r>
              <a:rPr lang="en-US" sz="2200" b="1" baseline="-25000">
                <a:solidFill>
                  <a:schemeClr val="bg2"/>
                </a:solidFill>
                <a:latin typeface="Arial" charset="0"/>
              </a:rPr>
              <a:t>E</a:t>
            </a:r>
            <a:r>
              <a:rPr lang="en-US" sz="2200" b="1">
                <a:solidFill>
                  <a:schemeClr val="bg2"/>
                </a:solidFill>
                <a:latin typeface="Arial" charset="0"/>
              </a:rPr>
              <a:t>(</a:t>
            </a:r>
            <a:r>
              <a:rPr lang="en-US" sz="2200" b="1">
                <a:solidFill>
                  <a:srgbClr val="FC0128"/>
                </a:solidFill>
                <a:effectLst>
                  <a:outerShdw blurRad="38100" dist="38100" dir="2700000" algn="tl">
                    <a:srgbClr val="000000"/>
                  </a:outerShdw>
                </a:effectLst>
                <a:latin typeface="Arial" charset="0"/>
              </a:rPr>
              <a:t>2</a:t>
            </a:r>
            <a:r>
              <a:rPr lang="en-US" sz="2200" b="1" i="1">
                <a:solidFill>
                  <a:srgbClr val="FC0128"/>
                </a:solidFill>
                <a:effectLst>
                  <a:outerShdw blurRad="38100" dist="38100" dir="2700000" algn="tl">
                    <a:srgbClr val="000000"/>
                  </a:outerShdw>
                </a:effectLst>
                <a:latin typeface="Arial" charset="0"/>
              </a:rPr>
              <a:t>m</a:t>
            </a:r>
            <a:r>
              <a:rPr lang="en-US" sz="2200" b="1">
                <a:solidFill>
                  <a:schemeClr val="bg2"/>
                </a:solidFill>
                <a:latin typeface="Arial" charset="0"/>
              </a:rPr>
              <a:t>) / (</a:t>
            </a:r>
            <a:r>
              <a:rPr lang="en-US" sz="2200" b="1">
                <a:solidFill>
                  <a:srgbClr val="FC0128"/>
                </a:solidFill>
                <a:effectLst>
                  <a:outerShdw blurRad="38100" dist="38100" dir="2700000" algn="tl">
                    <a:srgbClr val="000000"/>
                  </a:outerShdw>
                </a:effectLst>
                <a:latin typeface="Arial" charset="0"/>
              </a:rPr>
              <a:t>2</a:t>
            </a:r>
            <a:r>
              <a:rPr lang="en-US" sz="2200" b="1" i="1">
                <a:solidFill>
                  <a:srgbClr val="FC0128"/>
                </a:solidFill>
                <a:effectLst>
                  <a:outerShdw blurRad="38100" dist="38100" dir="2700000" algn="tl">
                    <a:srgbClr val="000000"/>
                  </a:outerShdw>
                </a:effectLst>
                <a:latin typeface="Arial" charset="0"/>
              </a:rPr>
              <a:t>d</a:t>
            </a:r>
            <a:r>
              <a:rPr lang="en-US" sz="2200" b="1">
                <a:solidFill>
                  <a:schemeClr val="bg2"/>
                </a:solidFill>
                <a:latin typeface="Arial" charset="0"/>
              </a:rPr>
              <a:t>)</a:t>
            </a:r>
            <a:r>
              <a:rPr lang="en-US" sz="2200" b="1" baseline="30000">
                <a:solidFill>
                  <a:schemeClr val="bg2"/>
                </a:solidFill>
                <a:latin typeface="Arial" charset="0"/>
              </a:rPr>
              <a:t>2</a:t>
            </a:r>
            <a:r>
              <a:rPr lang="en-US" sz="2200" b="1">
                <a:solidFill>
                  <a:schemeClr val="bg2"/>
                </a:solidFill>
                <a:latin typeface="Arial" charset="0"/>
              </a:rPr>
              <a:t> = </a:t>
            </a:r>
            <a:r>
              <a:rPr lang="en-US" sz="2200" b="1">
                <a:solidFill>
                  <a:srgbClr val="FC0128"/>
                </a:solidFill>
                <a:effectLst>
                  <a:outerShdw blurRad="38100" dist="38100" dir="2700000" algn="tl">
                    <a:srgbClr val="000000"/>
                  </a:outerShdw>
                </a:effectLst>
                <a:latin typeface="Arial" charset="0"/>
              </a:rPr>
              <a:t>1/2 GM</a:t>
            </a:r>
            <a:r>
              <a:rPr lang="en-US" sz="2200" b="1" i="1">
                <a:solidFill>
                  <a:srgbClr val="FC0128"/>
                </a:solidFill>
                <a:effectLst>
                  <a:outerShdw blurRad="38100" dist="38100" dir="2700000" algn="tl">
                    <a:srgbClr val="000000"/>
                  </a:outerShdw>
                </a:effectLst>
                <a:latin typeface="Arial" charset="0"/>
              </a:rPr>
              <a:t>m</a:t>
            </a:r>
            <a:r>
              <a:rPr lang="en-US" sz="2200" b="1">
                <a:solidFill>
                  <a:srgbClr val="FC0128"/>
                </a:solidFill>
                <a:effectLst>
                  <a:outerShdw blurRad="38100" dist="38100" dir="2700000" algn="tl">
                    <a:srgbClr val="000000"/>
                  </a:outerShdw>
                </a:effectLst>
                <a:latin typeface="Arial" charset="0"/>
              </a:rPr>
              <a:t> / </a:t>
            </a:r>
            <a:r>
              <a:rPr lang="en-US" sz="2200" b="1" i="1">
                <a:solidFill>
                  <a:srgbClr val="FC0128"/>
                </a:solidFill>
                <a:effectLst>
                  <a:outerShdw blurRad="38100" dist="38100" dir="2700000" algn="tl">
                    <a:srgbClr val="000000"/>
                  </a:outerShdw>
                </a:effectLst>
                <a:latin typeface="Arial" charset="0"/>
              </a:rPr>
              <a:t>d</a:t>
            </a:r>
            <a:r>
              <a:rPr lang="en-US" sz="2200" b="1" baseline="30000">
                <a:solidFill>
                  <a:srgbClr val="FC0128"/>
                </a:solidFill>
                <a:effectLst>
                  <a:outerShdw blurRad="38100" dist="38100" dir="2700000" algn="tl">
                    <a:srgbClr val="000000"/>
                  </a:outerShdw>
                </a:effectLst>
                <a:latin typeface="Arial" charset="0"/>
              </a:rPr>
              <a:t>2</a:t>
            </a:r>
            <a:r>
              <a:rPr lang="en-US" sz="2200" b="1">
                <a:solidFill>
                  <a:schemeClr val="bg2"/>
                </a:solidFill>
                <a:latin typeface="Arial" charset="0"/>
              </a:rPr>
              <a:t> </a:t>
            </a:r>
          </a:p>
          <a:p>
            <a:pPr algn="just" defTabSz="519113">
              <a:lnSpc>
                <a:spcPct val="160000"/>
              </a:lnSpc>
              <a:tabLst>
                <a:tab pos="519113" algn="l"/>
                <a:tab pos="2511425" algn="l"/>
              </a:tabLst>
            </a:pPr>
            <a:r>
              <a:rPr lang="en-US" sz="2200" b="1" i="1">
                <a:solidFill>
                  <a:schemeClr val="bg2"/>
                </a:solidFill>
                <a:latin typeface="Arial" charset="0"/>
              </a:rPr>
              <a:t>F</a:t>
            </a:r>
            <a:r>
              <a:rPr lang="en-US" sz="2200" b="1" i="1" baseline="-25000">
                <a:solidFill>
                  <a:schemeClr val="bg2"/>
                </a:solidFill>
                <a:latin typeface="Arial" charset="0"/>
              </a:rPr>
              <a:t>m</a:t>
            </a:r>
            <a:r>
              <a:rPr lang="en-US" sz="2200" b="1">
                <a:solidFill>
                  <a:schemeClr val="bg2"/>
                </a:solidFill>
                <a:latin typeface="Arial" charset="0"/>
              </a:rPr>
              <a:t>	= GM</a:t>
            </a:r>
            <a:r>
              <a:rPr lang="en-US" sz="2200" b="1" baseline="-25000">
                <a:solidFill>
                  <a:schemeClr val="bg2"/>
                </a:solidFill>
                <a:latin typeface="Arial" charset="0"/>
              </a:rPr>
              <a:t>E</a:t>
            </a:r>
            <a:r>
              <a:rPr lang="en-US" sz="2200" b="1">
                <a:solidFill>
                  <a:schemeClr val="bg2"/>
                </a:solidFill>
                <a:latin typeface="Arial" charset="0"/>
              </a:rPr>
              <a:t> </a:t>
            </a:r>
            <a:r>
              <a:rPr lang="en-US" sz="2200" b="1" i="1">
                <a:solidFill>
                  <a:srgbClr val="0066FF"/>
                </a:solidFill>
                <a:effectLst>
                  <a:outerShdw blurRad="38100" dist="38100" dir="2700000" algn="tl">
                    <a:srgbClr val="000000"/>
                  </a:outerShdw>
                </a:effectLst>
                <a:latin typeface="Arial" charset="0"/>
              </a:rPr>
              <a:t>m</a:t>
            </a:r>
            <a:r>
              <a:rPr lang="en-US" sz="2200" b="1">
                <a:solidFill>
                  <a:schemeClr val="bg2"/>
                </a:solidFill>
                <a:latin typeface="Arial" charset="0"/>
              </a:rPr>
              <a:t> / </a:t>
            </a:r>
            <a:r>
              <a:rPr lang="en-US" sz="2200" b="1" i="1">
                <a:solidFill>
                  <a:srgbClr val="0066FF"/>
                </a:solidFill>
                <a:effectLst>
                  <a:outerShdw blurRad="38100" dist="38100" dir="2700000" algn="tl">
                    <a:srgbClr val="000000"/>
                  </a:outerShdw>
                </a:effectLst>
                <a:latin typeface="Arial" charset="0"/>
              </a:rPr>
              <a:t>d</a:t>
            </a:r>
            <a:r>
              <a:rPr lang="en-US" sz="2200" b="1" baseline="30000">
                <a:solidFill>
                  <a:schemeClr val="bg2"/>
                </a:solidFill>
                <a:latin typeface="Arial" charset="0"/>
              </a:rPr>
              <a:t>2</a:t>
            </a:r>
            <a:r>
              <a:rPr lang="en-US" sz="2200" b="1">
                <a:solidFill>
                  <a:schemeClr val="bg2"/>
                </a:solidFill>
                <a:latin typeface="Arial" charset="0"/>
              </a:rPr>
              <a:t>  =  </a:t>
            </a:r>
            <a:r>
              <a:rPr lang="en-US" sz="2200" b="1">
                <a:solidFill>
                  <a:srgbClr val="0066FF"/>
                </a:solidFill>
                <a:effectLst>
                  <a:outerShdw blurRad="38100" dist="38100" dir="2700000" algn="tl">
                    <a:srgbClr val="000000"/>
                  </a:outerShdw>
                </a:effectLst>
                <a:latin typeface="Arial" charset="0"/>
              </a:rPr>
              <a:t>GM</a:t>
            </a:r>
            <a:r>
              <a:rPr lang="en-US" sz="2200" b="1" i="1">
                <a:solidFill>
                  <a:srgbClr val="0066FF"/>
                </a:solidFill>
                <a:effectLst>
                  <a:outerShdw blurRad="38100" dist="38100" dir="2700000" algn="tl">
                    <a:srgbClr val="000000"/>
                  </a:outerShdw>
                </a:effectLst>
                <a:latin typeface="Arial" charset="0"/>
              </a:rPr>
              <a:t>m</a:t>
            </a:r>
            <a:r>
              <a:rPr lang="en-US" sz="2200" b="1">
                <a:solidFill>
                  <a:srgbClr val="0066FF"/>
                </a:solidFill>
                <a:effectLst>
                  <a:outerShdw blurRad="38100" dist="38100" dir="2700000" algn="tl">
                    <a:srgbClr val="000000"/>
                  </a:outerShdw>
                </a:effectLst>
                <a:latin typeface="Arial" charset="0"/>
              </a:rPr>
              <a:t> / </a:t>
            </a:r>
            <a:r>
              <a:rPr lang="en-US" sz="2200" b="1" i="1">
                <a:solidFill>
                  <a:srgbClr val="0066FF"/>
                </a:solidFill>
                <a:effectLst>
                  <a:outerShdw blurRad="38100" dist="38100" dir="2700000" algn="tl">
                    <a:srgbClr val="000000"/>
                  </a:outerShdw>
                </a:effectLst>
                <a:latin typeface="Arial" charset="0"/>
              </a:rPr>
              <a:t>d</a:t>
            </a:r>
            <a:r>
              <a:rPr lang="en-US" sz="2200" b="1" baseline="30000">
                <a:solidFill>
                  <a:srgbClr val="0066FF"/>
                </a:solidFill>
                <a:effectLst>
                  <a:outerShdw blurRad="38100" dist="38100" dir="2700000" algn="tl">
                    <a:srgbClr val="000000"/>
                  </a:outerShdw>
                </a:effectLst>
                <a:latin typeface="Arial" charset="0"/>
              </a:rPr>
              <a:t>2</a:t>
            </a:r>
            <a:r>
              <a:rPr lang="en-US" sz="2200" b="1">
                <a:solidFill>
                  <a:schemeClr val="bg2"/>
                </a:solidFill>
                <a:latin typeface="Arial" charset="0"/>
              </a:rPr>
              <a:t> </a:t>
            </a:r>
          </a:p>
        </p:txBody>
      </p:sp>
      <p:sp>
        <p:nvSpPr>
          <p:cNvPr id="429086" name="Line 30"/>
          <p:cNvSpPr>
            <a:spLocks noChangeShapeType="1"/>
          </p:cNvSpPr>
          <p:nvPr/>
        </p:nvSpPr>
        <p:spPr bwMode="auto">
          <a:xfrm>
            <a:off x="4164013" y="4832350"/>
            <a:ext cx="0" cy="2025650"/>
          </a:xfrm>
          <a:prstGeom prst="line">
            <a:avLst/>
          </a:prstGeom>
          <a:noFill/>
          <a:ln w="28575">
            <a:solidFill>
              <a:srgbClr val="000000"/>
            </a:solidFill>
            <a:round/>
            <a:headEnd type="none" w="sm" len="sm"/>
            <a:tailEnd type="none" w="sm" len="sm"/>
          </a:ln>
          <a:effectLst/>
        </p:spPr>
        <p:txBody>
          <a:bodyPr wrap="none" anchor="ctr"/>
          <a:lstStyle/>
          <a:p>
            <a:endParaRPr lang="en-CA"/>
          </a:p>
        </p:txBody>
      </p:sp>
      <p:sp>
        <p:nvSpPr>
          <p:cNvPr id="429087" name="Rectangle 31"/>
          <p:cNvSpPr>
            <a:spLocks noChangeArrowheads="1"/>
          </p:cNvSpPr>
          <p:nvPr/>
        </p:nvSpPr>
        <p:spPr bwMode="auto">
          <a:xfrm>
            <a:off x="0" y="660400"/>
            <a:ext cx="3894138" cy="2809875"/>
          </a:xfrm>
          <a:prstGeom prst="rect">
            <a:avLst/>
          </a:prstGeom>
          <a:noFill/>
          <a:ln w="9525">
            <a:noFill/>
            <a:miter lim="800000"/>
            <a:headEnd/>
            <a:tailEnd/>
          </a:ln>
          <a:effectLst/>
        </p:spPr>
        <p:txBody>
          <a:bodyPr lIns="90488" tIns="44450" rIns="90488" bIns="44450"/>
          <a:lstStyle/>
          <a:p>
            <a:pPr marL="401638" indent="-401638">
              <a:lnSpc>
                <a:spcPct val="110000"/>
              </a:lnSpc>
              <a:spcBef>
                <a:spcPct val="50000"/>
              </a:spcBef>
              <a:buClr>
                <a:schemeClr val="accent1"/>
              </a:buClr>
              <a:buSzPct val="75000"/>
              <a:buFont typeface="Monotype Sorts" pitchFamily="2" charset="2"/>
              <a:buNone/>
            </a:pPr>
            <a:r>
              <a:rPr lang="en-US" sz="2000" b="1">
                <a:latin typeface="Arial" charset="0"/>
              </a:rPr>
              <a:t>	A planet of </a:t>
            </a:r>
            <a:r>
              <a:rPr lang="en-US" sz="2000" b="1">
                <a:solidFill>
                  <a:schemeClr val="tx2"/>
                </a:solidFill>
                <a:latin typeface="Arial" charset="0"/>
              </a:rPr>
              <a:t>mass </a:t>
            </a:r>
            <a:r>
              <a:rPr lang="en-US" sz="2000" b="1" i="1">
                <a:solidFill>
                  <a:schemeClr val="tx2"/>
                </a:solidFill>
                <a:latin typeface="Arial" charset="0"/>
              </a:rPr>
              <a:t>m</a:t>
            </a:r>
            <a:r>
              <a:rPr lang="en-US" sz="2000" b="1">
                <a:latin typeface="Arial" charset="0"/>
              </a:rPr>
              <a:t> is a </a:t>
            </a:r>
            <a:r>
              <a:rPr lang="en-US" sz="2000" b="1">
                <a:solidFill>
                  <a:schemeClr val="tx2"/>
                </a:solidFill>
                <a:latin typeface="Arial" charset="0"/>
              </a:rPr>
              <a:t>distance d</a:t>
            </a:r>
            <a:r>
              <a:rPr lang="en-US" sz="2000" b="1">
                <a:latin typeface="Arial" charset="0"/>
              </a:rPr>
              <a:t> from Earth.  Another planet of </a:t>
            </a:r>
            <a:r>
              <a:rPr lang="en-US" sz="2000" b="1">
                <a:solidFill>
                  <a:srgbClr val="FC0128"/>
                </a:solidFill>
                <a:latin typeface="Arial" charset="0"/>
              </a:rPr>
              <a:t>mass 2</a:t>
            </a:r>
            <a:r>
              <a:rPr lang="en-US" sz="2000" b="1" i="1">
                <a:solidFill>
                  <a:srgbClr val="FC0128"/>
                </a:solidFill>
                <a:latin typeface="Arial" charset="0"/>
              </a:rPr>
              <a:t>m</a:t>
            </a:r>
            <a:r>
              <a:rPr lang="en-US" sz="2000" b="1">
                <a:latin typeface="Arial" charset="0"/>
              </a:rPr>
              <a:t> is a </a:t>
            </a:r>
            <a:r>
              <a:rPr lang="en-US" sz="2000" b="1">
                <a:solidFill>
                  <a:srgbClr val="FC0128"/>
                </a:solidFill>
                <a:latin typeface="Arial" charset="0"/>
              </a:rPr>
              <a:t>distance 2</a:t>
            </a:r>
            <a:r>
              <a:rPr lang="en-US" sz="2000" b="1" i="1">
                <a:solidFill>
                  <a:srgbClr val="FC0128"/>
                </a:solidFill>
                <a:latin typeface="Arial" charset="0"/>
              </a:rPr>
              <a:t>d</a:t>
            </a:r>
            <a:r>
              <a:rPr lang="en-US" sz="2000" b="1">
                <a:latin typeface="Arial" charset="0"/>
              </a:rPr>
              <a:t> from Earth.   Which force vector best represents the direction of the </a:t>
            </a:r>
            <a:r>
              <a:rPr lang="en-US" sz="2000" b="1">
                <a:solidFill>
                  <a:schemeClr val="accent2"/>
                </a:solidFill>
                <a:latin typeface="Arial" charset="0"/>
              </a:rPr>
              <a:t>total gravitation force</a:t>
            </a:r>
            <a:r>
              <a:rPr lang="en-US" sz="2000" b="1">
                <a:latin typeface="Arial" charset="0"/>
              </a:rPr>
              <a:t> on Earth?</a:t>
            </a:r>
            <a:endParaRPr lang="en-US" sz="2000" b="1">
              <a:effectLst>
                <a:outerShdw blurRad="38100" dist="38100" dir="2700000" algn="tl">
                  <a:srgbClr val="000000"/>
                </a:outerShdw>
              </a:effectLst>
              <a:latin typeface="Arial" charset="0"/>
            </a:endParaRPr>
          </a:p>
        </p:txBody>
      </p:sp>
      <p:sp>
        <p:nvSpPr>
          <p:cNvPr id="429088" name="Rectangle 32"/>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17) </a:t>
            </a:r>
            <a:r>
              <a:rPr lang="en-US" sz="2800" dirty="0" smtClean="0">
                <a:solidFill>
                  <a:schemeClr val="accent2"/>
                </a:solidFill>
              </a:rPr>
              <a:t>Force </a:t>
            </a:r>
            <a:r>
              <a:rPr lang="en-US" sz="2800" dirty="0">
                <a:solidFill>
                  <a:schemeClr val="accent2"/>
                </a:solidFill>
              </a:rPr>
              <a:t>Vectors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61475" name="Rectangle 3"/>
          <p:cNvSpPr>
            <a:spLocks noGrp="1" noChangeArrowheads="1"/>
          </p:cNvSpPr>
          <p:nvPr>
            <p:ph type="body" idx="1"/>
          </p:nvPr>
        </p:nvSpPr>
        <p:spPr>
          <a:xfrm>
            <a:off x="0" y="666750"/>
            <a:ext cx="3724275" cy="2444750"/>
          </a:xfrm>
          <a:noFill/>
          <a:ln/>
        </p:spPr>
        <p:txBody>
          <a:bodyPr/>
          <a:lstStyle/>
          <a:p>
            <a:pPr marL="401638" indent="-401638">
              <a:lnSpc>
                <a:spcPct val="110000"/>
              </a:lnSpc>
              <a:spcBef>
                <a:spcPct val="50000"/>
              </a:spcBef>
              <a:buFont typeface="Monotype Sorts" pitchFamily="2" charset="2"/>
              <a:buNone/>
            </a:pPr>
            <a:r>
              <a:rPr lang="en-US" b="1"/>
              <a:t>	You are a passenger in a car, not wearing a seat belt.  The car makes a sharp left turn.  From your perspective in the car, what do you feel is happening to you?</a:t>
            </a:r>
          </a:p>
        </p:txBody>
      </p:sp>
      <p:sp>
        <p:nvSpPr>
          <p:cNvPr id="361476" name="Rectangle 4"/>
          <p:cNvSpPr>
            <a:spLocks noChangeArrowheads="1"/>
          </p:cNvSpPr>
          <p:nvPr/>
        </p:nvSpPr>
        <p:spPr bwMode="auto">
          <a:xfrm>
            <a:off x="4598988" y="927100"/>
            <a:ext cx="4545012" cy="2166938"/>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(1)  you are thrown to the right</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(2)  you feel no particular change</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(3) you are thrown to the left</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(4) you are thrown to the ceiling</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(5)  you are thrown to the floor</a:t>
            </a:r>
          </a:p>
        </p:txBody>
      </p:sp>
      <p:sp>
        <p:nvSpPr>
          <p:cNvPr id="361477" name="Rectangle 5"/>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2) </a:t>
            </a:r>
            <a:r>
              <a:rPr lang="en-US" sz="2800" dirty="0" smtClean="0">
                <a:solidFill>
                  <a:schemeClr val="accent2"/>
                </a:solidFill>
              </a:rPr>
              <a:t>Around </a:t>
            </a:r>
            <a:r>
              <a:rPr lang="en-US" sz="2800" dirty="0">
                <a:solidFill>
                  <a:schemeClr val="accent2"/>
                </a:solidFill>
              </a:rPr>
              <a:t>the Curve 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63523" name="Rectangle 3"/>
          <p:cNvSpPr>
            <a:spLocks noGrp="1" noChangeArrowheads="1"/>
          </p:cNvSpPr>
          <p:nvPr>
            <p:ph type="body" idx="1"/>
          </p:nvPr>
        </p:nvSpPr>
        <p:spPr>
          <a:xfrm>
            <a:off x="0" y="666750"/>
            <a:ext cx="3724275" cy="2444750"/>
          </a:xfrm>
          <a:noFill/>
          <a:ln/>
        </p:spPr>
        <p:txBody>
          <a:bodyPr/>
          <a:lstStyle/>
          <a:p>
            <a:pPr marL="401638" indent="-401638">
              <a:lnSpc>
                <a:spcPct val="110000"/>
              </a:lnSpc>
              <a:spcBef>
                <a:spcPct val="50000"/>
              </a:spcBef>
              <a:buFont typeface="Monotype Sorts" pitchFamily="2" charset="2"/>
              <a:buNone/>
            </a:pPr>
            <a:r>
              <a:rPr lang="en-US" b="1"/>
              <a:t>	You are a passenger in a car, not wearing a seat belt.  The car makes a sharp left turn.  From your perspective in the car, what do you feel is happening to you?</a:t>
            </a:r>
          </a:p>
        </p:txBody>
      </p:sp>
      <p:sp>
        <p:nvSpPr>
          <p:cNvPr id="363524" name="Rectangle 4"/>
          <p:cNvSpPr>
            <a:spLocks noChangeArrowheads="1"/>
          </p:cNvSpPr>
          <p:nvPr/>
        </p:nvSpPr>
        <p:spPr bwMode="auto">
          <a:xfrm>
            <a:off x="4598988" y="927100"/>
            <a:ext cx="4545012" cy="2166938"/>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(1)  you are thrown to the right</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(2)  you feel no particular change</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(3) you are thrown to the left</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(4) you are thrown to the ceiling</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(5)  you are thrown to the floor</a:t>
            </a:r>
          </a:p>
        </p:txBody>
      </p:sp>
      <p:pic>
        <p:nvPicPr>
          <p:cNvPr id="363525" name="Picture 5" descr="FG05_011"/>
          <p:cNvPicPr>
            <a:picLocks noChangeAspect="1" noChangeArrowheads="1"/>
          </p:cNvPicPr>
          <p:nvPr/>
        </p:nvPicPr>
        <p:blipFill>
          <a:blip r:embed="rId3" cstate="print">
            <a:lum bright="-36000" contrast="42000"/>
          </a:blip>
          <a:srcRect l="21667" t="18788" r="8513" b="7867"/>
          <a:stretch>
            <a:fillRect/>
          </a:stretch>
        </p:blipFill>
        <p:spPr bwMode="auto">
          <a:xfrm>
            <a:off x="4784725" y="3854450"/>
            <a:ext cx="4359275" cy="3003550"/>
          </a:xfrm>
          <a:prstGeom prst="rect">
            <a:avLst/>
          </a:prstGeom>
          <a:noFill/>
        </p:spPr>
      </p:pic>
      <p:sp>
        <p:nvSpPr>
          <p:cNvPr id="363526" name="Oval 6"/>
          <p:cNvSpPr>
            <a:spLocks noChangeArrowheads="1"/>
          </p:cNvSpPr>
          <p:nvPr/>
        </p:nvSpPr>
        <p:spPr bwMode="auto">
          <a:xfrm>
            <a:off x="4291013" y="887413"/>
            <a:ext cx="4581525" cy="541337"/>
          </a:xfrm>
          <a:prstGeom prst="ellipse">
            <a:avLst/>
          </a:prstGeom>
          <a:noFill/>
          <a:ln w="50800">
            <a:solidFill>
              <a:schemeClr val="accent1"/>
            </a:solidFill>
            <a:round/>
            <a:headEnd/>
            <a:tailEnd/>
          </a:ln>
          <a:effectLst/>
        </p:spPr>
        <p:txBody>
          <a:bodyPr wrap="none" anchor="ctr"/>
          <a:lstStyle/>
          <a:p>
            <a:endParaRPr lang="en-CA"/>
          </a:p>
        </p:txBody>
      </p:sp>
      <p:sp>
        <p:nvSpPr>
          <p:cNvPr id="363527" name="Rectangle 7"/>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2) </a:t>
            </a:r>
            <a:r>
              <a:rPr lang="en-US" sz="2800" dirty="0" smtClean="0">
                <a:solidFill>
                  <a:schemeClr val="accent2"/>
                </a:solidFill>
              </a:rPr>
              <a:t>Around </a:t>
            </a:r>
            <a:r>
              <a:rPr lang="en-US" sz="2800" dirty="0">
                <a:solidFill>
                  <a:schemeClr val="accent2"/>
                </a:solidFill>
              </a:rPr>
              <a:t>the Curve I</a:t>
            </a:r>
          </a:p>
        </p:txBody>
      </p:sp>
      <p:sp>
        <p:nvSpPr>
          <p:cNvPr id="363528" name="AutoShape 8"/>
          <p:cNvSpPr>
            <a:spLocks noChangeArrowheads="1"/>
          </p:cNvSpPr>
          <p:nvPr/>
        </p:nvSpPr>
        <p:spPr bwMode="auto">
          <a:xfrm>
            <a:off x="0" y="3651250"/>
            <a:ext cx="4802188" cy="265112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63529" name="Rectangle 9"/>
          <p:cNvSpPr>
            <a:spLocks noChangeArrowheads="1"/>
          </p:cNvSpPr>
          <p:nvPr/>
        </p:nvSpPr>
        <p:spPr bwMode="auto">
          <a:xfrm>
            <a:off x="0" y="3749675"/>
            <a:ext cx="4767263" cy="1717675"/>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rgbClr val="000000"/>
                </a:solidFill>
                <a:latin typeface="Arial" charset="0"/>
              </a:rPr>
              <a:t>	The passenger has the tendency to continue moving in a straight line.  From your perspective in the car, it feels like you are being thrown to the right, hitting the passenger door.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3526"/>
                                        </p:tgtEl>
                                        <p:attrNameLst>
                                          <p:attrName>style.visibility</p:attrName>
                                        </p:attrNameLst>
                                      </p:cBhvr>
                                      <p:to>
                                        <p:strVal val="visible"/>
                                      </p:to>
                                    </p:set>
                                    <p:animEffect transition="in" filter="dissolve">
                                      <p:cBhvr>
                                        <p:cTn id="7" dur="500"/>
                                        <p:tgtEl>
                                          <p:spTgt spid="363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65571" name="Rectangle 3"/>
          <p:cNvSpPr>
            <a:spLocks noChangeArrowheads="1"/>
          </p:cNvSpPr>
          <p:nvPr/>
        </p:nvSpPr>
        <p:spPr bwMode="auto">
          <a:xfrm>
            <a:off x="4570413" y="669925"/>
            <a:ext cx="4573587" cy="2495550"/>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(1)  centrifugal force is pushing you into the door</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(2)  the door is exerting a leftward force on you</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(3)  both of the above</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(4)  neither of the above</a:t>
            </a:r>
          </a:p>
        </p:txBody>
      </p:sp>
      <p:sp>
        <p:nvSpPr>
          <p:cNvPr id="365572" name="Rectangle 4"/>
          <p:cNvSpPr>
            <a:spLocks noGrp="1" noChangeArrowheads="1"/>
          </p:cNvSpPr>
          <p:nvPr>
            <p:ph type="body" idx="1"/>
          </p:nvPr>
        </p:nvSpPr>
        <p:spPr>
          <a:xfrm>
            <a:off x="0" y="909638"/>
            <a:ext cx="4024313" cy="2201862"/>
          </a:xfrm>
          <a:noFill/>
          <a:ln/>
        </p:spPr>
        <p:txBody>
          <a:bodyPr/>
          <a:lstStyle/>
          <a:p>
            <a:pPr marL="401638" indent="-401638">
              <a:lnSpc>
                <a:spcPct val="110000"/>
              </a:lnSpc>
              <a:spcBef>
                <a:spcPct val="50000"/>
              </a:spcBef>
              <a:buFont typeface="Monotype Sorts" pitchFamily="2" charset="2"/>
              <a:buNone/>
            </a:pPr>
            <a:r>
              <a:rPr lang="en-US" b="1"/>
              <a:t>	During that sharp left turn, you found yourself hitting the passenger door.  What is the correct description of what is actually happening?</a:t>
            </a:r>
          </a:p>
        </p:txBody>
      </p:sp>
      <p:sp>
        <p:nvSpPr>
          <p:cNvPr id="365573" name="Rectangle 5"/>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3) </a:t>
            </a:r>
            <a:r>
              <a:rPr lang="en-US" sz="2800" dirty="0" smtClean="0">
                <a:solidFill>
                  <a:schemeClr val="accent2"/>
                </a:solidFill>
              </a:rPr>
              <a:t>Around </a:t>
            </a:r>
            <a:r>
              <a:rPr lang="en-US" sz="2800" dirty="0">
                <a:solidFill>
                  <a:schemeClr val="accent2"/>
                </a:solidFill>
              </a:rPr>
              <a:t>the Curve II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pic>
        <p:nvPicPr>
          <p:cNvPr id="367619" name="Picture 3" descr="FG05_011"/>
          <p:cNvPicPr>
            <a:picLocks noChangeAspect="1" noChangeArrowheads="1"/>
          </p:cNvPicPr>
          <p:nvPr/>
        </p:nvPicPr>
        <p:blipFill>
          <a:blip r:embed="rId3" cstate="print">
            <a:lum bright="-36000" contrast="42000"/>
          </a:blip>
          <a:srcRect l="21667" t="18788" r="8513" b="7867"/>
          <a:stretch>
            <a:fillRect/>
          </a:stretch>
        </p:blipFill>
        <p:spPr bwMode="auto">
          <a:xfrm>
            <a:off x="4784725" y="3854450"/>
            <a:ext cx="4359275" cy="3003550"/>
          </a:xfrm>
          <a:prstGeom prst="rect">
            <a:avLst/>
          </a:prstGeom>
          <a:noFill/>
        </p:spPr>
      </p:pic>
      <p:sp>
        <p:nvSpPr>
          <p:cNvPr id="367620" name="Rectangle 4"/>
          <p:cNvSpPr>
            <a:spLocks noChangeArrowheads="1"/>
          </p:cNvSpPr>
          <p:nvPr/>
        </p:nvSpPr>
        <p:spPr bwMode="auto">
          <a:xfrm>
            <a:off x="4570413" y="669925"/>
            <a:ext cx="4573587" cy="2495550"/>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(1)  centrifugal force is pushing you into the door</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(2)  the door is exerting a leftward force on you</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(3)  both of the above</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(4)  neither of the above</a:t>
            </a:r>
          </a:p>
        </p:txBody>
      </p:sp>
      <p:sp>
        <p:nvSpPr>
          <p:cNvPr id="367621" name="Oval 5"/>
          <p:cNvSpPr>
            <a:spLocks noChangeArrowheads="1"/>
          </p:cNvSpPr>
          <p:nvPr/>
        </p:nvSpPr>
        <p:spPr bwMode="auto">
          <a:xfrm>
            <a:off x="4248150" y="1330325"/>
            <a:ext cx="4895850" cy="941388"/>
          </a:xfrm>
          <a:prstGeom prst="ellipse">
            <a:avLst/>
          </a:prstGeom>
          <a:noFill/>
          <a:ln w="50800">
            <a:solidFill>
              <a:schemeClr val="accent1"/>
            </a:solidFill>
            <a:round/>
            <a:headEnd/>
            <a:tailEnd/>
          </a:ln>
          <a:effectLst/>
        </p:spPr>
        <p:txBody>
          <a:bodyPr wrap="none" anchor="ctr"/>
          <a:lstStyle/>
          <a:p>
            <a:endParaRPr lang="en-CA"/>
          </a:p>
        </p:txBody>
      </p:sp>
      <p:sp>
        <p:nvSpPr>
          <p:cNvPr id="367622" name="Rectangle 6"/>
          <p:cNvSpPr>
            <a:spLocks noGrp="1" noChangeArrowheads="1"/>
          </p:cNvSpPr>
          <p:nvPr>
            <p:ph type="body" idx="1"/>
          </p:nvPr>
        </p:nvSpPr>
        <p:spPr>
          <a:xfrm>
            <a:off x="0" y="909638"/>
            <a:ext cx="4024313" cy="2201862"/>
          </a:xfrm>
          <a:noFill/>
          <a:ln/>
        </p:spPr>
        <p:txBody>
          <a:bodyPr/>
          <a:lstStyle/>
          <a:p>
            <a:pPr marL="401638" indent="-401638">
              <a:lnSpc>
                <a:spcPct val="110000"/>
              </a:lnSpc>
              <a:spcBef>
                <a:spcPct val="50000"/>
              </a:spcBef>
              <a:buFont typeface="Monotype Sorts" pitchFamily="2" charset="2"/>
              <a:buNone/>
            </a:pPr>
            <a:r>
              <a:rPr lang="en-US" b="1"/>
              <a:t>	During that sharp left turn, you found yourself hitting the passenger door.  What is the correct description of what is actually happening?</a:t>
            </a:r>
          </a:p>
        </p:txBody>
      </p:sp>
      <p:sp>
        <p:nvSpPr>
          <p:cNvPr id="367623" name="AutoShape 7"/>
          <p:cNvSpPr>
            <a:spLocks noChangeArrowheads="1"/>
          </p:cNvSpPr>
          <p:nvPr/>
        </p:nvSpPr>
        <p:spPr bwMode="auto">
          <a:xfrm>
            <a:off x="0" y="3651250"/>
            <a:ext cx="4830763" cy="229393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367624" name="Rectangle 8"/>
          <p:cNvSpPr>
            <a:spLocks noChangeArrowheads="1"/>
          </p:cNvSpPr>
          <p:nvPr/>
        </p:nvSpPr>
        <p:spPr bwMode="auto">
          <a:xfrm>
            <a:off x="0" y="3749675"/>
            <a:ext cx="4811713" cy="1717675"/>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rgbClr val="000000"/>
                </a:solidFill>
                <a:latin typeface="Arial" charset="0"/>
              </a:rPr>
              <a:t>	The passenger has the tendency to continue moving in a straight line.  There is a centripetal force, provided by the door, that forces the passenger into a circular path.</a:t>
            </a:r>
          </a:p>
        </p:txBody>
      </p:sp>
      <p:sp>
        <p:nvSpPr>
          <p:cNvPr id="367625" name="Rectangle 9"/>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3) </a:t>
            </a:r>
            <a:r>
              <a:rPr lang="en-US" sz="2800" dirty="0" smtClean="0">
                <a:solidFill>
                  <a:schemeClr val="accent2"/>
                </a:solidFill>
              </a:rPr>
              <a:t>Around </a:t>
            </a:r>
            <a:r>
              <a:rPr lang="en-US" sz="2800" dirty="0">
                <a:solidFill>
                  <a:schemeClr val="accent2"/>
                </a:solidFill>
              </a:rPr>
              <a:t>the Curve II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7621"/>
                                        </p:tgtEl>
                                        <p:attrNameLst>
                                          <p:attrName>style.visibility</p:attrName>
                                        </p:attrNameLst>
                                      </p:cBhvr>
                                      <p:to>
                                        <p:strVal val="visible"/>
                                      </p:to>
                                    </p:set>
                                    <p:animEffect transition="in" filter="dissolve">
                                      <p:cBhvr>
                                        <p:cTn id="7" dur="500"/>
                                        <p:tgtEl>
                                          <p:spTgt spid="367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sp>
        <p:nvSpPr>
          <p:cNvPr id="369667" name="Rectangle 3"/>
          <p:cNvSpPr>
            <a:spLocks noChangeArrowheads="1"/>
          </p:cNvSpPr>
          <p:nvPr/>
        </p:nvSpPr>
        <p:spPr bwMode="auto">
          <a:xfrm>
            <a:off x="4019550" y="606425"/>
            <a:ext cx="5124450" cy="2970213"/>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car’s engine is not strong enough to keep the car from being pushed out</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friction between tires and road is not strong enough to keep car in a circle</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car is too heavy to make the turn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a deer caused you to skid</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none of the above</a:t>
            </a:r>
          </a:p>
        </p:txBody>
      </p:sp>
      <p:sp>
        <p:nvSpPr>
          <p:cNvPr id="369668" name="Rectangle 4"/>
          <p:cNvSpPr>
            <a:spLocks noGrp="1" noChangeArrowheads="1"/>
          </p:cNvSpPr>
          <p:nvPr>
            <p:ph type="body" idx="1"/>
          </p:nvPr>
        </p:nvSpPr>
        <p:spPr>
          <a:xfrm>
            <a:off x="0" y="784225"/>
            <a:ext cx="3683000" cy="2395538"/>
          </a:xfrm>
          <a:noFill/>
          <a:ln/>
        </p:spPr>
        <p:txBody>
          <a:bodyPr/>
          <a:lstStyle/>
          <a:p>
            <a:pPr marL="401638" indent="-401638">
              <a:lnSpc>
                <a:spcPct val="110000"/>
              </a:lnSpc>
              <a:spcBef>
                <a:spcPct val="50000"/>
              </a:spcBef>
              <a:buFont typeface="Monotype Sorts" pitchFamily="2" charset="2"/>
              <a:buNone/>
            </a:pPr>
            <a:r>
              <a:rPr lang="en-US" b="1">
                <a:effectLst>
                  <a:outerShdw blurRad="38100" dist="38100" dir="2700000" algn="tl">
                    <a:srgbClr val="000000"/>
                  </a:outerShdw>
                </a:effectLst>
              </a:rPr>
              <a:t>	You drive your dad’s car too fast around a curve and the car starts to skid.  What is the correct description of this situation?</a:t>
            </a:r>
            <a:endParaRPr lang="en-US" b="1"/>
          </a:p>
        </p:txBody>
      </p:sp>
      <p:sp>
        <p:nvSpPr>
          <p:cNvPr id="369669" name="Rectangle 5"/>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4) </a:t>
            </a:r>
            <a:r>
              <a:rPr lang="en-US" sz="2800" dirty="0" smtClean="0">
                <a:solidFill>
                  <a:schemeClr val="accent2"/>
                </a:solidFill>
              </a:rPr>
              <a:t>Around </a:t>
            </a:r>
            <a:r>
              <a:rPr lang="en-US" sz="2800" dirty="0">
                <a:solidFill>
                  <a:schemeClr val="accent2"/>
                </a:solidFill>
              </a:rPr>
              <a:t>the Curve III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CA"/>
          </a:p>
        </p:txBody>
      </p:sp>
      <p:pic>
        <p:nvPicPr>
          <p:cNvPr id="371715" name="Picture 3" descr="FG05_011"/>
          <p:cNvPicPr>
            <a:picLocks noChangeAspect="1" noChangeArrowheads="1"/>
          </p:cNvPicPr>
          <p:nvPr/>
        </p:nvPicPr>
        <p:blipFill>
          <a:blip r:embed="rId3" cstate="print">
            <a:lum bright="-42000" contrast="66000"/>
          </a:blip>
          <a:srcRect l="21667" t="18788" r="8513" b="7867"/>
          <a:stretch>
            <a:fillRect/>
          </a:stretch>
        </p:blipFill>
        <p:spPr bwMode="auto">
          <a:xfrm>
            <a:off x="4784725" y="3854450"/>
            <a:ext cx="4359275" cy="3003550"/>
          </a:xfrm>
          <a:prstGeom prst="rect">
            <a:avLst/>
          </a:prstGeom>
          <a:noFill/>
        </p:spPr>
      </p:pic>
      <p:sp>
        <p:nvSpPr>
          <p:cNvPr id="371716" name="AutoShape 4"/>
          <p:cNvSpPr>
            <a:spLocks noChangeArrowheads="1"/>
          </p:cNvSpPr>
          <p:nvPr/>
        </p:nvSpPr>
        <p:spPr bwMode="auto">
          <a:xfrm>
            <a:off x="0" y="3473450"/>
            <a:ext cx="5305425" cy="2201863"/>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sz="2200">
              <a:latin typeface="Arial" charset="0"/>
            </a:endParaRPr>
          </a:p>
        </p:txBody>
      </p:sp>
      <p:sp>
        <p:nvSpPr>
          <p:cNvPr id="371717" name="Rectangle 5"/>
          <p:cNvSpPr>
            <a:spLocks noChangeArrowheads="1"/>
          </p:cNvSpPr>
          <p:nvPr/>
        </p:nvSpPr>
        <p:spPr bwMode="auto">
          <a:xfrm>
            <a:off x="0" y="3448050"/>
            <a:ext cx="5232400" cy="2573338"/>
          </a:xfrm>
          <a:prstGeom prst="rect">
            <a:avLst/>
          </a:prstGeom>
          <a:noFill/>
          <a:ln w="9525">
            <a:noFill/>
            <a:miter lim="800000"/>
            <a:headEnd/>
            <a:tailEnd/>
          </a:ln>
          <a:effectLst/>
        </p:spPr>
        <p:txBody>
          <a:bodyPr lIns="90488" tIns="44450" rIns="90488" bIns="44450"/>
          <a:lstStyle/>
          <a:p>
            <a:pPr marL="401638" indent="-401638">
              <a:lnSpc>
                <a:spcPct val="135000"/>
              </a:lnSpc>
              <a:spcBef>
                <a:spcPct val="30000"/>
              </a:spcBef>
              <a:buClr>
                <a:schemeClr val="accent1"/>
              </a:buClr>
              <a:buSzPct val="75000"/>
              <a:buFont typeface="Monotype Sorts" pitchFamily="2" charset="2"/>
              <a:buNone/>
            </a:pPr>
            <a:r>
              <a:rPr lang="en-US" sz="2000" b="1">
                <a:solidFill>
                  <a:srgbClr val="000000"/>
                </a:solidFill>
                <a:latin typeface="Arial" charset="0"/>
              </a:rPr>
              <a:t>	The friction force between tires and road provides the centripetal force that keeps the car moving in a circle.  If this force is too small, the car continues in a straight line!</a:t>
            </a:r>
          </a:p>
        </p:txBody>
      </p:sp>
      <p:sp>
        <p:nvSpPr>
          <p:cNvPr id="371718" name="Oval 6"/>
          <p:cNvSpPr>
            <a:spLocks noChangeArrowheads="1"/>
          </p:cNvSpPr>
          <p:nvPr/>
        </p:nvSpPr>
        <p:spPr bwMode="auto">
          <a:xfrm>
            <a:off x="3733800" y="1258888"/>
            <a:ext cx="5410200" cy="898525"/>
          </a:xfrm>
          <a:prstGeom prst="ellipse">
            <a:avLst/>
          </a:prstGeom>
          <a:noFill/>
          <a:ln w="50800">
            <a:solidFill>
              <a:schemeClr val="accent1"/>
            </a:solidFill>
            <a:round/>
            <a:headEnd/>
            <a:tailEnd/>
          </a:ln>
          <a:effectLst/>
        </p:spPr>
        <p:txBody>
          <a:bodyPr wrap="none" anchor="ctr"/>
          <a:lstStyle/>
          <a:p>
            <a:endParaRPr lang="en-CA"/>
          </a:p>
        </p:txBody>
      </p:sp>
      <p:sp>
        <p:nvSpPr>
          <p:cNvPr id="371719" name="Rectangle 7"/>
          <p:cNvSpPr>
            <a:spLocks noChangeArrowheads="1"/>
          </p:cNvSpPr>
          <p:nvPr/>
        </p:nvSpPr>
        <p:spPr bwMode="auto">
          <a:xfrm>
            <a:off x="4019550" y="606425"/>
            <a:ext cx="5124450" cy="2970213"/>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car’s engine is not strong enough to keep the car from being pushed out</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friction between tires and road is not strong enough to keep car in a circle</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car is too heavy to make the turn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a deer caused you to skid</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none of the above</a:t>
            </a:r>
          </a:p>
        </p:txBody>
      </p:sp>
      <p:sp>
        <p:nvSpPr>
          <p:cNvPr id="371720" name="Rectangle 8"/>
          <p:cNvSpPr>
            <a:spLocks noGrp="1" noChangeArrowheads="1"/>
          </p:cNvSpPr>
          <p:nvPr>
            <p:ph type="body" idx="1"/>
          </p:nvPr>
        </p:nvSpPr>
        <p:spPr>
          <a:xfrm>
            <a:off x="0" y="784225"/>
            <a:ext cx="3683000" cy="2395538"/>
          </a:xfrm>
          <a:noFill/>
          <a:ln/>
        </p:spPr>
        <p:txBody>
          <a:bodyPr/>
          <a:lstStyle/>
          <a:p>
            <a:pPr marL="401638" indent="-401638">
              <a:lnSpc>
                <a:spcPct val="110000"/>
              </a:lnSpc>
              <a:spcBef>
                <a:spcPct val="50000"/>
              </a:spcBef>
              <a:buFont typeface="Monotype Sorts" pitchFamily="2" charset="2"/>
              <a:buNone/>
            </a:pPr>
            <a:r>
              <a:rPr lang="en-US" b="1">
                <a:effectLst>
                  <a:outerShdw blurRad="38100" dist="38100" dir="2700000" algn="tl">
                    <a:srgbClr val="000000"/>
                  </a:outerShdw>
                </a:effectLst>
              </a:rPr>
              <a:t>	You drive your dad’s car too fast around a curve and the car starts to skid.  What is the correct description of this situation?</a:t>
            </a:r>
            <a:endParaRPr lang="en-US" b="1"/>
          </a:p>
        </p:txBody>
      </p:sp>
      <p:sp>
        <p:nvSpPr>
          <p:cNvPr id="371721" name="Rectangle 9"/>
          <p:cNvSpPr>
            <a:spLocks noGrp="1" noChangeArrowheads="1"/>
          </p:cNvSpPr>
          <p:nvPr>
            <p:ph type="title"/>
          </p:nvPr>
        </p:nvSpPr>
        <p:spPr>
          <a:xfrm>
            <a:off x="933450" y="0"/>
            <a:ext cx="7294563" cy="838200"/>
          </a:xfrm>
          <a:noFill/>
          <a:ln/>
        </p:spPr>
        <p:txBody>
          <a:bodyPr/>
          <a:lstStyle/>
          <a:p>
            <a:pPr>
              <a:lnSpc>
                <a:spcPct val="90000"/>
              </a:lnSpc>
            </a:pPr>
            <a:r>
              <a:rPr lang="en-US" sz="2800" i="1" dirty="0" smtClean="0"/>
              <a:t>4) </a:t>
            </a:r>
            <a:r>
              <a:rPr lang="en-US" sz="2800" dirty="0" smtClean="0">
                <a:solidFill>
                  <a:schemeClr val="accent2"/>
                </a:solidFill>
              </a:rPr>
              <a:t>Around </a:t>
            </a:r>
            <a:r>
              <a:rPr lang="en-US" sz="2800" dirty="0">
                <a:solidFill>
                  <a:schemeClr val="accent2"/>
                </a:solidFill>
              </a:rPr>
              <a:t>the Curve III</a:t>
            </a:r>
          </a:p>
        </p:txBody>
      </p:sp>
      <p:sp>
        <p:nvSpPr>
          <p:cNvPr id="371722" name="Text Box 10"/>
          <p:cNvSpPr txBox="1">
            <a:spLocks noChangeArrowheads="1"/>
          </p:cNvSpPr>
          <p:nvPr/>
        </p:nvSpPr>
        <p:spPr bwMode="auto">
          <a:xfrm>
            <a:off x="146050" y="5927725"/>
            <a:ext cx="4551363" cy="711200"/>
          </a:xfrm>
          <a:prstGeom prst="rect">
            <a:avLst/>
          </a:prstGeom>
          <a:solidFill>
            <a:srgbClr val="3366FF"/>
          </a:solidFill>
          <a:ln w="9525">
            <a:solidFill>
              <a:schemeClr val="tx2"/>
            </a:solidFill>
            <a:miter lim="800000"/>
            <a:headEnd type="none" w="sm" len="sm"/>
            <a:tailEnd type="none" w="sm" len="sm"/>
          </a:ln>
          <a:effectLst/>
        </p:spPr>
        <p:txBody>
          <a:bodyPr>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could be done to the road or car to prevent skidding?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111">
  <a:themeElements>
    <a:clrScheme name="">
      <a:dk1>
        <a:srgbClr val="000040"/>
      </a:dk1>
      <a:lt1>
        <a:srgbClr val="FFFFFF"/>
      </a:lt1>
      <a:dk2>
        <a:srgbClr val="000080"/>
      </a:dk2>
      <a:lt2>
        <a:srgbClr val="FAFD00"/>
      </a:lt2>
      <a:accent1>
        <a:srgbClr val="00FF00"/>
      </a:accent1>
      <a:accent2>
        <a:srgbClr val="00FFFF"/>
      </a:accent2>
      <a:accent3>
        <a:srgbClr val="AAAAC0"/>
      </a:accent3>
      <a:accent4>
        <a:srgbClr val="DADADA"/>
      </a:accent4>
      <a:accent5>
        <a:srgbClr val="AAFFAA"/>
      </a:accent5>
      <a:accent6>
        <a:srgbClr val="00E7E7"/>
      </a:accent6>
      <a:hlink>
        <a:srgbClr val="FF00FF"/>
      </a:hlink>
      <a:folHlink>
        <a:srgbClr val="8080FF"/>
      </a:folHlink>
    </a:clrScheme>
    <a:fontScheme name="LECT1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ECT11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CT1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ECT11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CT11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CT11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CT11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ECT11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C:\MSOFFICE\Templates\LECT111.pot</Template>
  <TotalTime>9</TotalTime>
  <Pages>28</Pages>
  <Words>1494</Words>
  <Application>Microsoft Office PowerPoint</Application>
  <PresentationFormat>On-screen Show (4:3)</PresentationFormat>
  <Paragraphs>329</Paragraphs>
  <Slides>35</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LECT111</vt:lpstr>
      <vt:lpstr>Equation</vt:lpstr>
      <vt:lpstr>Unit 5 Circular Motion and Gravitation</vt:lpstr>
      <vt:lpstr>1) Tetherball</vt:lpstr>
      <vt:lpstr>1) Tetherball</vt:lpstr>
      <vt:lpstr>2) Around the Curve I</vt:lpstr>
      <vt:lpstr>2) Around the Curve I</vt:lpstr>
      <vt:lpstr>3) Around the Curve II</vt:lpstr>
      <vt:lpstr>3) Around the Curve II</vt:lpstr>
      <vt:lpstr>4) Around the Curve III</vt:lpstr>
      <vt:lpstr>4) Around the Curve III</vt:lpstr>
      <vt:lpstr>5) Missing Link</vt:lpstr>
      <vt:lpstr>5) Missing Link</vt:lpstr>
      <vt:lpstr>6) Ball and String</vt:lpstr>
      <vt:lpstr>6) Ball and String</vt:lpstr>
      <vt:lpstr>7) Barrel of Fun</vt:lpstr>
      <vt:lpstr>7) Barrel of Fun</vt:lpstr>
      <vt:lpstr>8) Going in Circles I</vt:lpstr>
      <vt:lpstr>8) Going in Circles I</vt:lpstr>
      <vt:lpstr>9) Going in Circles II</vt:lpstr>
      <vt:lpstr>9) Going in Circles II</vt:lpstr>
      <vt:lpstr>10) Going in Circles III</vt:lpstr>
      <vt:lpstr>10) Going in Circles III</vt:lpstr>
      <vt:lpstr>11) Earth and Moon I</vt:lpstr>
      <vt:lpstr>11) Earth and Moon I</vt:lpstr>
      <vt:lpstr>12) Earth and Moon II</vt:lpstr>
      <vt:lpstr>12) Earth and Moon II</vt:lpstr>
      <vt:lpstr>13) Fly Me Away</vt:lpstr>
      <vt:lpstr>13) Fly Me Away</vt:lpstr>
      <vt:lpstr>14) Two Satellites</vt:lpstr>
      <vt:lpstr>14) Two Satellites</vt:lpstr>
      <vt:lpstr>15) Averting Disaster</vt:lpstr>
      <vt:lpstr>15) Averting Disaster</vt:lpstr>
      <vt:lpstr>16) In the Space Shuttle</vt:lpstr>
      <vt:lpstr>16) In the Space Shuttle</vt:lpstr>
      <vt:lpstr>17) Force Vectors</vt:lpstr>
      <vt:lpstr>17) Force Vectors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Chap5-Conceptual Modules-Giancoli</dc:title>
  <dc:subject/>
  <dc:creator>C. Bennhold and J. Feldman</dc:creator>
  <cp:keywords/>
  <dc:description/>
  <cp:lastModifiedBy>Matt</cp:lastModifiedBy>
  <cp:revision>8802924</cp:revision>
  <cp:lastPrinted>1995-08-21T13:29:08Z</cp:lastPrinted>
  <dcterms:created xsi:type="dcterms:W3CDTF">1994-12-11T17:20:44Z</dcterms:created>
  <dcterms:modified xsi:type="dcterms:W3CDTF">2012-01-04T04:28:30Z</dcterms:modified>
</cp:coreProperties>
</file>