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8"/>
  </p:notesMasterIdLst>
  <p:handoutMasterIdLst>
    <p:handoutMasterId r:id="rId79"/>
  </p:handoutMasterIdLst>
  <p:sldIdLst>
    <p:sldId id="1050" r:id="rId2"/>
    <p:sldId id="976" r:id="rId3"/>
    <p:sldId id="977" r:id="rId4"/>
    <p:sldId id="978" r:id="rId5"/>
    <p:sldId id="979" r:id="rId6"/>
    <p:sldId id="980" r:id="rId7"/>
    <p:sldId id="981" r:id="rId8"/>
    <p:sldId id="982" r:id="rId9"/>
    <p:sldId id="983" r:id="rId10"/>
    <p:sldId id="1051" r:id="rId11"/>
    <p:sldId id="984" r:id="rId12"/>
    <p:sldId id="985" r:id="rId13"/>
    <p:sldId id="986" r:id="rId14"/>
    <p:sldId id="987" r:id="rId15"/>
    <p:sldId id="988" r:id="rId16"/>
    <p:sldId id="989" r:id="rId17"/>
    <p:sldId id="990" r:id="rId18"/>
    <p:sldId id="991" r:id="rId19"/>
    <p:sldId id="992" r:id="rId20"/>
    <p:sldId id="993" r:id="rId21"/>
    <p:sldId id="994" r:id="rId22"/>
    <p:sldId id="995" r:id="rId23"/>
    <p:sldId id="996" r:id="rId24"/>
    <p:sldId id="997" r:id="rId25"/>
    <p:sldId id="998" r:id="rId26"/>
    <p:sldId id="999" r:id="rId27"/>
    <p:sldId id="1000" r:id="rId28"/>
    <p:sldId id="1001" r:id="rId29"/>
    <p:sldId id="1002" r:id="rId30"/>
    <p:sldId id="1003" r:id="rId31"/>
    <p:sldId id="1004" r:id="rId32"/>
    <p:sldId id="1005" r:id="rId33"/>
    <p:sldId id="1006" r:id="rId34"/>
    <p:sldId id="1007" r:id="rId35"/>
    <p:sldId id="1008" r:id="rId36"/>
    <p:sldId id="1009" r:id="rId37"/>
    <p:sldId id="1010" r:id="rId38"/>
    <p:sldId id="1011" r:id="rId39"/>
    <p:sldId id="1012" r:id="rId40"/>
    <p:sldId id="1013" r:id="rId41"/>
    <p:sldId id="1014" r:id="rId42"/>
    <p:sldId id="1015" r:id="rId43"/>
    <p:sldId id="1016" r:id="rId44"/>
    <p:sldId id="1017" r:id="rId45"/>
    <p:sldId id="1018" r:id="rId46"/>
    <p:sldId id="1019" r:id="rId47"/>
    <p:sldId id="1020" r:id="rId48"/>
    <p:sldId id="1021" r:id="rId49"/>
    <p:sldId id="1022" r:id="rId50"/>
    <p:sldId id="1023" r:id="rId51"/>
    <p:sldId id="1024" r:id="rId52"/>
    <p:sldId id="1025" r:id="rId53"/>
    <p:sldId id="1026" r:id="rId54"/>
    <p:sldId id="1027" r:id="rId55"/>
    <p:sldId id="1028" r:id="rId56"/>
    <p:sldId id="1029" r:id="rId57"/>
    <p:sldId id="1030" r:id="rId58"/>
    <p:sldId id="1031" r:id="rId59"/>
    <p:sldId id="1032" r:id="rId60"/>
    <p:sldId id="1033" r:id="rId61"/>
    <p:sldId id="1034" r:id="rId62"/>
    <p:sldId id="1035" r:id="rId63"/>
    <p:sldId id="1036" r:id="rId64"/>
    <p:sldId id="1037" r:id="rId65"/>
    <p:sldId id="1038" r:id="rId66"/>
    <p:sldId id="1039" r:id="rId67"/>
    <p:sldId id="1040" r:id="rId68"/>
    <p:sldId id="1041" r:id="rId69"/>
    <p:sldId id="1042" r:id="rId70"/>
    <p:sldId id="1043" r:id="rId71"/>
    <p:sldId id="1044" r:id="rId72"/>
    <p:sldId id="1045" r:id="rId73"/>
    <p:sldId id="1046" r:id="rId74"/>
    <p:sldId id="1047" r:id="rId75"/>
    <p:sldId id="1048" r:id="rId76"/>
    <p:sldId id="1049" r:id="rId7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3300"/>
    <a:srgbClr val="0066FF"/>
    <a:srgbClr val="990000"/>
    <a:srgbClr val="FF0000"/>
    <a:srgbClr val="CC0099"/>
    <a:srgbClr val="80808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95" autoAdjust="0"/>
  </p:normalViewPr>
  <p:slideViewPr>
    <p:cSldViewPr snapToGrid="0">
      <p:cViewPr varScale="1">
        <p:scale>
          <a:sx n="66" d="100"/>
          <a:sy n="66" d="100"/>
        </p:scale>
        <p:origin x="-552" y="-108"/>
      </p:cViewPr>
      <p:guideLst>
        <p:guide orient="horz" pos="1903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238"/>
    </p:cViewPr>
  </p:sorterViewPr>
  <p:notesViewPr>
    <p:cSldViewPr snapToGrid="0"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46.xml"/><Relationship Id="rId3" Type="http://schemas.openxmlformats.org/officeDocument/2006/relationships/slide" Target="slides/slide33.xml"/><Relationship Id="rId7" Type="http://schemas.openxmlformats.org/officeDocument/2006/relationships/slide" Target="slides/slide45.xml"/><Relationship Id="rId12" Type="http://schemas.openxmlformats.org/officeDocument/2006/relationships/slide" Target="slides/slide56.xml"/><Relationship Id="rId2" Type="http://schemas.openxmlformats.org/officeDocument/2006/relationships/slide" Target="slides/slide22.xml"/><Relationship Id="rId1" Type="http://schemas.openxmlformats.org/officeDocument/2006/relationships/slide" Target="slides/slide21.xml"/><Relationship Id="rId6" Type="http://schemas.openxmlformats.org/officeDocument/2006/relationships/slide" Target="slides/slide36.xml"/><Relationship Id="rId11" Type="http://schemas.openxmlformats.org/officeDocument/2006/relationships/slide" Target="slides/slide55.xml"/><Relationship Id="rId5" Type="http://schemas.openxmlformats.org/officeDocument/2006/relationships/slide" Target="slides/slide35.xml"/><Relationship Id="rId10" Type="http://schemas.openxmlformats.org/officeDocument/2006/relationships/slide" Target="slides/slide52.xml"/><Relationship Id="rId4" Type="http://schemas.openxmlformats.org/officeDocument/2006/relationships/slide" Target="slides/slide34.xml"/><Relationship Id="rId9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fld id="{7B157F4C-F1F0-4B8F-BE1B-5994E1C8A91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049588" y="8710613"/>
            <a:ext cx="757237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7307" tIns="44448" rIns="87307" bIns="44448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US" sz="1200"/>
              <a:t>Page </a:t>
            </a:r>
            <a:fld id="{7342E140-3E54-4B40-9099-CEE4539EDFDA}" type="slidenum">
              <a:rPr lang="en-US" sz="1200"/>
              <a:pPr algn="ctr" defTabSz="868363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fld id="{B46BCC7E-72B6-4EA2-872F-10D8803710F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3" tIns="44448" rIns="90483" bIns="444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049588" y="8710613"/>
            <a:ext cx="757237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7307" tIns="44448" rIns="87307" bIns="44448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US" sz="1200"/>
              <a:t>Page </a:t>
            </a:r>
            <a:fld id="{6FB3BD3C-382C-42DB-A88F-F7004A45475B}" type="slidenum">
              <a:rPr lang="en-US" sz="1200"/>
              <a:pPr algn="ctr" defTabSz="868363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  <p:sp>
        <p:nvSpPr>
          <p:cNvPr id="2056" name="Rectangle 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F615A1-2CFC-4FA2-9B71-7A513257F369}" type="slidenum">
              <a:rPr lang="en-US"/>
              <a:pPr/>
              <a:t>2</a:t>
            </a:fld>
            <a:endParaRPr lang="en-US"/>
          </a:p>
        </p:txBody>
      </p:sp>
      <p:sp>
        <p:nvSpPr>
          <p:cNvPr id="136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6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419A3A-DEAE-40CB-BACA-D9F83747072F}" type="slidenum">
              <a:rPr lang="en-US"/>
              <a:pPr/>
              <a:t>11</a:t>
            </a:fld>
            <a:endParaRPr lang="en-US"/>
          </a:p>
        </p:txBody>
      </p:sp>
      <p:sp>
        <p:nvSpPr>
          <p:cNvPr id="137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7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868D6E-FC2B-4109-A38A-EACD4526295F}" type="slidenum">
              <a:rPr lang="en-US"/>
              <a:pPr/>
              <a:t>12</a:t>
            </a:fld>
            <a:endParaRPr lang="en-US"/>
          </a:p>
        </p:txBody>
      </p:sp>
      <p:sp>
        <p:nvSpPr>
          <p:cNvPr id="137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7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BDF15B-FDA7-4A78-8564-B9E630DB4EAC}" type="slidenum">
              <a:rPr lang="en-US"/>
              <a:pPr/>
              <a:t>13</a:t>
            </a:fld>
            <a:endParaRPr lang="en-US"/>
          </a:p>
        </p:txBody>
      </p:sp>
      <p:sp>
        <p:nvSpPr>
          <p:cNvPr id="138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8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D91A30-D64F-4FFE-985B-C48A6C2D0472}" type="slidenum">
              <a:rPr lang="en-US"/>
              <a:pPr/>
              <a:t>14</a:t>
            </a:fld>
            <a:endParaRPr lang="en-US"/>
          </a:p>
        </p:txBody>
      </p:sp>
      <p:sp>
        <p:nvSpPr>
          <p:cNvPr id="138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8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D7FD8B-A7FE-40D2-9361-EBCB9797306B}" type="slidenum">
              <a:rPr lang="en-US"/>
              <a:pPr/>
              <a:t>15</a:t>
            </a:fld>
            <a:endParaRPr lang="en-US"/>
          </a:p>
        </p:txBody>
      </p:sp>
      <p:sp>
        <p:nvSpPr>
          <p:cNvPr id="138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8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BA1022-2213-4C2C-87CD-22616256A2B1}" type="slidenum">
              <a:rPr lang="en-US"/>
              <a:pPr/>
              <a:t>16</a:t>
            </a:fld>
            <a:endParaRPr lang="en-US"/>
          </a:p>
        </p:txBody>
      </p:sp>
      <p:sp>
        <p:nvSpPr>
          <p:cNvPr id="138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8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15BB37-4677-40C8-BD59-DF9056252877}" type="slidenum">
              <a:rPr lang="en-US"/>
              <a:pPr/>
              <a:t>17</a:t>
            </a:fld>
            <a:endParaRPr lang="en-US"/>
          </a:p>
        </p:txBody>
      </p:sp>
      <p:sp>
        <p:nvSpPr>
          <p:cNvPr id="138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2B191-E529-4BAF-9750-48683CCF275C}" type="slidenum">
              <a:rPr lang="en-US"/>
              <a:pPr/>
              <a:t>18</a:t>
            </a:fld>
            <a:endParaRPr lang="en-US"/>
          </a:p>
        </p:txBody>
      </p:sp>
      <p:sp>
        <p:nvSpPr>
          <p:cNvPr id="139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A56DBB-BD58-49FC-9779-AE667DC36ADB}" type="slidenum">
              <a:rPr lang="en-US"/>
              <a:pPr/>
              <a:t>19</a:t>
            </a:fld>
            <a:endParaRPr lang="en-US"/>
          </a:p>
        </p:txBody>
      </p:sp>
      <p:sp>
        <p:nvSpPr>
          <p:cNvPr id="139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07A2B-844A-46B8-BD75-3DE98BDFDFFB}" type="slidenum">
              <a:rPr lang="en-US"/>
              <a:pPr/>
              <a:t>20</a:t>
            </a:fld>
            <a:endParaRPr lang="en-US"/>
          </a:p>
        </p:txBody>
      </p:sp>
      <p:sp>
        <p:nvSpPr>
          <p:cNvPr id="139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56475C-EC53-4C0E-9A44-36146121987B}" type="slidenum">
              <a:rPr lang="en-US"/>
              <a:pPr/>
              <a:t>3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4622B8-B675-4FC2-8E12-B52FFE8DFA3F}" type="slidenum">
              <a:rPr lang="en-US"/>
              <a:pPr/>
              <a:t>21</a:t>
            </a:fld>
            <a:endParaRPr lang="en-US"/>
          </a:p>
        </p:txBody>
      </p:sp>
      <p:sp>
        <p:nvSpPr>
          <p:cNvPr id="139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9730" tIns="44865" rIns="89730" bIns="448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C02A9-9648-42C9-BFF1-AD6003670BAD}" type="slidenum">
              <a:rPr lang="en-US"/>
              <a:pPr/>
              <a:t>22</a:t>
            </a:fld>
            <a:endParaRPr lang="en-US"/>
          </a:p>
        </p:txBody>
      </p:sp>
      <p:sp>
        <p:nvSpPr>
          <p:cNvPr id="139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9730" tIns="44865" rIns="89730" bIns="448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2CD1FC-CBE9-4412-BFB7-79F0139C1C43}" type="slidenum">
              <a:rPr lang="en-US"/>
              <a:pPr/>
              <a:t>23</a:t>
            </a:fld>
            <a:endParaRPr lang="en-US"/>
          </a:p>
        </p:txBody>
      </p:sp>
      <p:sp>
        <p:nvSpPr>
          <p:cNvPr id="140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9730" tIns="44865" rIns="89730" bIns="448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A58FED-8484-4CAA-8359-4AE405BA7BE3}" type="slidenum">
              <a:rPr lang="en-US"/>
              <a:pPr/>
              <a:t>24</a:t>
            </a:fld>
            <a:endParaRPr lang="en-US"/>
          </a:p>
        </p:txBody>
      </p:sp>
      <p:sp>
        <p:nvSpPr>
          <p:cNvPr id="140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9730" tIns="44865" rIns="89730" bIns="448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170BA3-A923-4A56-93EC-C71B41E3EEA2}" type="slidenum">
              <a:rPr lang="en-US"/>
              <a:pPr/>
              <a:t>25</a:t>
            </a:fld>
            <a:endParaRPr lang="en-US"/>
          </a:p>
        </p:txBody>
      </p:sp>
      <p:sp>
        <p:nvSpPr>
          <p:cNvPr id="140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9730" tIns="44865" rIns="89730" bIns="448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8E3C01-6C5A-41BE-AF1D-6A0E7C4488E3}" type="slidenum">
              <a:rPr lang="en-US"/>
              <a:pPr/>
              <a:t>26</a:t>
            </a:fld>
            <a:endParaRPr lang="en-US"/>
          </a:p>
        </p:txBody>
      </p:sp>
      <p:sp>
        <p:nvSpPr>
          <p:cNvPr id="140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9730" tIns="44865" rIns="89730" bIns="448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56959A-3AEA-4E83-B336-964C5DB98E71}" type="slidenum">
              <a:rPr lang="en-US"/>
              <a:pPr/>
              <a:t>27</a:t>
            </a:fld>
            <a:endParaRPr lang="en-US"/>
          </a:p>
        </p:txBody>
      </p:sp>
      <p:sp>
        <p:nvSpPr>
          <p:cNvPr id="141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9730" tIns="44865" rIns="89730" bIns="448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57A83-B36B-4F61-94AC-86022F93D4A1}" type="slidenum">
              <a:rPr lang="en-US"/>
              <a:pPr/>
              <a:t>28</a:t>
            </a:fld>
            <a:endParaRPr lang="en-US"/>
          </a:p>
        </p:txBody>
      </p:sp>
      <p:sp>
        <p:nvSpPr>
          <p:cNvPr id="141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9730" tIns="44865" rIns="89730" bIns="448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AF7C8E-4400-4860-9CDA-5332FF1039EC}" type="slidenum">
              <a:rPr lang="en-US"/>
              <a:pPr/>
              <a:t>29</a:t>
            </a:fld>
            <a:endParaRPr lang="en-US"/>
          </a:p>
        </p:txBody>
      </p:sp>
      <p:sp>
        <p:nvSpPr>
          <p:cNvPr id="141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[CORRECT 5 ANSWER]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4589E8-445D-4F3D-BC9C-AFAACEE3ACDE}" type="slidenum">
              <a:rPr lang="en-US"/>
              <a:pPr/>
              <a:t>30</a:t>
            </a:fld>
            <a:endParaRPr lang="en-US"/>
          </a:p>
        </p:txBody>
      </p:sp>
      <p:sp>
        <p:nvSpPr>
          <p:cNvPr id="141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8E80C4-6ED5-4BB6-8663-B50AA308A307}" type="slidenum">
              <a:rPr lang="en-US"/>
              <a:pPr/>
              <a:t>4</a:t>
            </a:fld>
            <a:endParaRPr lang="en-US"/>
          </a:p>
        </p:txBody>
      </p:sp>
      <p:sp>
        <p:nvSpPr>
          <p:cNvPr id="136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6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F046D8-3B25-48EA-952F-B78ACDC76D83}" type="slidenum">
              <a:rPr lang="en-US"/>
              <a:pPr/>
              <a:t>31</a:t>
            </a:fld>
            <a:endParaRPr lang="en-US"/>
          </a:p>
        </p:txBody>
      </p:sp>
      <p:sp>
        <p:nvSpPr>
          <p:cNvPr id="141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1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D90B49-2C9B-4778-BD29-30085F498816}" type="slidenum">
              <a:rPr lang="en-US"/>
              <a:pPr/>
              <a:t>32</a:t>
            </a:fld>
            <a:endParaRPr lang="en-US"/>
          </a:p>
        </p:txBody>
      </p:sp>
      <p:sp>
        <p:nvSpPr>
          <p:cNvPr id="142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2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4BD87-BCF6-40C7-864A-EABBEC8079A0}" type="slidenum">
              <a:rPr lang="en-US"/>
              <a:pPr/>
              <a:t>33</a:t>
            </a:fld>
            <a:endParaRPr lang="en-US"/>
          </a:p>
        </p:txBody>
      </p:sp>
      <p:sp>
        <p:nvSpPr>
          <p:cNvPr id="142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9730" tIns="44865" rIns="89730" bIns="448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10D559-D10D-484C-AFE5-2717000922BC}" type="slidenum">
              <a:rPr lang="en-US"/>
              <a:pPr/>
              <a:t>34</a:t>
            </a:fld>
            <a:endParaRPr lang="en-US"/>
          </a:p>
        </p:txBody>
      </p:sp>
      <p:sp>
        <p:nvSpPr>
          <p:cNvPr id="142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9730" tIns="44865" rIns="89730" bIns="448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30E071-2874-4294-9737-629A463719EC}" type="slidenum">
              <a:rPr lang="en-US"/>
              <a:pPr/>
              <a:t>35</a:t>
            </a:fld>
            <a:endParaRPr lang="en-US"/>
          </a:p>
        </p:txBody>
      </p:sp>
      <p:sp>
        <p:nvSpPr>
          <p:cNvPr id="142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9730" tIns="44865" rIns="89730" bIns="448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A8C67B-003A-4FDE-B7BE-E889FC6CA88F}" type="slidenum">
              <a:rPr lang="en-US"/>
              <a:pPr/>
              <a:t>36</a:t>
            </a:fld>
            <a:endParaRPr lang="en-US"/>
          </a:p>
        </p:txBody>
      </p:sp>
      <p:sp>
        <p:nvSpPr>
          <p:cNvPr id="142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9730" tIns="44865" rIns="89730" bIns="448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844F8F-5610-4E56-B939-5066F4FEF11B}" type="slidenum">
              <a:rPr lang="en-US"/>
              <a:pPr/>
              <a:t>37</a:t>
            </a:fld>
            <a:endParaRPr lang="en-US"/>
          </a:p>
        </p:txBody>
      </p:sp>
      <p:sp>
        <p:nvSpPr>
          <p:cNvPr id="143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35" tIns="45718" rIns="91435" bIns="4571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981FB-D8D1-47CC-B241-30181534EB30}" type="slidenum">
              <a:rPr lang="en-US"/>
              <a:pPr/>
              <a:t>38</a:t>
            </a:fld>
            <a:endParaRPr lang="en-US"/>
          </a:p>
        </p:txBody>
      </p:sp>
      <p:sp>
        <p:nvSpPr>
          <p:cNvPr id="143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35" tIns="45718" rIns="91435" bIns="4571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502C9E-A445-43E9-9C51-6B418EB9C098}" type="slidenum">
              <a:rPr lang="en-US"/>
              <a:pPr/>
              <a:t>39</a:t>
            </a:fld>
            <a:endParaRPr lang="en-US"/>
          </a:p>
        </p:txBody>
      </p:sp>
      <p:sp>
        <p:nvSpPr>
          <p:cNvPr id="143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3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7A4F33-CB77-47B6-B24D-FBBFFAD1EFB4}" type="slidenum">
              <a:rPr lang="en-US"/>
              <a:pPr/>
              <a:t>40</a:t>
            </a:fld>
            <a:endParaRPr lang="en-US"/>
          </a:p>
        </p:txBody>
      </p:sp>
      <p:sp>
        <p:nvSpPr>
          <p:cNvPr id="143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3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C54FA-3DB7-44CF-A9DB-D3DDA45004C6}" type="slidenum">
              <a:rPr lang="en-US"/>
              <a:pPr/>
              <a:t>5</a:t>
            </a:fld>
            <a:endParaRPr lang="en-US"/>
          </a:p>
        </p:txBody>
      </p:sp>
      <p:sp>
        <p:nvSpPr>
          <p:cNvPr id="136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6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CFD03E-B9B0-4423-BDA1-3C01C703C7AA}" type="slidenum">
              <a:rPr lang="en-US"/>
              <a:pPr/>
              <a:t>41</a:t>
            </a:fld>
            <a:endParaRPr lang="en-US"/>
          </a:p>
        </p:txBody>
      </p:sp>
      <p:sp>
        <p:nvSpPr>
          <p:cNvPr id="143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3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C5AFAD-CD8D-44B0-A849-F55AA709E52B}" type="slidenum">
              <a:rPr lang="en-US"/>
              <a:pPr/>
              <a:t>42</a:t>
            </a:fld>
            <a:endParaRPr lang="en-US"/>
          </a:p>
        </p:txBody>
      </p:sp>
      <p:sp>
        <p:nvSpPr>
          <p:cNvPr id="144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4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54CC8-1A11-47B6-BE02-77BCD6A3B5B5}" type="slidenum">
              <a:rPr lang="en-US"/>
              <a:pPr/>
              <a:t>43</a:t>
            </a:fld>
            <a:endParaRPr lang="en-US"/>
          </a:p>
        </p:txBody>
      </p:sp>
      <p:sp>
        <p:nvSpPr>
          <p:cNvPr id="144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[CORRECT 5 ANSWER]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05ED4-EE42-4FB1-BE08-DAA0F9AA2C5B}" type="slidenum">
              <a:rPr lang="en-US"/>
              <a:pPr/>
              <a:t>44</a:t>
            </a:fld>
            <a:endParaRPr lang="en-US"/>
          </a:p>
        </p:txBody>
      </p:sp>
      <p:sp>
        <p:nvSpPr>
          <p:cNvPr id="144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C22C3-1B81-4612-9EC8-47A9B2725897}" type="slidenum">
              <a:rPr lang="en-US"/>
              <a:pPr/>
              <a:t>45</a:t>
            </a:fld>
            <a:endParaRPr lang="en-US"/>
          </a:p>
        </p:txBody>
      </p:sp>
      <p:sp>
        <p:nvSpPr>
          <p:cNvPr id="144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9730" tIns="44865" rIns="89730" bIns="448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E1B883-5CCB-4E37-AD6B-D1DB432D1A43}" type="slidenum">
              <a:rPr lang="en-US"/>
              <a:pPr/>
              <a:t>46</a:t>
            </a:fld>
            <a:endParaRPr lang="en-US"/>
          </a:p>
        </p:txBody>
      </p:sp>
      <p:sp>
        <p:nvSpPr>
          <p:cNvPr id="144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9730" tIns="44865" rIns="89730" bIns="448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C64DD9-C052-43EF-B5BE-F68D9C25A7F1}" type="slidenum">
              <a:rPr lang="en-US"/>
              <a:pPr/>
              <a:t>47</a:t>
            </a:fld>
            <a:endParaRPr lang="en-US"/>
          </a:p>
        </p:txBody>
      </p:sp>
      <p:sp>
        <p:nvSpPr>
          <p:cNvPr id="145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9730" tIns="44865" rIns="89730" bIns="448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B983F1-EFA7-4269-A321-60BD308134C9}" type="slidenum">
              <a:rPr lang="en-US"/>
              <a:pPr/>
              <a:t>48</a:t>
            </a:fld>
            <a:endParaRPr lang="en-US"/>
          </a:p>
        </p:txBody>
      </p:sp>
      <p:sp>
        <p:nvSpPr>
          <p:cNvPr id="145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9730" tIns="44865" rIns="89730" bIns="448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4F774A-ED2E-4E82-9E62-85530BB471CC}" type="slidenum">
              <a:rPr lang="en-US"/>
              <a:pPr/>
              <a:t>49</a:t>
            </a:fld>
            <a:endParaRPr lang="en-US"/>
          </a:p>
        </p:txBody>
      </p:sp>
      <p:sp>
        <p:nvSpPr>
          <p:cNvPr id="145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9730" tIns="44865" rIns="89730" bIns="448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F57EC-BF54-4F89-93E2-9FFC91E1DE4B}" type="slidenum">
              <a:rPr lang="en-US"/>
              <a:pPr/>
              <a:t>50</a:t>
            </a:fld>
            <a:endParaRPr lang="en-US"/>
          </a:p>
        </p:txBody>
      </p:sp>
      <p:sp>
        <p:nvSpPr>
          <p:cNvPr id="145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9730" tIns="44865" rIns="89730" bIns="448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70F84B-1EE6-4C71-9747-4B6E4526BC48}" type="slidenum">
              <a:rPr lang="en-US"/>
              <a:pPr/>
              <a:t>6</a:t>
            </a:fld>
            <a:endParaRPr lang="en-US"/>
          </a:p>
        </p:txBody>
      </p:sp>
      <p:sp>
        <p:nvSpPr>
          <p:cNvPr id="136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[CORRECT 5 ANSWER]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9A822-8FE0-4765-BDF9-5055348ADD85}" type="slidenum">
              <a:rPr lang="en-US"/>
              <a:pPr/>
              <a:t>51</a:t>
            </a:fld>
            <a:endParaRPr lang="en-US"/>
          </a:p>
        </p:txBody>
      </p:sp>
      <p:sp>
        <p:nvSpPr>
          <p:cNvPr id="154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4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61A712-044D-41BF-9EE2-0878DD7F5D65}" type="slidenum">
              <a:rPr lang="en-US"/>
              <a:pPr/>
              <a:t>52</a:t>
            </a:fld>
            <a:endParaRPr lang="en-US"/>
          </a:p>
        </p:txBody>
      </p:sp>
      <p:sp>
        <p:nvSpPr>
          <p:cNvPr id="154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4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3E6F22-EB00-449F-82C7-066E0C46433D}" type="slidenum">
              <a:rPr lang="en-US"/>
              <a:pPr/>
              <a:t>53</a:t>
            </a:fld>
            <a:endParaRPr lang="en-US"/>
          </a:p>
        </p:txBody>
      </p:sp>
      <p:sp>
        <p:nvSpPr>
          <p:cNvPr id="155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5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3853E-52F6-4025-B876-675054E64006}" type="slidenum">
              <a:rPr lang="en-US"/>
              <a:pPr/>
              <a:t>54</a:t>
            </a:fld>
            <a:endParaRPr lang="en-US"/>
          </a:p>
        </p:txBody>
      </p:sp>
      <p:sp>
        <p:nvSpPr>
          <p:cNvPr id="155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5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F4A09B-24DB-4F16-8418-43CD193E5202}" type="slidenum">
              <a:rPr lang="en-US"/>
              <a:pPr/>
              <a:t>55</a:t>
            </a:fld>
            <a:endParaRPr lang="en-US"/>
          </a:p>
        </p:txBody>
      </p:sp>
      <p:sp>
        <p:nvSpPr>
          <p:cNvPr id="155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5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3001C2-23C3-4B52-8F8A-6E7C47F4B449}" type="slidenum">
              <a:rPr lang="en-US"/>
              <a:pPr/>
              <a:t>56</a:t>
            </a:fld>
            <a:endParaRPr lang="en-US"/>
          </a:p>
        </p:txBody>
      </p:sp>
      <p:sp>
        <p:nvSpPr>
          <p:cNvPr id="155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5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D857A1-FE42-41C2-B545-D9479E17622B}" type="slidenum">
              <a:rPr lang="en-US"/>
              <a:pPr/>
              <a:t>57</a:t>
            </a:fld>
            <a:endParaRPr lang="en-US"/>
          </a:p>
        </p:txBody>
      </p:sp>
      <p:sp>
        <p:nvSpPr>
          <p:cNvPr id="155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55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9730" tIns="44865" rIns="89730" bIns="448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C2FBB5-1C2C-4963-AD2C-3E8D82A3922E}" type="slidenum">
              <a:rPr lang="en-US"/>
              <a:pPr/>
              <a:t>58</a:t>
            </a:fld>
            <a:endParaRPr lang="en-US"/>
          </a:p>
        </p:txBody>
      </p:sp>
      <p:sp>
        <p:nvSpPr>
          <p:cNvPr id="156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56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9730" tIns="44865" rIns="89730" bIns="448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BBF414-AC03-412F-99FB-722C1D0033C1}" type="slidenum">
              <a:rPr lang="en-US"/>
              <a:pPr/>
              <a:t>59</a:t>
            </a:fld>
            <a:endParaRPr lang="en-US"/>
          </a:p>
        </p:txBody>
      </p:sp>
      <p:sp>
        <p:nvSpPr>
          <p:cNvPr id="156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6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97CC5-D3FF-4020-B10F-D1F9A49BB425}" type="slidenum">
              <a:rPr lang="en-US"/>
              <a:pPr/>
              <a:t>60</a:t>
            </a:fld>
            <a:endParaRPr lang="en-US"/>
          </a:p>
        </p:txBody>
      </p:sp>
      <p:sp>
        <p:nvSpPr>
          <p:cNvPr id="156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6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9AFAF7-9D9C-4430-B18A-EBDB8B3B8ABE}" type="slidenum">
              <a:rPr lang="en-US"/>
              <a:pPr/>
              <a:t>7</a:t>
            </a:fld>
            <a:endParaRPr lang="en-US"/>
          </a:p>
        </p:txBody>
      </p:sp>
      <p:sp>
        <p:nvSpPr>
          <p:cNvPr id="137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8BFD79-42CC-473E-A7AE-300C08620B58}" type="slidenum">
              <a:rPr lang="en-US"/>
              <a:pPr/>
              <a:t>61</a:t>
            </a:fld>
            <a:endParaRPr lang="en-US"/>
          </a:p>
        </p:txBody>
      </p:sp>
      <p:sp>
        <p:nvSpPr>
          <p:cNvPr id="156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6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99B040-0AF5-4232-A20D-73FE7502DD92}" type="slidenum">
              <a:rPr lang="en-US"/>
              <a:pPr/>
              <a:t>62</a:t>
            </a:fld>
            <a:endParaRPr lang="en-US"/>
          </a:p>
        </p:txBody>
      </p:sp>
      <p:sp>
        <p:nvSpPr>
          <p:cNvPr id="156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6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924AE6-BDD8-4C2F-9B3F-620E2829000C}" type="slidenum">
              <a:rPr lang="en-US"/>
              <a:pPr/>
              <a:t>63</a:t>
            </a:fld>
            <a:endParaRPr lang="en-US"/>
          </a:p>
        </p:txBody>
      </p:sp>
      <p:sp>
        <p:nvSpPr>
          <p:cNvPr id="157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7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077EF7-76A6-4A1A-8AA6-7941782547CE}" type="slidenum">
              <a:rPr lang="en-US"/>
              <a:pPr/>
              <a:t>64</a:t>
            </a:fld>
            <a:endParaRPr lang="en-US"/>
          </a:p>
        </p:txBody>
      </p:sp>
      <p:sp>
        <p:nvSpPr>
          <p:cNvPr id="157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7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AF9657-646B-41E9-A88C-95031ABF6FD6}" type="slidenum">
              <a:rPr lang="en-US"/>
              <a:pPr/>
              <a:t>65</a:t>
            </a:fld>
            <a:endParaRPr lang="en-US"/>
          </a:p>
        </p:txBody>
      </p:sp>
      <p:sp>
        <p:nvSpPr>
          <p:cNvPr id="157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7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501378-A7A0-4D7D-B659-BDD24E5F4E2F}" type="slidenum">
              <a:rPr lang="en-US"/>
              <a:pPr/>
              <a:t>66</a:t>
            </a:fld>
            <a:endParaRPr lang="en-US"/>
          </a:p>
        </p:txBody>
      </p:sp>
      <p:sp>
        <p:nvSpPr>
          <p:cNvPr id="157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7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F90003-C713-4337-9B5E-AA19C9787E61}" type="slidenum">
              <a:rPr lang="en-US"/>
              <a:pPr/>
              <a:t>67</a:t>
            </a:fld>
            <a:endParaRPr lang="en-US"/>
          </a:p>
        </p:txBody>
      </p:sp>
      <p:sp>
        <p:nvSpPr>
          <p:cNvPr id="157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57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9730" tIns="44865" rIns="89730" bIns="448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58E7A4-C15D-44E3-B958-10E96C9E84C1}" type="slidenum">
              <a:rPr lang="en-US"/>
              <a:pPr/>
              <a:t>68</a:t>
            </a:fld>
            <a:endParaRPr lang="en-US"/>
          </a:p>
        </p:txBody>
      </p:sp>
      <p:sp>
        <p:nvSpPr>
          <p:cNvPr id="158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58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9730" tIns="44865" rIns="89730" bIns="448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E937BF-1B45-4EF5-9BA3-21225555D869}" type="slidenum">
              <a:rPr lang="en-US"/>
              <a:pPr/>
              <a:t>69</a:t>
            </a:fld>
            <a:endParaRPr lang="en-US"/>
          </a:p>
        </p:txBody>
      </p:sp>
      <p:sp>
        <p:nvSpPr>
          <p:cNvPr id="158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58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9730" tIns="44865" rIns="89730" bIns="448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0F3E2A-4BBB-41F0-A407-41AA13F4AD28}" type="slidenum">
              <a:rPr lang="en-US"/>
              <a:pPr/>
              <a:t>70</a:t>
            </a:fld>
            <a:endParaRPr lang="en-US"/>
          </a:p>
        </p:txBody>
      </p:sp>
      <p:sp>
        <p:nvSpPr>
          <p:cNvPr id="158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58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9730" tIns="44865" rIns="89730" bIns="448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BC0E44-DCE3-4F0F-9798-91E64E9881A4}" type="slidenum">
              <a:rPr lang="en-US"/>
              <a:pPr/>
              <a:t>8</a:t>
            </a:fld>
            <a:endParaRPr lang="en-US"/>
          </a:p>
        </p:txBody>
      </p:sp>
      <p:sp>
        <p:nvSpPr>
          <p:cNvPr id="137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45C83E-247A-4424-A740-7C5C715AF13F}" type="slidenum">
              <a:rPr lang="en-US"/>
              <a:pPr/>
              <a:t>71</a:t>
            </a:fld>
            <a:endParaRPr lang="en-US"/>
          </a:p>
        </p:txBody>
      </p:sp>
      <p:sp>
        <p:nvSpPr>
          <p:cNvPr id="158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8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ACC93B-8F60-45E2-AC1E-50D6F10E40C3}" type="slidenum">
              <a:rPr lang="en-US"/>
              <a:pPr/>
              <a:t>72</a:t>
            </a:fld>
            <a:endParaRPr lang="en-US"/>
          </a:p>
        </p:txBody>
      </p:sp>
      <p:sp>
        <p:nvSpPr>
          <p:cNvPr id="158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8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2910E1-507A-49C5-B7C2-2237CD1E7408}" type="slidenum">
              <a:rPr lang="en-US"/>
              <a:pPr/>
              <a:t>73</a:t>
            </a:fld>
            <a:endParaRPr lang="en-US"/>
          </a:p>
        </p:txBody>
      </p:sp>
      <p:sp>
        <p:nvSpPr>
          <p:cNvPr id="159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9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A1E7E1-3048-41ED-A820-B0AF4C6B89D4}" type="slidenum">
              <a:rPr lang="en-US"/>
              <a:pPr/>
              <a:t>74</a:t>
            </a:fld>
            <a:endParaRPr lang="en-US"/>
          </a:p>
        </p:txBody>
      </p:sp>
      <p:sp>
        <p:nvSpPr>
          <p:cNvPr id="159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9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64E1E6-E6F1-46DF-95BC-AFE22335CF8F}" type="slidenum">
              <a:rPr lang="en-US"/>
              <a:pPr/>
              <a:t>75</a:t>
            </a:fld>
            <a:endParaRPr lang="en-US"/>
          </a:p>
        </p:txBody>
      </p:sp>
      <p:sp>
        <p:nvSpPr>
          <p:cNvPr id="159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9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044E97-FFE9-46FF-8CBC-25D35ED36F25}" type="slidenum">
              <a:rPr lang="en-US"/>
              <a:pPr/>
              <a:t>76</a:t>
            </a:fld>
            <a:endParaRPr lang="en-US"/>
          </a:p>
        </p:txBody>
      </p:sp>
      <p:sp>
        <p:nvSpPr>
          <p:cNvPr id="159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9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FEBC1F-51FC-401B-82C1-7A1B84E714B8}" type="slidenum">
              <a:rPr lang="en-US"/>
              <a:pPr/>
              <a:t>9</a:t>
            </a:fld>
            <a:endParaRPr lang="en-US"/>
          </a:p>
        </p:txBody>
      </p:sp>
      <p:sp>
        <p:nvSpPr>
          <p:cNvPr id="137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FEBC1F-51FC-401B-82C1-7A1B84E714B8}" type="slidenum">
              <a:rPr lang="en-US"/>
              <a:pPr/>
              <a:t>10</a:t>
            </a:fld>
            <a:endParaRPr lang="en-US"/>
          </a:p>
        </p:txBody>
      </p:sp>
      <p:sp>
        <p:nvSpPr>
          <p:cNvPr id="137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DC26E-D01F-4158-A4E0-7A42D96830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CF239-F6D5-438E-A98B-A188B7D219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609600"/>
            <a:ext cx="17907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2197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2DBEB-F863-4F78-8D3F-A5F59F1654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C9766-60C5-439A-B723-747F0E0236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EADB2-3361-4D4F-AF4E-417054B328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7526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CD6D5-D667-4DD9-A079-24BC5FE7C6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104B4-36DB-450E-AF07-5B80CBCCEF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052FE-6F7B-406F-8631-573D0E3289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D6621-01BD-47E0-B106-E441A805B2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9369D-7983-432E-8C6C-EF96F3F814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BEC1B-6759-4B90-AC7F-5D4E2011E7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E25D8B7E-E6E9-402A-B32C-197AB7395F1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752600"/>
            <a:ext cx="716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Monotype Sorts" pitchFamily="2" charset="2"/>
        <a:buChar char="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Clr>
          <a:schemeClr val="hlink"/>
        </a:buClr>
        <a:buSzPct val="59000"/>
        <a:buFont typeface="Monotype Sorts" pitchFamily="2" charset="2"/>
        <a:buChar char="n"/>
        <a:defRPr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image" Target="../media/image7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image" Target="../media/image7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image" Target="../media/image7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image" Target="../media/image7.png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0.bin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1.bin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2.bin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3.bin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1" y="1791837"/>
            <a:ext cx="4572000" cy="46386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3484"/>
            <a:ext cx="7162800" cy="1143000"/>
          </a:xfrm>
        </p:spPr>
        <p:txBody>
          <a:bodyPr/>
          <a:lstStyle/>
          <a:p>
            <a:r>
              <a:rPr lang="en-CA" sz="5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Unit 6: Electrostatics</a:t>
            </a:r>
            <a:br>
              <a:rPr lang="en-CA" sz="5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en-CA" sz="5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Concept Review</a:t>
            </a:r>
            <a:endParaRPr lang="en-CA" sz="54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212" name="AutoShape 4"/>
          <p:cNvSpPr>
            <a:spLocks noChangeArrowheads="1"/>
          </p:cNvSpPr>
          <p:nvPr/>
        </p:nvSpPr>
        <p:spPr bwMode="auto">
          <a:xfrm>
            <a:off x="0" y="0"/>
            <a:ext cx="9144000" cy="334327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742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693738"/>
            <a:ext cx="8853714" cy="2541587"/>
          </a:xfrm>
          <a:noFill/>
          <a:ln/>
        </p:spPr>
        <p:txBody>
          <a:bodyPr/>
          <a:lstStyle/>
          <a:p>
            <a:pPr marL="401638" indent="-401638" algn="ctr">
              <a:lnSpc>
                <a:spcPct val="13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sz="5400" b="1" dirty="0">
                <a:solidFill>
                  <a:srgbClr val="FF0000"/>
                </a:solidFill>
              </a:rPr>
              <a:t>	</a:t>
            </a:r>
            <a:r>
              <a:rPr lang="en-US" sz="5400" b="1" dirty="0" smtClean="0">
                <a:solidFill>
                  <a:srgbClr val="FF0000"/>
                </a:solidFill>
              </a:rPr>
              <a:t>OMIT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1374214" name="Rectangle 6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5)</a:t>
            </a:r>
            <a:endParaRPr lang="en-US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258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376259" name="Group 3"/>
          <p:cNvGrpSpPr>
            <a:grpSpLocks/>
          </p:cNvGrpSpPr>
          <p:nvPr/>
        </p:nvGrpSpPr>
        <p:grpSpPr bwMode="auto">
          <a:xfrm>
            <a:off x="614363" y="2125663"/>
            <a:ext cx="3676650" cy="676275"/>
            <a:chOff x="532" y="1453"/>
            <a:chExt cx="2316" cy="426"/>
          </a:xfrm>
        </p:grpSpPr>
        <p:sp>
          <p:nvSpPr>
            <p:cNvPr id="1376260" name="Oval 4"/>
            <p:cNvSpPr>
              <a:spLocks noChangeArrowheads="1"/>
            </p:cNvSpPr>
            <p:nvPr/>
          </p:nvSpPr>
          <p:spPr bwMode="auto">
            <a:xfrm>
              <a:off x="1175" y="1590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76261" name="Oval 5"/>
            <p:cNvSpPr>
              <a:spLocks noChangeArrowheads="1"/>
            </p:cNvSpPr>
            <p:nvPr/>
          </p:nvSpPr>
          <p:spPr bwMode="auto">
            <a:xfrm>
              <a:off x="2039" y="1590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76262" name="Line 6"/>
            <p:cNvSpPr>
              <a:spLocks noChangeShapeType="1"/>
            </p:cNvSpPr>
            <p:nvPr/>
          </p:nvSpPr>
          <p:spPr bwMode="auto">
            <a:xfrm>
              <a:off x="2320" y="1737"/>
              <a:ext cx="528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76263" name="Line 7"/>
            <p:cNvSpPr>
              <a:spLocks noChangeShapeType="1"/>
            </p:cNvSpPr>
            <p:nvPr/>
          </p:nvSpPr>
          <p:spPr bwMode="auto">
            <a:xfrm flipH="1" flipV="1">
              <a:off x="647" y="1744"/>
              <a:ext cx="528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76264" name="Text Box 8"/>
            <p:cNvSpPr txBox="1">
              <a:spLocks noChangeArrowheads="1"/>
            </p:cNvSpPr>
            <p:nvPr/>
          </p:nvSpPr>
          <p:spPr bwMode="auto">
            <a:xfrm>
              <a:off x="1195" y="1610"/>
              <a:ext cx="253" cy="269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Q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376265" name="Text Box 9"/>
            <p:cNvSpPr txBox="1">
              <a:spLocks noChangeArrowheads="1"/>
            </p:cNvSpPr>
            <p:nvPr/>
          </p:nvSpPr>
          <p:spPr bwMode="auto">
            <a:xfrm>
              <a:off x="2045" y="1603"/>
              <a:ext cx="253" cy="269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Q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376266" name="Text Box 10"/>
            <p:cNvSpPr txBox="1">
              <a:spLocks noChangeArrowheads="1"/>
            </p:cNvSpPr>
            <p:nvPr/>
          </p:nvSpPr>
          <p:spPr bwMode="auto">
            <a:xfrm>
              <a:off x="532" y="1460"/>
              <a:ext cx="659" cy="25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i="1"/>
                <a:t>F</a:t>
              </a:r>
              <a:r>
                <a:rPr lang="en-US" sz="2000" b="1" baseline="-25000"/>
                <a:t>1</a:t>
              </a:r>
              <a:r>
                <a:rPr lang="en-US" sz="2000" b="1"/>
                <a:t> = 3N</a:t>
              </a:r>
              <a:endParaRPr lang="en-US" sz="2000"/>
            </a:p>
          </p:txBody>
        </p:sp>
        <p:sp>
          <p:nvSpPr>
            <p:cNvPr id="1376267" name="Text Box 11"/>
            <p:cNvSpPr txBox="1">
              <a:spLocks noChangeArrowheads="1"/>
            </p:cNvSpPr>
            <p:nvPr/>
          </p:nvSpPr>
          <p:spPr bwMode="auto">
            <a:xfrm>
              <a:off x="2273" y="1453"/>
              <a:ext cx="552" cy="25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i="1"/>
                <a:t>F</a:t>
              </a:r>
              <a:r>
                <a:rPr lang="en-US" sz="2000" b="1" baseline="-25000"/>
                <a:t>2</a:t>
              </a:r>
              <a:r>
                <a:rPr lang="en-US" sz="2000" b="1"/>
                <a:t> = ?</a:t>
              </a:r>
              <a:endParaRPr lang="en-US" sz="2000"/>
            </a:p>
          </p:txBody>
        </p:sp>
      </p:grpSp>
      <p:sp>
        <p:nvSpPr>
          <p:cNvPr id="1376268" name="Rectangle 12"/>
          <p:cNvSpPr>
            <a:spLocks noChangeArrowheads="1"/>
          </p:cNvSpPr>
          <p:nvPr/>
        </p:nvSpPr>
        <p:spPr bwMode="auto">
          <a:xfrm>
            <a:off x="5594350" y="725488"/>
            <a:ext cx="2084388" cy="241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/>
              <a:t> </a:t>
            </a:r>
            <a:r>
              <a:rPr lang="en-US" sz="2000" b="1">
                <a:solidFill>
                  <a:schemeClr val="tx2"/>
                </a:solidFill>
              </a:rPr>
              <a:t> 1.0 N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2)  1.5 N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3)   2.0 N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4)   3.0 N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5)   6.0 N</a:t>
            </a:r>
            <a:endParaRPr lang="en-US" sz="22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76269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557213" y="830263"/>
            <a:ext cx="3422650" cy="1096962"/>
          </a:xfrm>
          <a:noFill/>
          <a:ln/>
        </p:spPr>
        <p:txBody>
          <a:bodyPr/>
          <a:lstStyle/>
          <a:p>
            <a:pPr marL="401638" indent="-401638">
              <a:lnSpc>
                <a:spcPct val="145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What is the magnitude of the force F</a:t>
            </a:r>
            <a:r>
              <a:rPr lang="en-US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76270" name="Rectangle 14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6) Coulomb’s </a:t>
            </a:r>
            <a:r>
              <a:rPr lang="en-US" sz="2800" dirty="0">
                <a:solidFill>
                  <a:schemeClr val="accent2"/>
                </a:solidFill>
              </a:rPr>
              <a:t>Law 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306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78307" name="Oval 3"/>
          <p:cNvSpPr>
            <a:spLocks noChangeArrowheads="1"/>
          </p:cNvSpPr>
          <p:nvPr/>
        </p:nvSpPr>
        <p:spPr bwMode="auto">
          <a:xfrm>
            <a:off x="5307013" y="2209800"/>
            <a:ext cx="2328862" cy="544513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78308" name="AutoShape 4"/>
          <p:cNvSpPr>
            <a:spLocks noChangeArrowheads="1"/>
          </p:cNvSpPr>
          <p:nvPr/>
        </p:nvSpPr>
        <p:spPr bwMode="auto">
          <a:xfrm>
            <a:off x="501650" y="3736975"/>
            <a:ext cx="7948613" cy="25971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1378309" name="Rectangle 5"/>
          <p:cNvSpPr>
            <a:spLocks noChangeArrowheads="1"/>
          </p:cNvSpPr>
          <p:nvPr/>
        </p:nvSpPr>
        <p:spPr bwMode="auto">
          <a:xfrm>
            <a:off x="490538" y="3778250"/>
            <a:ext cx="791845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	The force </a:t>
            </a:r>
            <a:r>
              <a:rPr lang="en-US" sz="2000" b="1" i="1">
                <a:solidFill>
                  <a:schemeClr val="bg2"/>
                </a:solidFill>
              </a:rPr>
              <a:t>F</a:t>
            </a:r>
            <a:r>
              <a:rPr lang="en-US" sz="2000" b="1" baseline="-25000">
                <a:solidFill>
                  <a:schemeClr val="bg2"/>
                </a:solidFill>
              </a:rPr>
              <a:t>2</a:t>
            </a:r>
            <a:r>
              <a:rPr lang="en-US" sz="2000" b="1">
                <a:solidFill>
                  <a:schemeClr val="bg2"/>
                </a:solidFill>
              </a:rPr>
              <a:t> must have the </a:t>
            </a:r>
            <a:r>
              <a:rPr lang="en-US" sz="2000" b="1" i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same magnitude</a:t>
            </a:r>
            <a:r>
              <a:rPr lang="en-US" sz="2000" b="1">
                <a:solidFill>
                  <a:schemeClr val="bg2"/>
                </a:solidFill>
              </a:rPr>
              <a:t> as </a:t>
            </a:r>
            <a:r>
              <a:rPr lang="en-US" sz="2000" b="1" i="1">
                <a:solidFill>
                  <a:schemeClr val="bg2"/>
                </a:solidFill>
              </a:rPr>
              <a:t>F</a:t>
            </a:r>
            <a:r>
              <a:rPr lang="en-US" sz="2000" b="1" baseline="-25000">
                <a:solidFill>
                  <a:schemeClr val="bg2"/>
                </a:solidFill>
              </a:rPr>
              <a:t>1</a:t>
            </a:r>
            <a:r>
              <a:rPr lang="en-US" sz="2000" b="1">
                <a:solidFill>
                  <a:schemeClr val="bg2"/>
                </a:solidFill>
              </a:rPr>
              <a:t>.  This is due to the fact that the form of Coulomb’s Law is totally symmetric with respect to the two charges involved.  The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force of one on the other of a pair is the same as the reverse</a:t>
            </a:r>
            <a:r>
              <a:rPr lang="en-US" sz="2000" b="1">
                <a:solidFill>
                  <a:schemeClr val="bg2"/>
                </a:solidFill>
              </a:rPr>
              <a:t>.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Note that this sounds suspiciously like Newton’s 3rd Law!!</a:t>
            </a:r>
          </a:p>
        </p:txBody>
      </p:sp>
      <p:grpSp>
        <p:nvGrpSpPr>
          <p:cNvPr id="1378310" name="Group 6"/>
          <p:cNvGrpSpPr>
            <a:grpSpLocks/>
          </p:cNvGrpSpPr>
          <p:nvPr/>
        </p:nvGrpSpPr>
        <p:grpSpPr bwMode="auto">
          <a:xfrm>
            <a:off x="614363" y="2125663"/>
            <a:ext cx="3676650" cy="676275"/>
            <a:chOff x="532" y="1453"/>
            <a:chExt cx="2316" cy="426"/>
          </a:xfrm>
        </p:grpSpPr>
        <p:sp>
          <p:nvSpPr>
            <p:cNvPr id="1378311" name="Oval 7"/>
            <p:cNvSpPr>
              <a:spLocks noChangeArrowheads="1"/>
            </p:cNvSpPr>
            <p:nvPr/>
          </p:nvSpPr>
          <p:spPr bwMode="auto">
            <a:xfrm>
              <a:off x="1175" y="1590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78312" name="Oval 8"/>
            <p:cNvSpPr>
              <a:spLocks noChangeArrowheads="1"/>
            </p:cNvSpPr>
            <p:nvPr/>
          </p:nvSpPr>
          <p:spPr bwMode="auto">
            <a:xfrm>
              <a:off x="2039" y="1590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78313" name="Line 9"/>
            <p:cNvSpPr>
              <a:spLocks noChangeShapeType="1"/>
            </p:cNvSpPr>
            <p:nvPr/>
          </p:nvSpPr>
          <p:spPr bwMode="auto">
            <a:xfrm>
              <a:off x="2320" y="1737"/>
              <a:ext cx="528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78314" name="Line 10"/>
            <p:cNvSpPr>
              <a:spLocks noChangeShapeType="1"/>
            </p:cNvSpPr>
            <p:nvPr/>
          </p:nvSpPr>
          <p:spPr bwMode="auto">
            <a:xfrm flipH="1" flipV="1">
              <a:off x="647" y="1744"/>
              <a:ext cx="528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78315" name="Text Box 11"/>
            <p:cNvSpPr txBox="1">
              <a:spLocks noChangeArrowheads="1"/>
            </p:cNvSpPr>
            <p:nvPr/>
          </p:nvSpPr>
          <p:spPr bwMode="auto">
            <a:xfrm>
              <a:off x="1195" y="1610"/>
              <a:ext cx="253" cy="269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Q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378316" name="Text Box 12"/>
            <p:cNvSpPr txBox="1">
              <a:spLocks noChangeArrowheads="1"/>
            </p:cNvSpPr>
            <p:nvPr/>
          </p:nvSpPr>
          <p:spPr bwMode="auto">
            <a:xfrm>
              <a:off x="2045" y="1603"/>
              <a:ext cx="253" cy="269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Q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378317" name="Text Box 13"/>
            <p:cNvSpPr txBox="1">
              <a:spLocks noChangeArrowheads="1"/>
            </p:cNvSpPr>
            <p:nvPr/>
          </p:nvSpPr>
          <p:spPr bwMode="auto">
            <a:xfrm>
              <a:off x="532" y="1460"/>
              <a:ext cx="659" cy="25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i="1"/>
                <a:t>F</a:t>
              </a:r>
              <a:r>
                <a:rPr lang="en-US" sz="2000" b="1" baseline="-25000"/>
                <a:t>1</a:t>
              </a:r>
              <a:r>
                <a:rPr lang="en-US" sz="2000" b="1"/>
                <a:t> = 3N</a:t>
              </a:r>
              <a:endParaRPr lang="en-US" sz="2000"/>
            </a:p>
          </p:txBody>
        </p:sp>
        <p:sp>
          <p:nvSpPr>
            <p:cNvPr id="1378318" name="Text Box 14"/>
            <p:cNvSpPr txBox="1">
              <a:spLocks noChangeArrowheads="1"/>
            </p:cNvSpPr>
            <p:nvPr/>
          </p:nvSpPr>
          <p:spPr bwMode="auto">
            <a:xfrm>
              <a:off x="2273" y="1453"/>
              <a:ext cx="552" cy="25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i="1"/>
                <a:t>F</a:t>
              </a:r>
              <a:r>
                <a:rPr lang="en-US" sz="2000" b="1" baseline="-25000"/>
                <a:t>2</a:t>
              </a:r>
              <a:r>
                <a:rPr lang="en-US" sz="2000" b="1"/>
                <a:t> = ?</a:t>
              </a:r>
              <a:endParaRPr lang="en-US" sz="2000"/>
            </a:p>
          </p:txBody>
        </p:sp>
      </p:grpSp>
      <p:sp>
        <p:nvSpPr>
          <p:cNvPr id="1378319" name="Rectangle 15"/>
          <p:cNvSpPr>
            <a:spLocks noChangeArrowheads="1"/>
          </p:cNvSpPr>
          <p:nvPr/>
        </p:nvSpPr>
        <p:spPr bwMode="auto">
          <a:xfrm>
            <a:off x="5594350" y="725488"/>
            <a:ext cx="2084388" cy="241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/>
              <a:t> </a:t>
            </a:r>
            <a:r>
              <a:rPr lang="en-US" sz="2000" b="1">
                <a:solidFill>
                  <a:schemeClr val="tx2"/>
                </a:solidFill>
              </a:rPr>
              <a:t> 1.0 N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2)  1.5 N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3)   2.0 N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4)   3.0 N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5)   6.0 N</a:t>
            </a:r>
            <a:endParaRPr lang="en-US" sz="22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78320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557213" y="830263"/>
            <a:ext cx="3422650" cy="1096962"/>
          </a:xfrm>
          <a:noFill/>
          <a:ln/>
        </p:spPr>
        <p:txBody>
          <a:bodyPr/>
          <a:lstStyle/>
          <a:p>
            <a:pPr marL="401638" indent="-401638">
              <a:lnSpc>
                <a:spcPct val="145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What is the magnitude of the force 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78321" name="Rectangle 17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6) Coulomb’s </a:t>
            </a:r>
            <a:r>
              <a:rPr lang="en-US" sz="2800" dirty="0">
                <a:solidFill>
                  <a:schemeClr val="accent2"/>
                </a:solidFill>
              </a:rPr>
              <a:t>Law 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0354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80355" name="Rectangle 3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7) Coulomb’s </a:t>
            </a:r>
            <a:r>
              <a:rPr lang="en-US" sz="2800" dirty="0">
                <a:solidFill>
                  <a:schemeClr val="accent2"/>
                </a:solidFill>
              </a:rPr>
              <a:t>Law II</a:t>
            </a:r>
          </a:p>
        </p:txBody>
      </p:sp>
      <p:sp>
        <p:nvSpPr>
          <p:cNvPr id="1380356" name="Rectangle 4"/>
          <p:cNvSpPr>
            <a:spLocks noChangeArrowheads="1"/>
          </p:cNvSpPr>
          <p:nvPr/>
        </p:nvSpPr>
        <p:spPr bwMode="auto">
          <a:xfrm>
            <a:off x="6130925" y="749300"/>
            <a:ext cx="2084388" cy="241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/>
              <a:t> </a:t>
            </a:r>
            <a:r>
              <a:rPr lang="en-US" sz="2000" b="1">
                <a:solidFill>
                  <a:schemeClr val="tx2"/>
                </a:solidFill>
              </a:rPr>
              <a:t>  3/4 N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2)   3.0 N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3)   12 N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4)   16 N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5)   48 N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803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3688" y="1646238"/>
            <a:ext cx="4460875" cy="1014412"/>
          </a:xfrm>
          <a:noFill/>
          <a:ln/>
        </p:spPr>
        <p:txBody>
          <a:bodyPr/>
          <a:lstStyle/>
          <a:p>
            <a:pPr marL="401638" indent="-401638">
              <a:lnSpc>
                <a:spcPct val="125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If we increase one charge to </a:t>
            </a: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4Q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, what is the magnitude of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F</a:t>
            </a:r>
            <a:r>
              <a:rPr lang="en-US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380358" name="Group 6"/>
          <p:cNvGrpSpPr>
            <a:grpSpLocks/>
          </p:cNvGrpSpPr>
          <p:nvPr/>
        </p:nvGrpSpPr>
        <p:grpSpPr bwMode="auto">
          <a:xfrm>
            <a:off x="701675" y="2671763"/>
            <a:ext cx="3676650" cy="674687"/>
            <a:chOff x="442" y="1683"/>
            <a:chExt cx="2316" cy="425"/>
          </a:xfrm>
        </p:grpSpPr>
        <p:sp>
          <p:nvSpPr>
            <p:cNvPr id="1380359" name="Oval 7"/>
            <p:cNvSpPr>
              <a:spLocks noChangeArrowheads="1"/>
            </p:cNvSpPr>
            <p:nvPr/>
          </p:nvSpPr>
          <p:spPr bwMode="auto">
            <a:xfrm>
              <a:off x="1085" y="1820"/>
              <a:ext cx="288" cy="288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80360" name="Text Box 8"/>
            <p:cNvSpPr txBox="1">
              <a:spLocks noChangeArrowheads="1"/>
            </p:cNvSpPr>
            <p:nvPr/>
          </p:nvSpPr>
          <p:spPr bwMode="auto">
            <a:xfrm>
              <a:off x="1050" y="1809"/>
              <a:ext cx="351" cy="269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4Q</a:t>
              </a:r>
              <a:endParaRPr lang="en-U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380361" name="Oval 9"/>
            <p:cNvSpPr>
              <a:spLocks noChangeArrowheads="1"/>
            </p:cNvSpPr>
            <p:nvPr/>
          </p:nvSpPr>
          <p:spPr bwMode="auto">
            <a:xfrm>
              <a:off x="1949" y="1820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80362" name="Line 10"/>
            <p:cNvSpPr>
              <a:spLocks noChangeShapeType="1"/>
            </p:cNvSpPr>
            <p:nvPr/>
          </p:nvSpPr>
          <p:spPr bwMode="auto">
            <a:xfrm>
              <a:off x="2230" y="1967"/>
              <a:ext cx="528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80363" name="Line 11"/>
            <p:cNvSpPr>
              <a:spLocks noChangeShapeType="1"/>
            </p:cNvSpPr>
            <p:nvPr/>
          </p:nvSpPr>
          <p:spPr bwMode="auto">
            <a:xfrm flipH="1" flipV="1">
              <a:off x="557" y="1974"/>
              <a:ext cx="528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80364" name="Text Box 12"/>
            <p:cNvSpPr txBox="1">
              <a:spLocks noChangeArrowheads="1"/>
            </p:cNvSpPr>
            <p:nvPr/>
          </p:nvSpPr>
          <p:spPr bwMode="auto">
            <a:xfrm>
              <a:off x="1955" y="1833"/>
              <a:ext cx="253" cy="269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Q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380365" name="Text Box 13"/>
            <p:cNvSpPr txBox="1">
              <a:spLocks noChangeArrowheads="1"/>
            </p:cNvSpPr>
            <p:nvPr/>
          </p:nvSpPr>
          <p:spPr bwMode="auto">
            <a:xfrm>
              <a:off x="442" y="1690"/>
              <a:ext cx="552" cy="25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i="1"/>
                <a:t>F</a:t>
              </a:r>
              <a:r>
                <a:rPr lang="en-US" sz="2000" b="1" baseline="-25000"/>
                <a:t>1</a:t>
              </a:r>
              <a:r>
                <a:rPr lang="en-US" sz="2000" b="1"/>
                <a:t> = ?</a:t>
              </a:r>
            </a:p>
          </p:txBody>
        </p:sp>
        <p:sp>
          <p:nvSpPr>
            <p:cNvPr id="1380366" name="Text Box 14"/>
            <p:cNvSpPr txBox="1">
              <a:spLocks noChangeArrowheads="1"/>
            </p:cNvSpPr>
            <p:nvPr/>
          </p:nvSpPr>
          <p:spPr bwMode="auto">
            <a:xfrm>
              <a:off x="2183" y="1683"/>
              <a:ext cx="552" cy="25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i="1"/>
                <a:t>F</a:t>
              </a:r>
              <a:r>
                <a:rPr lang="en-US" sz="2000" b="1" baseline="-25000"/>
                <a:t>2</a:t>
              </a:r>
              <a:r>
                <a:rPr lang="en-US" sz="2000" b="1"/>
                <a:t> = ?</a:t>
              </a:r>
            </a:p>
          </p:txBody>
        </p:sp>
      </p:grpSp>
      <p:grpSp>
        <p:nvGrpSpPr>
          <p:cNvPr id="1380367" name="Group 15"/>
          <p:cNvGrpSpPr>
            <a:grpSpLocks/>
          </p:cNvGrpSpPr>
          <p:nvPr/>
        </p:nvGrpSpPr>
        <p:grpSpPr bwMode="auto">
          <a:xfrm>
            <a:off x="712788" y="828675"/>
            <a:ext cx="3676650" cy="676275"/>
            <a:chOff x="532" y="1453"/>
            <a:chExt cx="2316" cy="426"/>
          </a:xfrm>
        </p:grpSpPr>
        <p:sp>
          <p:nvSpPr>
            <p:cNvPr id="1380368" name="Oval 16"/>
            <p:cNvSpPr>
              <a:spLocks noChangeArrowheads="1"/>
            </p:cNvSpPr>
            <p:nvPr/>
          </p:nvSpPr>
          <p:spPr bwMode="auto">
            <a:xfrm>
              <a:off x="1175" y="1590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80369" name="Oval 17"/>
            <p:cNvSpPr>
              <a:spLocks noChangeArrowheads="1"/>
            </p:cNvSpPr>
            <p:nvPr/>
          </p:nvSpPr>
          <p:spPr bwMode="auto">
            <a:xfrm>
              <a:off x="2039" y="1590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80370" name="Line 18"/>
            <p:cNvSpPr>
              <a:spLocks noChangeShapeType="1"/>
            </p:cNvSpPr>
            <p:nvPr/>
          </p:nvSpPr>
          <p:spPr bwMode="auto">
            <a:xfrm>
              <a:off x="2320" y="1737"/>
              <a:ext cx="528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80371" name="Line 19"/>
            <p:cNvSpPr>
              <a:spLocks noChangeShapeType="1"/>
            </p:cNvSpPr>
            <p:nvPr/>
          </p:nvSpPr>
          <p:spPr bwMode="auto">
            <a:xfrm flipH="1" flipV="1">
              <a:off x="647" y="1744"/>
              <a:ext cx="528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80372" name="Text Box 20"/>
            <p:cNvSpPr txBox="1">
              <a:spLocks noChangeArrowheads="1"/>
            </p:cNvSpPr>
            <p:nvPr/>
          </p:nvSpPr>
          <p:spPr bwMode="auto">
            <a:xfrm>
              <a:off x="1195" y="1610"/>
              <a:ext cx="253" cy="269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Q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380373" name="Text Box 21"/>
            <p:cNvSpPr txBox="1">
              <a:spLocks noChangeArrowheads="1"/>
            </p:cNvSpPr>
            <p:nvPr/>
          </p:nvSpPr>
          <p:spPr bwMode="auto">
            <a:xfrm>
              <a:off x="2045" y="1603"/>
              <a:ext cx="253" cy="269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Q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380374" name="Text Box 22"/>
            <p:cNvSpPr txBox="1">
              <a:spLocks noChangeArrowheads="1"/>
            </p:cNvSpPr>
            <p:nvPr/>
          </p:nvSpPr>
          <p:spPr bwMode="auto">
            <a:xfrm>
              <a:off x="532" y="1460"/>
              <a:ext cx="659" cy="25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i="1"/>
                <a:t>F</a:t>
              </a:r>
              <a:r>
                <a:rPr lang="en-US" sz="2000" b="1" baseline="-25000"/>
                <a:t>1</a:t>
              </a:r>
              <a:r>
                <a:rPr lang="en-US" sz="2000" b="1"/>
                <a:t> = 3N</a:t>
              </a:r>
              <a:endParaRPr lang="en-US" sz="2000"/>
            </a:p>
          </p:txBody>
        </p:sp>
        <p:sp>
          <p:nvSpPr>
            <p:cNvPr id="1380375" name="Text Box 23"/>
            <p:cNvSpPr txBox="1">
              <a:spLocks noChangeArrowheads="1"/>
            </p:cNvSpPr>
            <p:nvPr/>
          </p:nvSpPr>
          <p:spPr bwMode="auto">
            <a:xfrm>
              <a:off x="2273" y="1453"/>
              <a:ext cx="552" cy="25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i="1"/>
                <a:t>F</a:t>
              </a:r>
              <a:r>
                <a:rPr lang="en-US" sz="2000" b="1" baseline="-25000"/>
                <a:t>2</a:t>
              </a:r>
              <a:r>
                <a:rPr lang="en-US" sz="2000" b="1"/>
                <a:t> = ?</a:t>
              </a:r>
              <a:endParaRPr lang="en-US" sz="2000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02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8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7) Coulomb’s </a:t>
            </a:r>
            <a:r>
              <a:rPr lang="en-US" sz="2800" dirty="0">
                <a:solidFill>
                  <a:schemeClr val="accent2"/>
                </a:solidFill>
              </a:rPr>
              <a:t>Law II</a:t>
            </a:r>
          </a:p>
        </p:txBody>
      </p:sp>
      <p:sp>
        <p:nvSpPr>
          <p:cNvPr id="1382404" name="Oval 4"/>
          <p:cNvSpPr>
            <a:spLocks noChangeArrowheads="1"/>
          </p:cNvSpPr>
          <p:nvPr/>
        </p:nvSpPr>
        <p:spPr bwMode="auto">
          <a:xfrm>
            <a:off x="5757863" y="1773238"/>
            <a:ext cx="2116137" cy="481012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82405" name="AutoShape 5"/>
          <p:cNvSpPr>
            <a:spLocks noChangeArrowheads="1"/>
          </p:cNvSpPr>
          <p:nvPr/>
        </p:nvSpPr>
        <p:spPr bwMode="auto">
          <a:xfrm>
            <a:off x="2003425" y="3536950"/>
            <a:ext cx="4845050" cy="25923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382406" name="Rectangle 6"/>
          <p:cNvSpPr>
            <a:spLocks noChangeArrowheads="1"/>
          </p:cNvSpPr>
          <p:nvPr/>
        </p:nvSpPr>
        <p:spPr bwMode="auto">
          <a:xfrm>
            <a:off x="2171700" y="3538538"/>
            <a:ext cx="4672013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Originally we had:</a:t>
            </a:r>
          </a:p>
          <a:p>
            <a:pPr marL="285750" indent="-285750">
              <a:lnSpc>
                <a:spcPct val="12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		</a:t>
            </a:r>
            <a:r>
              <a:rPr lang="en-US" sz="2000" b="1" i="1">
                <a:solidFill>
                  <a:schemeClr val="bg2"/>
                </a:solidFill>
              </a:rPr>
              <a:t>F</a:t>
            </a:r>
            <a:r>
              <a:rPr lang="en-US" sz="2000" b="1" baseline="-25000">
                <a:solidFill>
                  <a:schemeClr val="bg2"/>
                </a:solidFill>
              </a:rPr>
              <a:t>1</a:t>
            </a:r>
            <a:r>
              <a:rPr lang="en-US" sz="2000" b="1">
                <a:solidFill>
                  <a:schemeClr val="bg2"/>
                </a:solidFill>
              </a:rPr>
              <a:t>  =  </a:t>
            </a:r>
            <a:r>
              <a:rPr lang="en-US" sz="2000" b="1" i="1">
                <a:solidFill>
                  <a:schemeClr val="bg2"/>
                </a:solidFill>
              </a:rPr>
              <a:t>k(Q)(Q)/r</a:t>
            </a:r>
            <a:r>
              <a:rPr lang="en-US" sz="2000" b="1" i="1" baseline="30000">
                <a:solidFill>
                  <a:schemeClr val="bg2"/>
                </a:solidFill>
              </a:rPr>
              <a:t>2</a:t>
            </a:r>
            <a:r>
              <a:rPr lang="en-US" sz="2000" b="1">
                <a:solidFill>
                  <a:schemeClr val="bg2"/>
                </a:solidFill>
              </a:rPr>
              <a:t>  =  3 N</a:t>
            </a:r>
          </a:p>
          <a:p>
            <a:pPr marL="285750" indent="-285750">
              <a:lnSpc>
                <a:spcPct val="12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Now we have:</a:t>
            </a:r>
          </a:p>
          <a:p>
            <a:pPr marL="285750" indent="-285750">
              <a:lnSpc>
                <a:spcPct val="12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		</a:t>
            </a:r>
            <a:r>
              <a:rPr lang="en-US" sz="2000" b="1" i="1">
                <a:solidFill>
                  <a:schemeClr val="bg2"/>
                </a:solidFill>
              </a:rPr>
              <a:t>F</a:t>
            </a:r>
            <a:r>
              <a:rPr lang="en-US" sz="2000" b="1" baseline="-25000">
                <a:solidFill>
                  <a:schemeClr val="bg2"/>
                </a:solidFill>
              </a:rPr>
              <a:t>1</a:t>
            </a:r>
            <a:r>
              <a:rPr lang="en-US" sz="2000" b="1">
                <a:solidFill>
                  <a:schemeClr val="bg2"/>
                </a:solidFill>
              </a:rPr>
              <a:t>  =  </a:t>
            </a:r>
            <a:r>
              <a:rPr lang="en-US" sz="2000" b="1" i="1">
                <a:solidFill>
                  <a:schemeClr val="bg2"/>
                </a:solidFill>
              </a:rPr>
              <a:t>k(4Q)(Q)/r</a:t>
            </a:r>
            <a:r>
              <a:rPr lang="en-US" sz="2000" b="1" i="1" baseline="30000">
                <a:solidFill>
                  <a:schemeClr val="bg2"/>
                </a:solidFill>
              </a:rPr>
              <a:t>2</a:t>
            </a:r>
            <a:endParaRPr lang="en-US" sz="2000" b="1" i="1">
              <a:solidFill>
                <a:schemeClr val="bg2"/>
              </a:solidFill>
            </a:endParaRPr>
          </a:p>
          <a:p>
            <a:pPr marL="285750" indent="-285750">
              <a:lnSpc>
                <a:spcPct val="12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which is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times bigger</a:t>
            </a:r>
            <a:r>
              <a:rPr lang="en-US" sz="2000" b="1">
                <a:solidFill>
                  <a:schemeClr val="bg2"/>
                </a:solidFill>
              </a:rPr>
              <a:t> than before.</a:t>
            </a:r>
          </a:p>
        </p:txBody>
      </p:sp>
      <p:sp>
        <p:nvSpPr>
          <p:cNvPr id="1382407" name="Rectangle 7"/>
          <p:cNvSpPr>
            <a:spLocks noChangeArrowheads="1"/>
          </p:cNvSpPr>
          <p:nvPr/>
        </p:nvSpPr>
        <p:spPr bwMode="auto">
          <a:xfrm>
            <a:off x="6130925" y="749300"/>
            <a:ext cx="2084388" cy="241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/>
              <a:t> </a:t>
            </a:r>
            <a:r>
              <a:rPr lang="en-US" sz="2000" b="1">
                <a:solidFill>
                  <a:schemeClr val="tx2"/>
                </a:solidFill>
              </a:rPr>
              <a:t>  3/4 N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2)   3.0 N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3)   12 N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4)   16 N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5)   48 N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824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93688" y="1646238"/>
            <a:ext cx="4460875" cy="1014412"/>
          </a:xfrm>
          <a:noFill/>
          <a:ln/>
        </p:spPr>
        <p:txBody>
          <a:bodyPr/>
          <a:lstStyle/>
          <a:p>
            <a:pPr marL="401638" indent="-401638">
              <a:lnSpc>
                <a:spcPct val="125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If we increase one charge to </a:t>
            </a: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4Q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, what is the magnitude of 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382409" name="Group 9"/>
          <p:cNvGrpSpPr>
            <a:grpSpLocks/>
          </p:cNvGrpSpPr>
          <p:nvPr/>
        </p:nvGrpSpPr>
        <p:grpSpPr bwMode="auto">
          <a:xfrm>
            <a:off x="701675" y="2671763"/>
            <a:ext cx="3676650" cy="674687"/>
            <a:chOff x="442" y="1683"/>
            <a:chExt cx="2316" cy="425"/>
          </a:xfrm>
        </p:grpSpPr>
        <p:sp>
          <p:nvSpPr>
            <p:cNvPr id="1382410" name="Oval 10"/>
            <p:cNvSpPr>
              <a:spLocks noChangeArrowheads="1"/>
            </p:cNvSpPr>
            <p:nvPr/>
          </p:nvSpPr>
          <p:spPr bwMode="auto">
            <a:xfrm>
              <a:off x="1085" y="1820"/>
              <a:ext cx="288" cy="288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82411" name="Text Box 11"/>
            <p:cNvSpPr txBox="1">
              <a:spLocks noChangeArrowheads="1"/>
            </p:cNvSpPr>
            <p:nvPr/>
          </p:nvSpPr>
          <p:spPr bwMode="auto">
            <a:xfrm>
              <a:off x="1050" y="1809"/>
              <a:ext cx="351" cy="269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</a:t>
              </a:r>
              <a:r>
                <a:rPr lang="en-US" sz="22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Q</a:t>
              </a:r>
              <a:endParaRPr lang="en-US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382412" name="Oval 12"/>
            <p:cNvSpPr>
              <a:spLocks noChangeArrowheads="1"/>
            </p:cNvSpPr>
            <p:nvPr/>
          </p:nvSpPr>
          <p:spPr bwMode="auto">
            <a:xfrm>
              <a:off x="1949" y="1820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82413" name="Line 13"/>
            <p:cNvSpPr>
              <a:spLocks noChangeShapeType="1"/>
            </p:cNvSpPr>
            <p:nvPr/>
          </p:nvSpPr>
          <p:spPr bwMode="auto">
            <a:xfrm>
              <a:off x="2230" y="1967"/>
              <a:ext cx="528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82414" name="Line 14"/>
            <p:cNvSpPr>
              <a:spLocks noChangeShapeType="1"/>
            </p:cNvSpPr>
            <p:nvPr/>
          </p:nvSpPr>
          <p:spPr bwMode="auto">
            <a:xfrm flipH="1" flipV="1">
              <a:off x="557" y="1974"/>
              <a:ext cx="528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82415" name="Text Box 15"/>
            <p:cNvSpPr txBox="1">
              <a:spLocks noChangeArrowheads="1"/>
            </p:cNvSpPr>
            <p:nvPr/>
          </p:nvSpPr>
          <p:spPr bwMode="auto">
            <a:xfrm>
              <a:off x="1955" y="1833"/>
              <a:ext cx="253" cy="269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200" b="1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Q</a:t>
              </a:r>
              <a:endPara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382416" name="Text Box 16"/>
            <p:cNvSpPr txBox="1">
              <a:spLocks noChangeArrowheads="1"/>
            </p:cNvSpPr>
            <p:nvPr/>
          </p:nvSpPr>
          <p:spPr bwMode="auto">
            <a:xfrm>
              <a:off x="442" y="1690"/>
              <a:ext cx="552" cy="25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i="1"/>
                <a:t>F</a:t>
              </a:r>
              <a:r>
                <a:rPr lang="en-US" sz="2000" b="1" baseline="-25000"/>
                <a:t>1</a:t>
              </a:r>
              <a:r>
                <a:rPr lang="en-US" sz="2000" b="1"/>
                <a:t> = ?</a:t>
              </a:r>
            </a:p>
          </p:txBody>
        </p:sp>
        <p:sp>
          <p:nvSpPr>
            <p:cNvPr id="1382417" name="Text Box 17"/>
            <p:cNvSpPr txBox="1">
              <a:spLocks noChangeArrowheads="1"/>
            </p:cNvSpPr>
            <p:nvPr/>
          </p:nvSpPr>
          <p:spPr bwMode="auto">
            <a:xfrm>
              <a:off x="2183" y="1683"/>
              <a:ext cx="552" cy="25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i="1"/>
                <a:t>F</a:t>
              </a:r>
              <a:r>
                <a:rPr lang="en-US" sz="2000" b="1" baseline="-25000"/>
                <a:t>2</a:t>
              </a:r>
              <a:r>
                <a:rPr lang="en-US" sz="2000" b="1"/>
                <a:t> = ?</a:t>
              </a:r>
            </a:p>
          </p:txBody>
        </p:sp>
      </p:grpSp>
      <p:grpSp>
        <p:nvGrpSpPr>
          <p:cNvPr id="1382418" name="Group 18"/>
          <p:cNvGrpSpPr>
            <a:grpSpLocks/>
          </p:cNvGrpSpPr>
          <p:nvPr/>
        </p:nvGrpSpPr>
        <p:grpSpPr bwMode="auto">
          <a:xfrm>
            <a:off x="712788" y="828675"/>
            <a:ext cx="3676650" cy="676275"/>
            <a:chOff x="532" y="1453"/>
            <a:chExt cx="2316" cy="426"/>
          </a:xfrm>
        </p:grpSpPr>
        <p:sp>
          <p:nvSpPr>
            <p:cNvPr id="1382419" name="Oval 19"/>
            <p:cNvSpPr>
              <a:spLocks noChangeArrowheads="1"/>
            </p:cNvSpPr>
            <p:nvPr/>
          </p:nvSpPr>
          <p:spPr bwMode="auto">
            <a:xfrm>
              <a:off x="1175" y="1590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82420" name="Oval 20"/>
            <p:cNvSpPr>
              <a:spLocks noChangeArrowheads="1"/>
            </p:cNvSpPr>
            <p:nvPr/>
          </p:nvSpPr>
          <p:spPr bwMode="auto">
            <a:xfrm>
              <a:off x="2039" y="1590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82421" name="Line 21"/>
            <p:cNvSpPr>
              <a:spLocks noChangeShapeType="1"/>
            </p:cNvSpPr>
            <p:nvPr/>
          </p:nvSpPr>
          <p:spPr bwMode="auto">
            <a:xfrm>
              <a:off x="2320" y="1737"/>
              <a:ext cx="528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82422" name="Line 22"/>
            <p:cNvSpPr>
              <a:spLocks noChangeShapeType="1"/>
            </p:cNvSpPr>
            <p:nvPr/>
          </p:nvSpPr>
          <p:spPr bwMode="auto">
            <a:xfrm flipH="1" flipV="1">
              <a:off x="647" y="1744"/>
              <a:ext cx="528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82423" name="Text Box 23"/>
            <p:cNvSpPr txBox="1">
              <a:spLocks noChangeArrowheads="1"/>
            </p:cNvSpPr>
            <p:nvPr/>
          </p:nvSpPr>
          <p:spPr bwMode="auto">
            <a:xfrm>
              <a:off x="1195" y="1610"/>
              <a:ext cx="253" cy="269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200" b="1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Q</a:t>
              </a:r>
              <a:endPara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382424" name="Text Box 24"/>
            <p:cNvSpPr txBox="1">
              <a:spLocks noChangeArrowheads="1"/>
            </p:cNvSpPr>
            <p:nvPr/>
          </p:nvSpPr>
          <p:spPr bwMode="auto">
            <a:xfrm>
              <a:off x="2045" y="1603"/>
              <a:ext cx="253" cy="269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200" b="1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Q</a:t>
              </a:r>
              <a:endPara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382425" name="Text Box 25"/>
            <p:cNvSpPr txBox="1">
              <a:spLocks noChangeArrowheads="1"/>
            </p:cNvSpPr>
            <p:nvPr/>
          </p:nvSpPr>
          <p:spPr bwMode="auto">
            <a:xfrm>
              <a:off x="532" y="1460"/>
              <a:ext cx="659" cy="25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i="1"/>
                <a:t>F</a:t>
              </a:r>
              <a:r>
                <a:rPr lang="en-US" sz="2000" b="1" baseline="-25000"/>
                <a:t>1</a:t>
              </a:r>
              <a:r>
                <a:rPr lang="en-US" sz="2000" b="1"/>
                <a:t> = 3N</a:t>
              </a:r>
              <a:endParaRPr lang="en-US" sz="2000"/>
            </a:p>
          </p:txBody>
        </p:sp>
        <p:sp>
          <p:nvSpPr>
            <p:cNvPr id="1382426" name="Text Box 26"/>
            <p:cNvSpPr txBox="1">
              <a:spLocks noChangeArrowheads="1"/>
            </p:cNvSpPr>
            <p:nvPr/>
          </p:nvSpPr>
          <p:spPr bwMode="auto">
            <a:xfrm>
              <a:off x="2273" y="1453"/>
              <a:ext cx="552" cy="25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i="1"/>
                <a:t>F</a:t>
              </a:r>
              <a:r>
                <a:rPr lang="en-US" sz="2000" b="1" baseline="-25000"/>
                <a:t>2</a:t>
              </a:r>
              <a:r>
                <a:rPr lang="en-US" sz="2000" b="1"/>
                <a:t> = ?</a:t>
              </a:r>
              <a:endParaRPr lang="en-US" sz="2000"/>
            </a:p>
          </p:txBody>
        </p:sp>
      </p:grpSp>
      <p:sp>
        <p:nvSpPr>
          <p:cNvPr id="1382427" name="Text Box 27"/>
          <p:cNvSpPr txBox="1">
            <a:spLocks noChangeArrowheads="1"/>
          </p:cNvSpPr>
          <p:nvPr/>
        </p:nvSpPr>
        <p:spPr bwMode="auto">
          <a:xfrm>
            <a:off x="1744663" y="6237288"/>
            <a:ext cx="5741987" cy="406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Now what is the magnitude of </a:t>
            </a:r>
            <a:r>
              <a:rPr lang="en-US" sz="2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sz="2000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450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84451" name="Rectangle 3"/>
          <p:cNvSpPr>
            <a:spLocks noChangeArrowheads="1"/>
          </p:cNvSpPr>
          <p:nvPr/>
        </p:nvSpPr>
        <p:spPr bwMode="auto">
          <a:xfrm>
            <a:off x="6032500" y="785813"/>
            <a:ext cx="2084388" cy="241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/>
              <a:t> </a:t>
            </a:r>
            <a:r>
              <a:rPr lang="en-US" sz="2000" b="1">
                <a:solidFill>
                  <a:schemeClr val="tx2"/>
                </a:solidFill>
              </a:rPr>
              <a:t>  9 </a:t>
            </a:r>
            <a:r>
              <a:rPr lang="en-US" sz="2000" b="1" i="1">
                <a:solidFill>
                  <a:schemeClr val="tx2"/>
                </a:solidFill>
              </a:rPr>
              <a:t>F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2)   3 </a:t>
            </a:r>
            <a:r>
              <a:rPr lang="en-US" sz="2000" b="1" i="1">
                <a:solidFill>
                  <a:schemeClr val="tx2"/>
                </a:solidFill>
              </a:rPr>
              <a:t>F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3)   </a:t>
            </a:r>
            <a:r>
              <a:rPr lang="en-US" sz="2000" b="1" i="1">
                <a:solidFill>
                  <a:schemeClr val="tx2"/>
                </a:solidFill>
              </a:rPr>
              <a:t>F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4)   1/3 </a:t>
            </a:r>
            <a:r>
              <a:rPr lang="en-US" sz="2000" b="1" i="1">
                <a:solidFill>
                  <a:schemeClr val="tx2"/>
                </a:solidFill>
              </a:rPr>
              <a:t>F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5)   1/9 </a:t>
            </a:r>
            <a:r>
              <a:rPr lang="en-US" sz="2000" b="1" i="1">
                <a:solidFill>
                  <a:schemeClr val="tx2"/>
                </a:solidFill>
              </a:rPr>
              <a:t>F</a:t>
            </a:r>
            <a:endParaRPr lang="en-US" sz="20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844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46063" y="693738"/>
            <a:ext cx="4776787" cy="2306637"/>
          </a:xfrm>
          <a:noFill/>
          <a:ln/>
        </p:spPr>
        <p:txBody>
          <a:bodyPr/>
          <a:lstStyle/>
          <a:p>
            <a:pPr marL="401638" indent="-401638">
              <a:lnSpc>
                <a:spcPct val="135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sz="2200" b="1"/>
              <a:t>	</a:t>
            </a:r>
            <a:r>
              <a:rPr lang="en-US" b="1"/>
              <a:t>The force between two charges separated by a distance </a:t>
            </a:r>
            <a:r>
              <a:rPr lang="en-US" b="1" i="1">
                <a:solidFill>
                  <a:schemeClr val="accent2"/>
                </a:solidFill>
              </a:rPr>
              <a:t>d</a:t>
            </a:r>
            <a:r>
              <a:rPr lang="en-US" b="1"/>
              <a:t> is </a:t>
            </a:r>
            <a:r>
              <a:rPr lang="en-US" b="1" i="1">
                <a:solidFill>
                  <a:schemeClr val="accent2"/>
                </a:solidFill>
              </a:rPr>
              <a:t>F</a:t>
            </a:r>
            <a:r>
              <a:rPr lang="en-US" b="1"/>
              <a:t>.  If the charges are pulled apart to a distance </a:t>
            </a:r>
            <a:r>
              <a:rPr lang="en-US" b="1">
                <a:solidFill>
                  <a:schemeClr val="accent2"/>
                </a:solidFill>
              </a:rPr>
              <a:t>3</a:t>
            </a:r>
            <a:r>
              <a:rPr lang="en-US" b="1" i="1">
                <a:solidFill>
                  <a:schemeClr val="accent2"/>
                </a:solidFill>
              </a:rPr>
              <a:t>d</a:t>
            </a:r>
            <a:r>
              <a:rPr lang="en-US" b="1"/>
              <a:t>, what is the force on each charge?</a:t>
            </a:r>
          </a:p>
        </p:txBody>
      </p:sp>
      <p:grpSp>
        <p:nvGrpSpPr>
          <p:cNvPr id="1384453" name="Group 5"/>
          <p:cNvGrpSpPr>
            <a:grpSpLocks/>
          </p:cNvGrpSpPr>
          <p:nvPr/>
        </p:nvGrpSpPr>
        <p:grpSpPr bwMode="auto">
          <a:xfrm>
            <a:off x="2143125" y="3622675"/>
            <a:ext cx="5389563" cy="2725738"/>
            <a:chOff x="2371" y="2298"/>
            <a:chExt cx="3395" cy="1717"/>
          </a:xfrm>
        </p:grpSpPr>
        <p:grpSp>
          <p:nvGrpSpPr>
            <p:cNvPr id="1384454" name="Group 6"/>
            <p:cNvGrpSpPr>
              <a:grpSpLocks/>
            </p:cNvGrpSpPr>
            <p:nvPr/>
          </p:nvGrpSpPr>
          <p:grpSpPr bwMode="auto">
            <a:xfrm>
              <a:off x="3172" y="2298"/>
              <a:ext cx="1784" cy="894"/>
              <a:chOff x="2749" y="2569"/>
              <a:chExt cx="1784" cy="894"/>
            </a:xfrm>
          </p:grpSpPr>
          <p:grpSp>
            <p:nvGrpSpPr>
              <p:cNvPr id="1384455" name="Group 7"/>
              <p:cNvGrpSpPr>
                <a:grpSpLocks/>
              </p:cNvGrpSpPr>
              <p:nvPr/>
            </p:nvGrpSpPr>
            <p:grpSpPr bwMode="auto">
              <a:xfrm>
                <a:off x="2749" y="2569"/>
                <a:ext cx="1784" cy="552"/>
                <a:chOff x="1993" y="1057"/>
                <a:chExt cx="1784" cy="552"/>
              </a:xfrm>
            </p:grpSpPr>
            <p:sp>
              <p:nvSpPr>
                <p:cNvPr id="1384456" name="Oval 8"/>
                <p:cNvSpPr>
                  <a:spLocks noChangeArrowheads="1"/>
                </p:cNvSpPr>
                <p:nvPr/>
              </p:nvSpPr>
              <p:spPr bwMode="auto">
                <a:xfrm>
                  <a:off x="2309" y="1205"/>
                  <a:ext cx="288" cy="28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84457" name="Line 9"/>
                <p:cNvSpPr>
                  <a:spLocks noChangeShapeType="1"/>
                </p:cNvSpPr>
                <p:nvPr/>
              </p:nvSpPr>
              <p:spPr bwMode="auto">
                <a:xfrm flipH="1" flipV="1">
                  <a:off x="2026" y="1350"/>
                  <a:ext cx="283" cy="0"/>
                </a:xfrm>
                <a:prstGeom prst="line">
                  <a:avLst/>
                </a:prstGeom>
                <a:noFill/>
                <a:ln w="38100">
                  <a:solidFill>
                    <a:srgbClr val="FFFFFF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8445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329" y="1215"/>
                  <a:ext cx="253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200" b="1"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Q</a:t>
                  </a:r>
                  <a:endPara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38445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993" y="1057"/>
                  <a:ext cx="21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 i="1"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F</a:t>
                  </a:r>
                  <a:endParaRPr lang="en-US" sz="2000" i="1"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384460" name="Oval 12"/>
                <p:cNvSpPr>
                  <a:spLocks noChangeArrowheads="1"/>
                </p:cNvSpPr>
                <p:nvPr/>
              </p:nvSpPr>
              <p:spPr bwMode="auto">
                <a:xfrm>
                  <a:off x="3173" y="1205"/>
                  <a:ext cx="288" cy="28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84461" name="Line 13"/>
                <p:cNvSpPr>
                  <a:spLocks noChangeShapeType="1"/>
                </p:cNvSpPr>
                <p:nvPr/>
              </p:nvSpPr>
              <p:spPr bwMode="auto">
                <a:xfrm>
                  <a:off x="3454" y="1350"/>
                  <a:ext cx="283" cy="0"/>
                </a:xfrm>
                <a:prstGeom prst="line">
                  <a:avLst/>
                </a:prstGeom>
                <a:noFill/>
                <a:ln w="38100">
                  <a:solidFill>
                    <a:srgbClr val="FFFFFF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8446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179" y="1215"/>
                  <a:ext cx="253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200" b="1"/>
                    <a:t>Q</a:t>
                  </a:r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138446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563" y="1057"/>
                  <a:ext cx="21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 i="1"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F</a:t>
                  </a:r>
                  <a:endParaRPr lang="en-US" sz="2000" i="1"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384464" name="Line 16"/>
                <p:cNvSpPr>
                  <a:spLocks noChangeShapeType="1"/>
                </p:cNvSpPr>
                <p:nvPr/>
              </p:nvSpPr>
              <p:spPr bwMode="auto">
                <a:xfrm>
                  <a:off x="2436" y="1609"/>
                  <a:ext cx="882" cy="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sp>
            <p:nvSpPr>
              <p:cNvPr id="1384465" name="Text Box 17"/>
              <p:cNvSpPr txBox="1">
                <a:spLocks noChangeArrowheads="1"/>
              </p:cNvSpPr>
              <p:nvPr/>
            </p:nvSpPr>
            <p:spPr bwMode="auto">
              <a:xfrm>
                <a:off x="3476" y="3198"/>
                <a:ext cx="233" cy="26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 i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d</a:t>
                </a:r>
              </a:p>
            </p:txBody>
          </p:sp>
        </p:grpSp>
        <p:grpSp>
          <p:nvGrpSpPr>
            <p:cNvPr id="1384466" name="Group 18"/>
            <p:cNvGrpSpPr>
              <a:grpSpLocks/>
            </p:cNvGrpSpPr>
            <p:nvPr/>
          </p:nvGrpSpPr>
          <p:grpSpPr bwMode="auto">
            <a:xfrm>
              <a:off x="2371" y="3085"/>
              <a:ext cx="3395" cy="930"/>
              <a:chOff x="1913" y="3178"/>
              <a:chExt cx="3485" cy="940"/>
            </a:xfrm>
          </p:grpSpPr>
          <p:grpSp>
            <p:nvGrpSpPr>
              <p:cNvPr id="1384467" name="Group 19"/>
              <p:cNvGrpSpPr>
                <a:grpSpLocks/>
              </p:cNvGrpSpPr>
              <p:nvPr/>
            </p:nvGrpSpPr>
            <p:grpSpPr bwMode="auto">
              <a:xfrm>
                <a:off x="1913" y="3178"/>
                <a:ext cx="613" cy="485"/>
                <a:chOff x="1892" y="2516"/>
                <a:chExt cx="613" cy="485"/>
              </a:xfrm>
            </p:grpSpPr>
            <p:sp>
              <p:nvSpPr>
                <p:cNvPr id="1384468" name="Oval 20"/>
                <p:cNvSpPr>
                  <a:spLocks noChangeArrowheads="1"/>
                </p:cNvSpPr>
                <p:nvPr/>
              </p:nvSpPr>
              <p:spPr bwMode="auto">
                <a:xfrm>
                  <a:off x="2217" y="2713"/>
                  <a:ext cx="288" cy="28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84469" name="Line 21"/>
                <p:cNvSpPr>
                  <a:spLocks noChangeShapeType="1"/>
                </p:cNvSpPr>
                <p:nvPr/>
              </p:nvSpPr>
              <p:spPr bwMode="auto">
                <a:xfrm flipH="1" flipV="1">
                  <a:off x="1917" y="2848"/>
                  <a:ext cx="282" cy="0"/>
                </a:xfrm>
                <a:prstGeom prst="line">
                  <a:avLst/>
                </a:prstGeom>
                <a:noFill/>
                <a:ln w="38100">
                  <a:solidFill>
                    <a:srgbClr val="FFFFFF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8447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237" y="2723"/>
                  <a:ext cx="260" cy="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200" b="1"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Q</a:t>
                  </a:r>
                  <a:endPara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38447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892" y="2516"/>
                  <a:ext cx="424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en-US" b="1"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?</a:t>
                  </a:r>
                </a:p>
              </p:txBody>
            </p:sp>
          </p:grpSp>
          <p:grpSp>
            <p:nvGrpSpPr>
              <p:cNvPr id="1384472" name="Group 24"/>
              <p:cNvGrpSpPr>
                <a:grpSpLocks/>
              </p:cNvGrpSpPr>
              <p:nvPr/>
            </p:nvGrpSpPr>
            <p:grpSpPr bwMode="auto">
              <a:xfrm>
                <a:off x="4815" y="3178"/>
                <a:ext cx="583" cy="485"/>
                <a:chOff x="4794" y="2516"/>
                <a:chExt cx="583" cy="485"/>
              </a:xfrm>
            </p:grpSpPr>
            <p:sp>
              <p:nvSpPr>
                <p:cNvPr id="1384473" name="Oval 25"/>
                <p:cNvSpPr>
                  <a:spLocks noChangeArrowheads="1"/>
                </p:cNvSpPr>
                <p:nvPr/>
              </p:nvSpPr>
              <p:spPr bwMode="auto">
                <a:xfrm>
                  <a:off x="4794" y="2713"/>
                  <a:ext cx="288" cy="28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84474" name="Line 26"/>
                <p:cNvSpPr>
                  <a:spLocks noChangeShapeType="1"/>
                </p:cNvSpPr>
                <p:nvPr/>
              </p:nvSpPr>
              <p:spPr bwMode="auto">
                <a:xfrm>
                  <a:off x="5075" y="2858"/>
                  <a:ext cx="282" cy="0"/>
                </a:xfrm>
                <a:prstGeom prst="line">
                  <a:avLst/>
                </a:prstGeom>
                <a:noFill/>
                <a:ln w="38100">
                  <a:solidFill>
                    <a:srgbClr val="FFFFFF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84475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800" y="2723"/>
                  <a:ext cx="260" cy="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200" b="1"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Q</a:t>
                  </a:r>
                  <a:endPara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384476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5138" y="2516"/>
                  <a:ext cx="239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?</a:t>
                  </a:r>
                </a:p>
              </p:txBody>
            </p:sp>
          </p:grpSp>
          <p:sp>
            <p:nvSpPr>
              <p:cNvPr id="1384477" name="Line 29"/>
              <p:cNvSpPr>
                <a:spLocks noChangeShapeType="1"/>
              </p:cNvSpPr>
              <p:nvPr/>
            </p:nvSpPr>
            <p:spPr bwMode="auto">
              <a:xfrm>
                <a:off x="2340" y="3729"/>
                <a:ext cx="2643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84478" name="Text Box 30"/>
              <p:cNvSpPr txBox="1">
                <a:spLocks noChangeArrowheads="1"/>
              </p:cNvSpPr>
              <p:nvPr/>
            </p:nvSpPr>
            <p:spPr bwMode="auto">
              <a:xfrm>
                <a:off x="3435" y="3850"/>
                <a:ext cx="349" cy="26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3</a:t>
                </a:r>
                <a:r>
                  <a:rPr lang="en-US" b="1" i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d</a:t>
                </a:r>
              </a:p>
            </p:txBody>
          </p:sp>
        </p:grpSp>
      </p:grpSp>
      <p:sp>
        <p:nvSpPr>
          <p:cNvPr id="1384479" name="Rectangle 31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8) Coulomb’s </a:t>
            </a:r>
            <a:r>
              <a:rPr lang="en-US" sz="2800" dirty="0">
                <a:solidFill>
                  <a:schemeClr val="accent2"/>
                </a:solidFill>
              </a:rPr>
              <a:t>Law III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6498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86499" name="Oval 3"/>
          <p:cNvSpPr>
            <a:spLocks noChangeArrowheads="1"/>
          </p:cNvSpPr>
          <p:nvPr/>
        </p:nvSpPr>
        <p:spPr bwMode="auto">
          <a:xfrm>
            <a:off x="5718175" y="2740025"/>
            <a:ext cx="1998663" cy="544513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86500" name="AutoShape 4"/>
          <p:cNvSpPr>
            <a:spLocks noChangeArrowheads="1"/>
          </p:cNvSpPr>
          <p:nvPr/>
        </p:nvSpPr>
        <p:spPr bwMode="auto">
          <a:xfrm>
            <a:off x="0" y="3590925"/>
            <a:ext cx="3689350" cy="24336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386501" name="Rectangle 5"/>
          <p:cNvSpPr>
            <a:spLocks noChangeArrowheads="1"/>
          </p:cNvSpPr>
          <p:nvPr/>
        </p:nvSpPr>
        <p:spPr bwMode="auto">
          <a:xfrm>
            <a:off x="47625" y="3732213"/>
            <a:ext cx="364172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Originally we had:</a:t>
            </a:r>
          </a:p>
          <a:p>
            <a:pPr marL="285750" indent="-285750">
              <a:lnSpc>
                <a:spcPct val="12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	</a:t>
            </a:r>
            <a:r>
              <a:rPr lang="en-US" sz="2000" b="1" i="1">
                <a:solidFill>
                  <a:schemeClr val="bg2"/>
                </a:solidFill>
              </a:rPr>
              <a:t>F</a:t>
            </a:r>
            <a:r>
              <a:rPr lang="en-US" sz="2000" b="1" baseline="-25000">
                <a:solidFill>
                  <a:schemeClr val="bg2"/>
                </a:solidFill>
              </a:rPr>
              <a:t>before</a:t>
            </a:r>
            <a:r>
              <a:rPr lang="en-US" sz="2000" b="1">
                <a:solidFill>
                  <a:schemeClr val="bg2"/>
                </a:solidFill>
              </a:rPr>
              <a:t> = </a:t>
            </a:r>
            <a:r>
              <a:rPr lang="en-US" sz="2000" b="1" i="1">
                <a:solidFill>
                  <a:schemeClr val="bg2"/>
                </a:solidFill>
              </a:rPr>
              <a:t>k(Q)(Q)/d</a:t>
            </a:r>
            <a:r>
              <a:rPr lang="en-US" sz="2000" b="1" i="1" baseline="30000">
                <a:solidFill>
                  <a:schemeClr val="bg2"/>
                </a:solidFill>
              </a:rPr>
              <a:t>2</a:t>
            </a:r>
            <a:r>
              <a:rPr lang="en-US" sz="2000" b="1" i="1">
                <a:solidFill>
                  <a:schemeClr val="bg2"/>
                </a:solidFill>
              </a:rPr>
              <a:t> </a:t>
            </a:r>
            <a:r>
              <a:rPr lang="en-US" sz="2000" b="1">
                <a:solidFill>
                  <a:schemeClr val="bg2"/>
                </a:solidFill>
              </a:rPr>
              <a:t>=</a:t>
            </a:r>
            <a:r>
              <a:rPr lang="en-US" sz="2000" b="1" i="1">
                <a:solidFill>
                  <a:schemeClr val="bg2"/>
                </a:solidFill>
              </a:rPr>
              <a:t> F</a:t>
            </a:r>
          </a:p>
          <a:p>
            <a:pPr marL="285750" indent="-285750">
              <a:lnSpc>
                <a:spcPct val="12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Now we have:</a:t>
            </a:r>
          </a:p>
          <a:p>
            <a:pPr marL="285750" indent="-285750">
              <a:lnSpc>
                <a:spcPct val="12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	</a:t>
            </a:r>
            <a:r>
              <a:rPr lang="en-US" sz="2000" b="1" i="1">
                <a:solidFill>
                  <a:schemeClr val="bg2"/>
                </a:solidFill>
              </a:rPr>
              <a:t>F</a:t>
            </a:r>
            <a:r>
              <a:rPr lang="en-US" sz="2000" b="1" baseline="-25000">
                <a:solidFill>
                  <a:schemeClr val="bg2"/>
                </a:solidFill>
              </a:rPr>
              <a:t>after</a:t>
            </a:r>
            <a:r>
              <a:rPr lang="en-US" sz="2000" b="1">
                <a:solidFill>
                  <a:schemeClr val="bg2"/>
                </a:solidFill>
              </a:rPr>
              <a:t> = </a:t>
            </a:r>
            <a:r>
              <a:rPr lang="en-US" sz="2000" b="1" i="1">
                <a:solidFill>
                  <a:schemeClr val="bg2"/>
                </a:solidFill>
              </a:rPr>
              <a:t>k(Q)(Q)/(3d)</a:t>
            </a:r>
            <a:r>
              <a:rPr lang="en-US" sz="2000" b="1" i="1" baseline="30000">
                <a:solidFill>
                  <a:schemeClr val="bg2"/>
                </a:solidFill>
              </a:rPr>
              <a:t>2 </a:t>
            </a:r>
            <a:r>
              <a:rPr lang="en-US" sz="2000" b="1">
                <a:solidFill>
                  <a:schemeClr val="bg2"/>
                </a:solidFill>
              </a:rPr>
              <a:t>= 1/9</a:t>
            </a:r>
            <a:r>
              <a:rPr lang="en-US" sz="2000" b="1" i="1">
                <a:solidFill>
                  <a:schemeClr val="bg2"/>
                </a:solidFill>
              </a:rPr>
              <a:t> F</a:t>
            </a:r>
          </a:p>
        </p:txBody>
      </p:sp>
      <p:sp>
        <p:nvSpPr>
          <p:cNvPr id="1386502" name="Rectangle 6"/>
          <p:cNvSpPr>
            <a:spLocks noChangeArrowheads="1"/>
          </p:cNvSpPr>
          <p:nvPr/>
        </p:nvSpPr>
        <p:spPr bwMode="auto">
          <a:xfrm>
            <a:off x="6032500" y="785813"/>
            <a:ext cx="2084388" cy="241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/>
              <a:t> </a:t>
            </a:r>
            <a:r>
              <a:rPr lang="en-US" sz="2000" b="1">
                <a:solidFill>
                  <a:schemeClr val="tx2"/>
                </a:solidFill>
              </a:rPr>
              <a:t>  9 </a:t>
            </a:r>
            <a:r>
              <a:rPr lang="en-US" sz="2000" b="1" i="1">
                <a:solidFill>
                  <a:schemeClr val="tx2"/>
                </a:solidFill>
              </a:rPr>
              <a:t>F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2)   3 </a:t>
            </a:r>
            <a:r>
              <a:rPr lang="en-US" sz="2000" b="1" i="1">
                <a:solidFill>
                  <a:schemeClr val="tx2"/>
                </a:solidFill>
              </a:rPr>
              <a:t>F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3)   </a:t>
            </a:r>
            <a:r>
              <a:rPr lang="en-US" sz="2000" b="1" i="1">
                <a:solidFill>
                  <a:schemeClr val="tx2"/>
                </a:solidFill>
              </a:rPr>
              <a:t>F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4)   1/3 </a:t>
            </a:r>
            <a:r>
              <a:rPr lang="en-US" sz="2000" b="1" i="1">
                <a:solidFill>
                  <a:schemeClr val="tx2"/>
                </a:solidFill>
              </a:rPr>
              <a:t>F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5)   1/9 </a:t>
            </a:r>
            <a:r>
              <a:rPr lang="en-US" sz="2000" b="1" i="1">
                <a:solidFill>
                  <a:schemeClr val="tx2"/>
                </a:solidFill>
              </a:rPr>
              <a:t>F</a:t>
            </a:r>
            <a:endParaRPr lang="en-US" sz="20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865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46063" y="693738"/>
            <a:ext cx="4776787" cy="2306637"/>
          </a:xfrm>
          <a:noFill/>
          <a:ln/>
        </p:spPr>
        <p:txBody>
          <a:bodyPr/>
          <a:lstStyle/>
          <a:p>
            <a:pPr marL="401638" indent="-401638">
              <a:lnSpc>
                <a:spcPct val="135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sz="2200" b="1"/>
              <a:t>	</a:t>
            </a:r>
            <a:r>
              <a:rPr lang="en-US" b="1"/>
              <a:t>The force between two charges separated by a distance </a:t>
            </a:r>
            <a:r>
              <a:rPr lang="en-US" b="1" i="1">
                <a:solidFill>
                  <a:schemeClr val="accent2"/>
                </a:solidFill>
              </a:rPr>
              <a:t>d</a:t>
            </a:r>
            <a:r>
              <a:rPr lang="en-US" b="1"/>
              <a:t> is </a:t>
            </a:r>
            <a:r>
              <a:rPr lang="en-US" b="1" i="1">
                <a:solidFill>
                  <a:schemeClr val="accent2"/>
                </a:solidFill>
              </a:rPr>
              <a:t>F</a:t>
            </a:r>
            <a:r>
              <a:rPr lang="en-US" b="1"/>
              <a:t>.  If the charges are pulled apart to a distance </a:t>
            </a:r>
            <a:r>
              <a:rPr lang="en-US" b="1">
                <a:solidFill>
                  <a:schemeClr val="accent2"/>
                </a:solidFill>
              </a:rPr>
              <a:t>3</a:t>
            </a:r>
            <a:r>
              <a:rPr lang="en-US" b="1" i="1">
                <a:solidFill>
                  <a:schemeClr val="accent2"/>
                </a:solidFill>
              </a:rPr>
              <a:t>d</a:t>
            </a:r>
            <a:r>
              <a:rPr lang="en-US" b="1"/>
              <a:t>, what is the force on each charge?</a:t>
            </a:r>
          </a:p>
        </p:txBody>
      </p:sp>
      <p:grpSp>
        <p:nvGrpSpPr>
          <p:cNvPr id="1386504" name="Group 8"/>
          <p:cNvGrpSpPr>
            <a:grpSpLocks/>
          </p:cNvGrpSpPr>
          <p:nvPr/>
        </p:nvGrpSpPr>
        <p:grpSpPr bwMode="auto">
          <a:xfrm>
            <a:off x="5035550" y="3648075"/>
            <a:ext cx="2832100" cy="1419225"/>
            <a:chOff x="2749" y="2569"/>
            <a:chExt cx="1784" cy="894"/>
          </a:xfrm>
        </p:grpSpPr>
        <p:grpSp>
          <p:nvGrpSpPr>
            <p:cNvPr id="1386505" name="Group 9"/>
            <p:cNvGrpSpPr>
              <a:grpSpLocks/>
            </p:cNvGrpSpPr>
            <p:nvPr/>
          </p:nvGrpSpPr>
          <p:grpSpPr bwMode="auto">
            <a:xfrm>
              <a:off x="2749" y="2569"/>
              <a:ext cx="1784" cy="552"/>
              <a:chOff x="1993" y="1057"/>
              <a:chExt cx="1784" cy="552"/>
            </a:xfrm>
          </p:grpSpPr>
          <p:sp>
            <p:nvSpPr>
              <p:cNvPr id="1386506" name="Oval 10"/>
              <p:cNvSpPr>
                <a:spLocks noChangeArrowheads="1"/>
              </p:cNvSpPr>
              <p:nvPr/>
            </p:nvSpPr>
            <p:spPr bwMode="auto">
              <a:xfrm>
                <a:off x="2309" y="1205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86507" name="Line 11"/>
              <p:cNvSpPr>
                <a:spLocks noChangeShapeType="1"/>
              </p:cNvSpPr>
              <p:nvPr/>
            </p:nvSpPr>
            <p:spPr bwMode="auto">
              <a:xfrm flipH="1" flipV="1">
                <a:off x="2026" y="1350"/>
                <a:ext cx="283" cy="0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86508" name="Text Box 12"/>
              <p:cNvSpPr txBox="1">
                <a:spLocks noChangeArrowheads="1"/>
              </p:cNvSpPr>
              <p:nvPr/>
            </p:nvSpPr>
            <p:spPr bwMode="auto">
              <a:xfrm>
                <a:off x="2329" y="1215"/>
                <a:ext cx="253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200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Q</a:t>
                </a:r>
                <a:endPara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386509" name="Text Box 13"/>
              <p:cNvSpPr txBox="1">
                <a:spLocks noChangeArrowheads="1"/>
              </p:cNvSpPr>
              <p:nvPr/>
            </p:nvSpPr>
            <p:spPr bwMode="auto">
              <a:xfrm>
                <a:off x="1993" y="1057"/>
                <a:ext cx="21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i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F</a:t>
                </a:r>
                <a:endParaRPr lang="en-US" sz="2000" i="1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386510" name="Oval 14"/>
              <p:cNvSpPr>
                <a:spLocks noChangeArrowheads="1"/>
              </p:cNvSpPr>
              <p:nvPr/>
            </p:nvSpPr>
            <p:spPr bwMode="auto">
              <a:xfrm>
                <a:off x="3173" y="1205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86511" name="Line 15"/>
              <p:cNvSpPr>
                <a:spLocks noChangeShapeType="1"/>
              </p:cNvSpPr>
              <p:nvPr/>
            </p:nvSpPr>
            <p:spPr bwMode="auto">
              <a:xfrm>
                <a:off x="3454" y="1350"/>
                <a:ext cx="283" cy="0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86512" name="Text Box 16"/>
              <p:cNvSpPr txBox="1">
                <a:spLocks noChangeArrowheads="1"/>
              </p:cNvSpPr>
              <p:nvPr/>
            </p:nvSpPr>
            <p:spPr bwMode="auto">
              <a:xfrm>
                <a:off x="3179" y="1215"/>
                <a:ext cx="253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200" b="1"/>
                  <a:t>Q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386513" name="Text Box 17"/>
              <p:cNvSpPr txBox="1">
                <a:spLocks noChangeArrowheads="1"/>
              </p:cNvSpPr>
              <p:nvPr/>
            </p:nvSpPr>
            <p:spPr bwMode="auto">
              <a:xfrm>
                <a:off x="3563" y="1057"/>
                <a:ext cx="21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i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F</a:t>
                </a:r>
                <a:endParaRPr lang="en-US" sz="2000" i="1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386514" name="Line 18"/>
              <p:cNvSpPr>
                <a:spLocks noChangeShapeType="1"/>
              </p:cNvSpPr>
              <p:nvPr/>
            </p:nvSpPr>
            <p:spPr bwMode="auto">
              <a:xfrm>
                <a:off x="2436" y="1609"/>
                <a:ext cx="882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386515" name="Text Box 19"/>
            <p:cNvSpPr txBox="1">
              <a:spLocks noChangeArrowheads="1"/>
            </p:cNvSpPr>
            <p:nvPr/>
          </p:nvSpPr>
          <p:spPr bwMode="auto">
            <a:xfrm>
              <a:off x="3476" y="3198"/>
              <a:ext cx="23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</a:p>
          </p:txBody>
        </p:sp>
      </p:grpSp>
      <p:grpSp>
        <p:nvGrpSpPr>
          <p:cNvPr id="1386516" name="Group 20"/>
          <p:cNvGrpSpPr>
            <a:grpSpLocks/>
          </p:cNvGrpSpPr>
          <p:nvPr/>
        </p:nvGrpSpPr>
        <p:grpSpPr bwMode="auto">
          <a:xfrm>
            <a:off x="3763963" y="4897438"/>
            <a:ext cx="5389562" cy="1476375"/>
            <a:chOff x="1913" y="3178"/>
            <a:chExt cx="3485" cy="940"/>
          </a:xfrm>
        </p:grpSpPr>
        <p:grpSp>
          <p:nvGrpSpPr>
            <p:cNvPr id="1386517" name="Group 21"/>
            <p:cNvGrpSpPr>
              <a:grpSpLocks/>
            </p:cNvGrpSpPr>
            <p:nvPr/>
          </p:nvGrpSpPr>
          <p:grpSpPr bwMode="auto">
            <a:xfrm>
              <a:off x="1913" y="3178"/>
              <a:ext cx="613" cy="485"/>
              <a:chOff x="1892" y="2516"/>
              <a:chExt cx="613" cy="485"/>
            </a:xfrm>
          </p:grpSpPr>
          <p:sp>
            <p:nvSpPr>
              <p:cNvPr id="1386518" name="Oval 22"/>
              <p:cNvSpPr>
                <a:spLocks noChangeArrowheads="1"/>
              </p:cNvSpPr>
              <p:nvPr/>
            </p:nvSpPr>
            <p:spPr bwMode="auto">
              <a:xfrm>
                <a:off x="2217" y="2713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86519" name="Line 23"/>
              <p:cNvSpPr>
                <a:spLocks noChangeShapeType="1"/>
              </p:cNvSpPr>
              <p:nvPr/>
            </p:nvSpPr>
            <p:spPr bwMode="auto">
              <a:xfrm flipH="1" flipV="1">
                <a:off x="1917" y="2848"/>
                <a:ext cx="282" cy="0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86520" name="Text Box 24"/>
              <p:cNvSpPr txBox="1">
                <a:spLocks noChangeArrowheads="1"/>
              </p:cNvSpPr>
              <p:nvPr/>
            </p:nvSpPr>
            <p:spPr bwMode="auto">
              <a:xfrm>
                <a:off x="2237" y="2723"/>
                <a:ext cx="260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200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Q</a:t>
                </a:r>
                <a:endPara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386521" name="Text Box 25"/>
              <p:cNvSpPr txBox="1">
                <a:spLocks noChangeArrowheads="1"/>
              </p:cNvSpPr>
              <p:nvPr/>
            </p:nvSpPr>
            <p:spPr bwMode="auto">
              <a:xfrm>
                <a:off x="1892" y="2516"/>
                <a:ext cx="42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?</a:t>
                </a:r>
              </a:p>
            </p:txBody>
          </p:sp>
        </p:grpSp>
        <p:grpSp>
          <p:nvGrpSpPr>
            <p:cNvPr id="1386522" name="Group 26"/>
            <p:cNvGrpSpPr>
              <a:grpSpLocks/>
            </p:cNvGrpSpPr>
            <p:nvPr/>
          </p:nvGrpSpPr>
          <p:grpSpPr bwMode="auto">
            <a:xfrm>
              <a:off x="4815" y="3178"/>
              <a:ext cx="583" cy="485"/>
              <a:chOff x="4794" y="2516"/>
              <a:chExt cx="583" cy="485"/>
            </a:xfrm>
          </p:grpSpPr>
          <p:sp>
            <p:nvSpPr>
              <p:cNvPr id="1386523" name="Oval 27"/>
              <p:cNvSpPr>
                <a:spLocks noChangeArrowheads="1"/>
              </p:cNvSpPr>
              <p:nvPr/>
            </p:nvSpPr>
            <p:spPr bwMode="auto">
              <a:xfrm>
                <a:off x="4794" y="2713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86524" name="Line 28"/>
              <p:cNvSpPr>
                <a:spLocks noChangeShapeType="1"/>
              </p:cNvSpPr>
              <p:nvPr/>
            </p:nvSpPr>
            <p:spPr bwMode="auto">
              <a:xfrm>
                <a:off x="5075" y="2858"/>
                <a:ext cx="282" cy="0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86525" name="Text Box 29"/>
              <p:cNvSpPr txBox="1">
                <a:spLocks noChangeArrowheads="1"/>
              </p:cNvSpPr>
              <p:nvPr/>
            </p:nvSpPr>
            <p:spPr bwMode="auto">
              <a:xfrm>
                <a:off x="4800" y="2723"/>
                <a:ext cx="260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200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Q</a:t>
                </a:r>
                <a:endPara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386526" name="Text Box 30"/>
              <p:cNvSpPr txBox="1">
                <a:spLocks noChangeArrowheads="1"/>
              </p:cNvSpPr>
              <p:nvPr/>
            </p:nvSpPr>
            <p:spPr bwMode="auto">
              <a:xfrm>
                <a:off x="5138" y="2516"/>
                <a:ext cx="23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?</a:t>
                </a:r>
              </a:p>
            </p:txBody>
          </p:sp>
        </p:grpSp>
        <p:sp>
          <p:nvSpPr>
            <p:cNvPr id="1386527" name="Line 31"/>
            <p:cNvSpPr>
              <a:spLocks noChangeShapeType="1"/>
            </p:cNvSpPr>
            <p:nvPr/>
          </p:nvSpPr>
          <p:spPr bwMode="auto">
            <a:xfrm>
              <a:off x="2340" y="3729"/>
              <a:ext cx="2643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86528" name="Text Box 32"/>
            <p:cNvSpPr txBox="1">
              <a:spLocks noChangeArrowheads="1"/>
            </p:cNvSpPr>
            <p:nvPr/>
          </p:nvSpPr>
          <p:spPr bwMode="auto">
            <a:xfrm>
              <a:off x="3435" y="3850"/>
              <a:ext cx="349" cy="26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  <a:r>
                <a:rPr lang="en-US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</a:p>
          </p:txBody>
        </p:sp>
      </p:grpSp>
      <p:sp>
        <p:nvSpPr>
          <p:cNvPr id="1386529" name="Rectangle 33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8) Coulomb’s </a:t>
            </a:r>
            <a:r>
              <a:rPr lang="en-US" sz="2800" dirty="0">
                <a:solidFill>
                  <a:schemeClr val="accent2"/>
                </a:solidFill>
              </a:rPr>
              <a:t>Law III</a:t>
            </a:r>
          </a:p>
        </p:txBody>
      </p:sp>
      <p:sp>
        <p:nvSpPr>
          <p:cNvPr id="1386530" name="Text Box 34"/>
          <p:cNvSpPr txBox="1">
            <a:spLocks noChangeArrowheads="1"/>
          </p:cNvSpPr>
          <p:nvPr/>
        </p:nvSpPr>
        <p:spPr bwMode="auto">
          <a:xfrm>
            <a:off x="0" y="6451600"/>
            <a:ext cx="7778750" cy="406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What is the force if the original distance is halved?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8546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88547" name="Rectangle 3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9) Electric </a:t>
            </a:r>
            <a:r>
              <a:rPr lang="en-US" sz="2800" dirty="0">
                <a:solidFill>
                  <a:schemeClr val="accent2"/>
                </a:solidFill>
              </a:rPr>
              <a:t>Force I</a:t>
            </a:r>
          </a:p>
        </p:txBody>
      </p:sp>
      <p:sp>
        <p:nvSpPr>
          <p:cNvPr id="1388548" name="Rectangle 4"/>
          <p:cNvSpPr>
            <a:spLocks noChangeArrowheads="1"/>
          </p:cNvSpPr>
          <p:nvPr/>
        </p:nvSpPr>
        <p:spPr bwMode="auto">
          <a:xfrm>
            <a:off x="5043488" y="725488"/>
            <a:ext cx="4100512" cy="241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/>
              <a:t> </a:t>
            </a:r>
            <a:r>
              <a:rPr lang="en-US" sz="2000" b="1">
                <a:solidFill>
                  <a:schemeClr val="tx2"/>
                </a:solidFill>
              </a:rPr>
              <a:t> yes, but only if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0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positive</a:t>
            </a:r>
            <a:endParaRPr lang="en-US" sz="2000" b="1">
              <a:solidFill>
                <a:schemeClr val="tx2"/>
              </a:solidFill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2)  yes, but only if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0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negative</a:t>
            </a:r>
            <a:endParaRPr lang="en-US" sz="2000" b="1">
              <a:solidFill>
                <a:schemeClr val="tx2"/>
              </a:solidFill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3)  yes, independent of the sign (or value) of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0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en-US" sz="2000" b="1">
              <a:solidFill>
                <a:schemeClr val="tx2"/>
              </a:solidFill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4)  no, the net force can never be zero</a:t>
            </a:r>
          </a:p>
        </p:txBody>
      </p:sp>
      <p:sp>
        <p:nvSpPr>
          <p:cNvPr id="13885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766763"/>
            <a:ext cx="4905375" cy="2414587"/>
          </a:xfrm>
          <a:noFill/>
          <a:ln/>
        </p:spPr>
        <p:txBody>
          <a:bodyPr/>
          <a:lstStyle/>
          <a:p>
            <a:pPr marL="401638" indent="-401638">
              <a:lnSpc>
                <a:spcPct val="125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Two balls with charges </a:t>
            </a: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+4</a:t>
            </a:r>
            <a:r>
              <a:rPr lang="en-US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are fixed at a separation distance of </a:t>
            </a:r>
            <a:r>
              <a: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.  Is it possible to place another charged ball </a:t>
            </a: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on the line between the two charges such that the net force on </a:t>
            </a: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will be zero?</a:t>
            </a:r>
          </a:p>
        </p:txBody>
      </p:sp>
      <p:grpSp>
        <p:nvGrpSpPr>
          <p:cNvPr id="1388550" name="Group 6"/>
          <p:cNvGrpSpPr>
            <a:grpSpLocks/>
          </p:cNvGrpSpPr>
          <p:nvPr/>
        </p:nvGrpSpPr>
        <p:grpSpPr bwMode="auto">
          <a:xfrm>
            <a:off x="2595563" y="4237038"/>
            <a:ext cx="4219575" cy="1543050"/>
            <a:chOff x="2721" y="2762"/>
            <a:chExt cx="2658" cy="972"/>
          </a:xfrm>
        </p:grpSpPr>
        <p:sp>
          <p:nvSpPr>
            <p:cNvPr id="1388551" name="Rectangle 7"/>
            <p:cNvSpPr>
              <a:spLocks noChangeArrowheads="1"/>
            </p:cNvSpPr>
            <p:nvPr/>
          </p:nvSpPr>
          <p:spPr bwMode="auto">
            <a:xfrm>
              <a:off x="2721" y="2762"/>
              <a:ext cx="2658" cy="97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388552" name="Group 8"/>
            <p:cNvGrpSpPr>
              <a:grpSpLocks/>
            </p:cNvGrpSpPr>
            <p:nvPr/>
          </p:nvGrpSpPr>
          <p:grpSpPr bwMode="auto">
            <a:xfrm>
              <a:off x="2847" y="2823"/>
              <a:ext cx="2378" cy="680"/>
              <a:chOff x="3426" y="2843"/>
              <a:chExt cx="1655" cy="470"/>
            </a:xfrm>
          </p:grpSpPr>
          <p:sp>
            <p:nvSpPr>
              <p:cNvPr id="1388553" name="Oval 9"/>
              <p:cNvSpPr>
                <a:spLocks noChangeArrowheads="1"/>
              </p:cNvSpPr>
              <p:nvPr/>
            </p:nvSpPr>
            <p:spPr bwMode="auto">
              <a:xfrm>
                <a:off x="4772" y="3018"/>
                <a:ext cx="232" cy="232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88554" name="Oval 10"/>
              <p:cNvSpPr>
                <a:spLocks noChangeArrowheads="1"/>
              </p:cNvSpPr>
              <p:nvPr/>
            </p:nvSpPr>
            <p:spPr bwMode="auto">
              <a:xfrm>
                <a:off x="3508" y="3029"/>
                <a:ext cx="232" cy="232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rgbClr val="00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88555" name="Rectangle 11"/>
              <p:cNvSpPr>
                <a:spLocks noChangeArrowheads="1"/>
              </p:cNvSpPr>
              <p:nvPr/>
            </p:nvSpPr>
            <p:spPr bwMode="auto">
              <a:xfrm>
                <a:off x="4091" y="3147"/>
                <a:ext cx="209" cy="1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 b="1">
                    <a:solidFill>
                      <a:schemeClr val="hlink"/>
                    </a:solidFill>
                  </a:rPr>
                  <a:t>3</a:t>
                </a:r>
                <a:r>
                  <a:rPr lang="en-US" sz="1800" b="1" i="1">
                    <a:solidFill>
                      <a:schemeClr val="hlink"/>
                    </a:solidFill>
                  </a:rPr>
                  <a:t>R</a:t>
                </a:r>
              </a:p>
            </p:txBody>
          </p:sp>
          <p:sp>
            <p:nvSpPr>
              <p:cNvPr id="1388556" name="Rectangle 12"/>
              <p:cNvSpPr>
                <a:spLocks noChangeArrowheads="1"/>
              </p:cNvSpPr>
              <p:nvPr/>
            </p:nvSpPr>
            <p:spPr bwMode="auto">
              <a:xfrm>
                <a:off x="3463" y="2851"/>
                <a:ext cx="217" cy="1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 b="1"/>
                  <a:t>+</a:t>
                </a:r>
                <a:r>
                  <a:rPr lang="en-US" sz="1800" b="1" i="1"/>
                  <a:t>Q</a:t>
                </a:r>
              </a:p>
            </p:txBody>
          </p:sp>
          <p:sp>
            <p:nvSpPr>
              <p:cNvPr id="1388557" name="Rectangle 13"/>
              <p:cNvSpPr>
                <a:spLocks noChangeArrowheads="1"/>
              </p:cNvSpPr>
              <p:nvPr/>
            </p:nvSpPr>
            <p:spPr bwMode="auto">
              <a:xfrm>
                <a:off x="4682" y="2843"/>
                <a:ext cx="273" cy="1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 b="1"/>
                  <a:t>+4</a:t>
                </a:r>
                <a:r>
                  <a:rPr lang="en-US" sz="1800" b="1" i="1"/>
                  <a:t>Q</a:t>
                </a:r>
              </a:p>
            </p:txBody>
          </p:sp>
          <p:sp>
            <p:nvSpPr>
              <p:cNvPr id="1388558" name="Line 14"/>
              <p:cNvSpPr>
                <a:spLocks noChangeShapeType="1"/>
              </p:cNvSpPr>
              <p:nvPr/>
            </p:nvSpPr>
            <p:spPr bwMode="auto">
              <a:xfrm>
                <a:off x="3426" y="3127"/>
                <a:ext cx="165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88559" name="Line 15"/>
              <p:cNvSpPr>
                <a:spLocks noChangeShapeType="1"/>
              </p:cNvSpPr>
              <p:nvPr/>
            </p:nvSpPr>
            <p:spPr bwMode="auto">
              <a:xfrm>
                <a:off x="3633" y="3313"/>
                <a:ext cx="1262" cy="0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stealth" w="med" len="lg"/>
                <a:tailEnd type="stealth" w="med" len="lg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0594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90595" name="Rectangle 3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9) Electric </a:t>
            </a:r>
            <a:r>
              <a:rPr lang="en-US" sz="2800" dirty="0">
                <a:solidFill>
                  <a:schemeClr val="accent2"/>
                </a:solidFill>
              </a:rPr>
              <a:t>Force I</a:t>
            </a:r>
          </a:p>
        </p:txBody>
      </p:sp>
      <p:sp>
        <p:nvSpPr>
          <p:cNvPr id="1390596" name="Rectangle 4"/>
          <p:cNvSpPr>
            <a:spLocks noChangeArrowheads="1"/>
          </p:cNvSpPr>
          <p:nvPr/>
        </p:nvSpPr>
        <p:spPr bwMode="auto">
          <a:xfrm>
            <a:off x="5043488" y="725488"/>
            <a:ext cx="4100512" cy="241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/>
              <a:t> </a:t>
            </a:r>
            <a:r>
              <a:rPr lang="en-US" sz="2000" b="1">
                <a:solidFill>
                  <a:schemeClr val="tx2"/>
                </a:solidFill>
              </a:rPr>
              <a:t> yes, but only if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0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positive</a:t>
            </a:r>
            <a:endParaRPr lang="en-US" sz="2000" b="1">
              <a:solidFill>
                <a:schemeClr val="tx2"/>
              </a:solidFill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2)  yes, but only if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0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negative</a:t>
            </a:r>
            <a:endParaRPr lang="en-US" sz="2000" b="1">
              <a:solidFill>
                <a:schemeClr val="tx2"/>
              </a:solidFill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3)  yes, independent of the sign (or value) of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0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en-US" sz="2000" b="1">
              <a:solidFill>
                <a:schemeClr val="tx2"/>
              </a:solidFill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4)  no, the net force can never be zero</a:t>
            </a:r>
          </a:p>
        </p:txBody>
      </p:sp>
      <p:sp>
        <p:nvSpPr>
          <p:cNvPr id="13905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766763"/>
            <a:ext cx="4905375" cy="2414587"/>
          </a:xfrm>
          <a:noFill/>
          <a:ln/>
        </p:spPr>
        <p:txBody>
          <a:bodyPr/>
          <a:lstStyle/>
          <a:p>
            <a:pPr marL="401638" indent="-401638">
              <a:lnSpc>
                <a:spcPct val="125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Two balls with charges </a:t>
            </a: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+4</a:t>
            </a:r>
            <a:r>
              <a:rPr lang="en-US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are fixed at a separation distance of </a:t>
            </a:r>
            <a:r>
              <a: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.  Is it possible to place another charged ball </a:t>
            </a: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on the line between the two charges such that the net force on </a:t>
            </a: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will be zero?</a:t>
            </a:r>
          </a:p>
        </p:txBody>
      </p:sp>
      <p:grpSp>
        <p:nvGrpSpPr>
          <p:cNvPr id="1390598" name="Group 6"/>
          <p:cNvGrpSpPr>
            <a:grpSpLocks/>
          </p:cNvGrpSpPr>
          <p:nvPr/>
        </p:nvGrpSpPr>
        <p:grpSpPr bwMode="auto">
          <a:xfrm>
            <a:off x="4924425" y="4286250"/>
            <a:ext cx="4219575" cy="1543050"/>
            <a:chOff x="2721" y="2762"/>
            <a:chExt cx="2658" cy="972"/>
          </a:xfrm>
        </p:grpSpPr>
        <p:sp>
          <p:nvSpPr>
            <p:cNvPr id="1390599" name="Rectangle 7"/>
            <p:cNvSpPr>
              <a:spLocks noChangeArrowheads="1"/>
            </p:cNvSpPr>
            <p:nvPr/>
          </p:nvSpPr>
          <p:spPr bwMode="auto">
            <a:xfrm>
              <a:off x="2721" y="2762"/>
              <a:ext cx="2658" cy="97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390600" name="Group 8"/>
            <p:cNvGrpSpPr>
              <a:grpSpLocks/>
            </p:cNvGrpSpPr>
            <p:nvPr/>
          </p:nvGrpSpPr>
          <p:grpSpPr bwMode="auto">
            <a:xfrm>
              <a:off x="2847" y="2823"/>
              <a:ext cx="2378" cy="680"/>
              <a:chOff x="3426" y="2843"/>
              <a:chExt cx="1655" cy="470"/>
            </a:xfrm>
          </p:grpSpPr>
          <p:sp>
            <p:nvSpPr>
              <p:cNvPr id="1390601" name="Oval 9"/>
              <p:cNvSpPr>
                <a:spLocks noChangeArrowheads="1"/>
              </p:cNvSpPr>
              <p:nvPr/>
            </p:nvSpPr>
            <p:spPr bwMode="auto">
              <a:xfrm>
                <a:off x="4772" y="3018"/>
                <a:ext cx="232" cy="232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90602" name="Oval 10"/>
              <p:cNvSpPr>
                <a:spLocks noChangeArrowheads="1"/>
              </p:cNvSpPr>
              <p:nvPr/>
            </p:nvSpPr>
            <p:spPr bwMode="auto">
              <a:xfrm>
                <a:off x="3508" y="3029"/>
                <a:ext cx="232" cy="232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rgbClr val="00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90603" name="Rectangle 11"/>
              <p:cNvSpPr>
                <a:spLocks noChangeArrowheads="1"/>
              </p:cNvSpPr>
              <p:nvPr/>
            </p:nvSpPr>
            <p:spPr bwMode="auto">
              <a:xfrm>
                <a:off x="4091" y="3147"/>
                <a:ext cx="209" cy="1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 b="1">
                    <a:solidFill>
                      <a:schemeClr val="hlink"/>
                    </a:solidFill>
                  </a:rPr>
                  <a:t>3</a:t>
                </a:r>
                <a:r>
                  <a:rPr lang="en-US" sz="1800" b="1" i="1">
                    <a:solidFill>
                      <a:schemeClr val="hlink"/>
                    </a:solidFill>
                  </a:rPr>
                  <a:t>R</a:t>
                </a:r>
              </a:p>
            </p:txBody>
          </p:sp>
          <p:sp>
            <p:nvSpPr>
              <p:cNvPr id="1390604" name="Rectangle 12"/>
              <p:cNvSpPr>
                <a:spLocks noChangeArrowheads="1"/>
              </p:cNvSpPr>
              <p:nvPr/>
            </p:nvSpPr>
            <p:spPr bwMode="auto">
              <a:xfrm>
                <a:off x="3463" y="2851"/>
                <a:ext cx="217" cy="1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 b="1"/>
                  <a:t>+</a:t>
                </a:r>
                <a:r>
                  <a:rPr lang="en-US" sz="1800" b="1" i="1"/>
                  <a:t>Q</a:t>
                </a:r>
              </a:p>
            </p:txBody>
          </p:sp>
          <p:sp>
            <p:nvSpPr>
              <p:cNvPr id="1390605" name="Rectangle 13"/>
              <p:cNvSpPr>
                <a:spLocks noChangeArrowheads="1"/>
              </p:cNvSpPr>
              <p:nvPr/>
            </p:nvSpPr>
            <p:spPr bwMode="auto">
              <a:xfrm>
                <a:off x="4682" y="2843"/>
                <a:ext cx="273" cy="1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 b="1"/>
                  <a:t>+4</a:t>
                </a:r>
                <a:r>
                  <a:rPr lang="en-US" sz="1800" b="1" i="1"/>
                  <a:t>Q</a:t>
                </a:r>
              </a:p>
            </p:txBody>
          </p:sp>
          <p:sp>
            <p:nvSpPr>
              <p:cNvPr id="1390606" name="Line 14"/>
              <p:cNvSpPr>
                <a:spLocks noChangeShapeType="1"/>
              </p:cNvSpPr>
              <p:nvPr/>
            </p:nvSpPr>
            <p:spPr bwMode="auto">
              <a:xfrm>
                <a:off x="3426" y="3127"/>
                <a:ext cx="165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90607" name="Line 15"/>
              <p:cNvSpPr>
                <a:spLocks noChangeShapeType="1"/>
              </p:cNvSpPr>
              <p:nvPr/>
            </p:nvSpPr>
            <p:spPr bwMode="auto">
              <a:xfrm>
                <a:off x="3633" y="3313"/>
                <a:ext cx="1262" cy="0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stealth" w="med" len="lg"/>
                <a:tailEnd type="stealth" w="med" len="lg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1390608" name="AutoShape 16"/>
          <p:cNvSpPr>
            <a:spLocks noChangeArrowheads="1"/>
          </p:cNvSpPr>
          <p:nvPr/>
        </p:nvSpPr>
        <p:spPr bwMode="auto">
          <a:xfrm>
            <a:off x="0" y="3486150"/>
            <a:ext cx="4943475" cy="26447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1390609" name="Rectangle 17"/>
          <p:cNvSpPr>
            <a:spLocks noChangeArrowheads="1"/>
          </p:cNvSpPr>
          <p:nvPr/>
        </p:nvSpPr>
        <p:spPr bwMode="auto">
          <a:xfrm>
            <a:off x="0" y="3473450"/>
            <a:ext cx="4894263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4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	A positive charge would be repelled by both charges, so a point where these two repulsive forces cancel can be found.  A negative charge would be attracted by both, and the same argument holds.</a:t>
            </a:r>
          </a:p>
        </p:txBody>
      </p:sp>
      <p:sp>
        <p:nvSpPr>
          <p:cNvPr id="1390610" name="Oval 18"/>
          <p:cNvSpPr>
            <a:spLocks noChangeArrowheads="1"/>
          </p:cNvSpPr>
          <p:nvPr/>
        </p:nvSpPr>
        <p:spPr bwMode="auto">
          <a:xfrm>
            <a:off x="4824413" y="1554163"/>
            <a:ext cx="4319587" cy="1008062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90611" name="Text Box 19"/>
          <p:cNvSpPr txBox="1">
            <a:spLocks noChangeArrowheads="1"/>
          </p:cNvSpPr>
          <p:nvPr/>
        </p:nvSpPr>
        <p:spPr bwMode="auto">
          <a:xfrm>
            <a:off x="0" y="6146800"/>
            <a:ext cx="6329363" cy="7112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What happens if both charges are +</a:t>
            </a:r>
            <a:r>
              <a:rPr lang="en-US" sz="2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? Where would the </a:t>
            </a:r>
            <a:r>
              <a:rPr lang="en-US" sz="2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= 0 point be in this case?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42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9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075" y="771525"/>
            <a:ext cx="8455025" cy="1212850"/>
          </a:xfrm>
          <a:noFill/>
          <a:ln/>
        </p:spPr>
        <p:txBody>
          <a:bodyPr/>
          <a:lstStyle/>
          <a:p>
            <a:pPr marL="401638" indent="-401638">
              <a:lnSpc>
                <a:spcPct val="115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Two balls with charges </a:t>
            </a: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+4</a:t>
            </a:r>
            <a:r>
              <a:rPr lang="en-US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are separated by </a:t>
            </a:r>
            <a:r>
              <a: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.   Where should you place another charged ball </a:t>
            </a: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on the line between the two charges such that the net force on </a:t>
            </a: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will be zero?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392644" name="Group 4"/>
          <p:cNvGrpSpPr>
            <a:grpSpLocks/>
          </p:cNvGrpSpPr>
          <p:nvPr/>
        </p:nvGrpSpPr>
        <p:grpSpPr bwMode="auto">
          <a:xfrm>
            <a:off x="1246188" y="3632200"/>
            <a:ext cx="6845300" cy="2298700"/>
            <a:chOff x="1448" y="2472"/>
            <a:chExt cx="4312" cy="1448"/>
          </a:xfrm>
        </p:grpSpPr>
        <p:sp>
          <p:nvSpPr>
            <p:cNvPr id="1392645" name="Rectangle 5"/>
            <p:cNvSpPr>
              <a:spLocks noChangeArrowheads="1"/>
            </p:cNvSpPr>
            <p:nvPr/>
          </p:nvSpPr>
          <p:spPr bwMode="auto">
            <a:xfrm>
              <a:off x="1448" y="2472"/>
              <a:ext cx="4312" cy="144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392646" name="Group 6"/>
            <p:cNvGrpSpPr>
              <a:grpSpLocks/>
            </p:cNvGrpSpPr>
            <p:nvPr/>
          </p:nvGrpSpPr>
          <p:grpSpPr bwMode="auto">
            <a:xfrm>
              <a:off x="1476" y="2482"/>
              <a:ext cx="4284" cy="1428"/>
              <a:chOff x="685" y="2399"/>
              <a:chExt cx="4284" cy="1428"/>
            </a:xfrm>
          </p:grpSpPr>
          <p:sp>
            <p:nvSpPr>
              <p:cNvPr id="1392647" name="Oval 7"/>
              <p:cNvSpPr>
                <a:spLocks noChangeArrowheads="1"/>
              </p:cNvSpPr>
              <p:nvPr/>
            </p:nvSpPr>
            <p:spPr bwMode="auto">
              <a:xfrm>
                <a:off x="4169" y="2709"/>
                <a:ext cx="601" cy="602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92648" name="Oval 8"/>
              <p:cNvSpPr>
                <a:spLocks noChangeArrowheads="1"/>
              </p:cNvSpPr>
              <p:nvPr/>
            </p:nvSpPr>
            <p:spPr bwMode="auto">
              <a:xfrm>
                <a:off x="907" y="2716"/>
                <a:ext cx="601" cy="603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rgbClr val="00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92649" name="Rectangle 9"/>
              <p:cNvSpPr>
                <a:spLocks noChangeArrowheads="1"/>
              </p:cNvSpPr>
              <p:nvPr/>
            </p:nvSpPr>
            <p:spPr bwMode="auto">
              <a:xfrm>
                <a:off x="2654" y="3613"/>
                <a:ext cx="300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 b="1">
                    <a:solidFill>
                      <a:schemeClr val="hlink"/>
                    </a:solidFill>
                  </a:rPr>
                  <a:t>3</a:t>
                </a:r>
                <a:r>
                  <a:rPr lang="en-US" sz="1800" b="1" i="1">
                    <a:solidFill>
                      <a:schemeClr val="hlink"/>
                    </a:solidFill>
                  </a:rPr>
                  <a:t>R</a:t>
                </a:r>
              </a:p>
            </p:txBody>
          </p:sp>
          <p:sp>
            <p:nvSpPr>
              <p:cNvPr id="1392650" name="Rectangle 10"/>
              <p:cNvSpPr>
                <a:spLocks noChangeArrowheads="1"/>
              </p:cNvSpPr>
              <p:nvPr/>
            </p:nvSpPr>
            <p:spPr bwMode="auto">
              <a:xfrm>
                <a:off x="1050" y="2472"/>
                <a:ext cx="312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 b="1"/>
                  <a:t>+</a:t>
                </a:r>
                <a:r>
                  <a:rPr lang="en-US" sz="1800" b="1" i="1"/>
                  <a:t>Q</a:t>
                </a:r>
              </a:p>
            </p:txBody>
          </p:sp>
          <p:sp>
            <p:nvSpPr>
              <p:cNvPr id="1392651" name="Rectangle 11"/>
              <p:cNvSpPr>
                <a:spLocks noChangeArrowheads="1"/>
              </p:cNvSpPr>
              <p:nvPr/>
            </p:nvSpPr>
            <p:spPr bwMode="auto">
              <a:xfrm>
                <a:off x="4257" y="2399"/>
                <a:ext cx="392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 b="1"/>
                  <a:t>+4</a:t>
                </a:r>
                <a:r>
                  <a:rPr lang="en-US" sz="1800" b="1" i="1"/>
                  <a:t>Q</a:t>
                </a:r>
              </a:p>
            </p:txBody>
          </p:sp>
          <p:sp>
            <p:nvSpPr>
              <p:cNvPr id="1392652" name="Line 12"/>
              <p:cNvSpPr>
                <a:spLocks noChangeShapeType="1"/>
              </p:cNvSpPr>
              <p:nvPr/>
            </p:nvSpPr>
            <p:spPr bwMode="auto">
              <a:xfrm>
                <a:off x="685" y="3023"/>
                <a:ext cx="42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92653" name="Line 13"/>
              <p:cNvSpPr>
                <a:spLocks noChangeShapeType="1"/>
              </p:cNvSpPr>
              <p:nvPr/>
            </p:nvSpPr>
            <p:spPr bwMode="auto">
              <a:xfrm>
                <a:off x="1221" y="3506"/>
                <a:ext cx="3267" cy="0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stealth" w="med" len="lg"/>
                <a:tailEnd type="stealth" w="med" len="lg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92654" name="Oval 14"/>
              <p:cNvSpPr>
                <a:spLocks noChangeArrowheads="1"/>
              </p:cNvSpPr>
              <p:nvPr/>
            </p:nvSpPr>
            <p:spPr bwMode="auto">
              <a:xfrm>
                <a:off x="2174" y="2950"/>
                <a:ext cx="144" cy="1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92655" name="Oval 15"/>
              <p:cNvSpPr>
                <a:spLocks noChangeArrowheads="1"/>
              </p:cNvSpPr>
              <p:nvPr/>
            </p:nvSpPr>
            <p:spPr bwMode="auto">
              <a:xfrm>
                <a:off x="1617" y="2952"/>
                <a:ext cx="144" cy="1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92656" name="Oval 16"/>
              <p:cNvSpPr>
                <a:spLocks noChangeArrowheads="1"/>
              </p:cNvSpPr>
              <p:nvPr/>
            </p:nvSpPr>
            <p:spPr bwMode="auto">
              <a:xfrm>
                <a:off x="3885" y="2945"/>
                <a:ext cx="144" cy="1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92657" name="Oval 17"/>
              <p:cNvSpPr>
                <a:spLocks noChangeArrowheads="1"/>
              </p:cNvSpPr>
              <p:nvPr/>
            </p:nvSpPr>
            <p:spPr bwMode="auto">
              <a:xfrm>
                <a:off x="2740" y="2959"/>
                <a:ext cx="144" cy="1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92658" name="Oval 18"/>
              <p:cNvSpPr>
                <a:spLocks noChangeArrowheads="1"/>
              </p:cNvSpPr>
              <p:nvPr/>
            </p:nvSpPr>
            <p:spPr bwMode="auto">
              <a:xfrm>
                <a:off x="3333" y="2952"/>
                <a:ext cx="144" cy="1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92659" name="Rectangle 19"/>
              <p:cNvSpPr>
                <a:spLocks noChangeArrowheads="1"/>
              </p:cNvSpPr>
              <p:nvPr/>
            </p:nvSpPr>
            <p:spPr bwMode="auto">
              <a:xfrm>
                <a:off x="2139" y="3120"/>
                <a:ext cx="220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 b="1" i="1">
                    <a:solidFill>
                      <a:schemeClr val="tx2"/>
                    </a:solidFill>
                  </a:rPr>
                  <a:t>R</a:t>
                </a:r>
                <a:endParaRPr lang="en-US" sz="1800" b="1" i="1">
                  <a:solidFill>
                    <a:schemeClr val="hlink"/>
                  </a:solidFill>
                </a:endParaRPr>
              </a:p>
            </p:txBody>
          </p:sp>
          <p:sp>
            <p:nvSpPr>
              <p:cNvPr id="1392660" name="Rectangle 20"/>
              <p:cNvSpPr>
                <a:spLocks noChangeArrowheads="1"/>
              </p:cNvSpPr>
              <p:nvPr/>
            </p:nvSpPr>
            <p:spPr bwMode="auto">
              <a:xfrm>
                <a:off x="3247" y="3119"/>
                <a:ext cx="300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 b="1">
                    <a:solidFill>
                      <a:schemeClr val="tx2"/>
                    </a:solidFill>
                  </a:rPr>
                  <a:t>2</a:t>
                </a:r>
                <a:r>
                  <a:rPr lang="en-US" sz="1800" b="1" i="1">
                    <a:solidFill>
                      <a:schemeClr val="tx2"/>
                    </a:solidFill>
                  </a:rPr>
                  <a:t>R</a:t>
                </a:r>
                <a:endParaRPr lang="en-US" sz="1800" b="1" i="1">
                  <a:solidFill>
                    <a:schemeClr val="hlink"/>
                  </a:solidFill>
                </a:endParaRPr>
              </a:p>
            </p:txBody>
          </p:sp>
          <p:sp>
            <p:nvSpPr>
              <p:cNvPr id="1392661" name="Rectangle 21"/>
              <p:cNvSpPr>
                <a:spLocks noChangeArrowheads="1"/>
              </p:cNvSpPr>
              <p:nvPr/>
            </p:nvSpPr>
            <p:spPr bwMode="auto">
              <a:xfrm>
                <a:off x="1573" y="2699"/>
                <a:ext cx="196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 b="1">
                    <a:solidFill>
                      <a:schemeClr val="tx2"/>
                    </a:solidFill>
                  </a:rPr>
                  <a:t>1</a:t>
                </a:r>
                <a:endParaRPr lang="en-US" sz="1800" b="1">
                  <a:solidFill>
                    <a:schemeClr val="hlink"/>
                  </a:solidFill>
                </a:endParaRPr>
              </a:p>
            </p:txBody>
          </p:sp>
          <p:sp>
            <p:nvSpPr>
              <p:cNvPr id="1392662" name="Rectangle 22"/>
              <p:cNvSpPr>
                <a:spLocks noChangeArrowheads="1"/>
              </p:cNvSpPr>
              <p:nvPr/>
            </p:nvSpPr>
            <p:spPr bwMode="auto">
              <a:xfrm>
                <a:off x="2145" y="2712"/>
                <a:ext cx="196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 b="1">
                    <a:solidFill>
                      <a:schemeClr val="tx2"/>
                    </a:solidFill>
                  </a:rPr>
                  <a:t>2</a:t>
                </a:r>
                <a:endParaRPr lang="en-US" sz="1800" b="1">
                  <a:solidFill>
                    <a:schemeClr val="hlink"/>
                  </a:solidFill>
                </a:endParaRPr>
              </a:p>
            </p:txBody>
          </p:sp>
          <p:sp>
            <p:nvSpPr>
              <p:cNvPr id="1392663" name="Rectangle 23"/>
              <p:cNvSpPr>
                <a:spLocks noChangeArrowheads="1"/>
              </p:cNvSpPr>
              <p:nvPr/>
            </p:nvSpPr>
            <p:spPr bwMode="auto">
              <a:xfrm>
                <a:off x="2696" y="2715"/>
                <a:ext cx="196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 b="1">
                    <a:solidFill>
                      <a:schemeClr val="tx2"/>
                    </a:solidFill>
                  </a:rPr>
                  <a:t>3</a:t>
                </a:r>
                <a:endParaRPr lang="en-US" sz="1800" b="1">
                  <a:solidFill>
                    <a:schemeClr val="hlink"/>
                  </a:solidFill>
                </a:endParaRPr>
              </a:p>
            </p:txBody>
          </p:sp>
          <p:sp>
            <p:nvSpPr>
              <p:cNvPr id="1392664" name="Rectangle 24"/>
              <p:cNvSpPr>
                <a:spLocks noChangeArrowheads="1"/>
              </p:cNvSpPr>
              <p:nvPr/>
            </p:nvSpPr>
            <p:spPr bwMode="auto">
              <a:xfrm>
                <a:off x="3296" y="2726"/>
                <a:ext cx="196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 b="1">
                    <a:solidFill>
                      <a:schemeClr val="tx2"/>
                    </a:solidFill>
                  </a:rPr>
                  <a:t>4</a:t>
                </a:r>
                <a:endParaRPr lang="en-US" sz="1800" b="1">
                  <a:solidFill>
                    <a:schemeClr val="hlink"/>
                  </a:solidFill>
                </a:endParaRPr>
              </a:p>
            </p:txBody>
          </p:sp>
          <p:sp>
            <p:nvSpPr>
              <p:cNvPr id="1392665" name="Rectangle 25"/>
              <p:cNvSpPr>
                <a:spLocks noChangeArrowheads="1"/>
              </p:cNvSpPr>
              <p:nvPr/>
            </p:nvSpPr>
            <p:spPr bwMode="auto">
              <a:xfrm>
                <a:off x="3834" y="2725"/>
                <a:ext cx="196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 b="1">
                    <a:solidFill>
                      <a:schemeClr val="tx2"/>
                    </a:solidFill>
                  </a:rPr>
                  <a:t>5</a:t>
                </a:r>
                <a:endParaRPr lang="en-US" sz="1800" b="1">
                  <a:solidFill>
                    <a:schemeClr val="hlink"/>
                  </a:solidFill>
                </a:endParaRPr>
              </a:p>
            </p:txBody>
          </p:sp>
        </p:grpSp>
      </p:grpSp>
      <p:sp>
        <p:nvSpPr>
          <p:cNvPr id="1392666" name="Rectangle 26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10) Electric </a:t>
            </a:r>
            <a:r>
              <a:rPr lang="en-US" sz="2800" dirty="0">
                <a:solidFill>
                  <a:schemeClr val="accent2"/>
                </a:solidFill>
              </a:rPr>
              <a:t>Force II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9874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9875" name="Rectangle 3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1) Electric </a:t>
            </a:r>
            <a:r>
              <a:rPr lang="en-US" sz="2800" dirty="0">
                <a:solidFill>
                  <a:schemeClr val="accent2"/>
                </a:solidFill>
              </a:rPr>
              <a:t>Charge I</a:t>
            </a:r>
          </a:p>
        </p:txBody>
      </p:sp>
      <p:sp>
        <p:nvSpPr>
          <p:cNvPr id="1359876" name="Rectangle 4"/>
          <p:cNvSpPr>
            <a:spLocks noChangeArrowheads="1"/>
          </p:cNvSpPr>
          <p:nvPr/>
        </p:nvSpPr>
        <p:spPr bwMode="auto">
          <a:xfrm>
            <a:off x="4572000" y="1219200"/>
            <a:ext cx="419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9877" name="Rectangle 5"/>
          <p:cNvSpPr>
            <a:spLocks noChangeArrowheads="1"/>
          </p:cNvSpPr>
          <p:nvPr/>
        </p:nvSpPr>
        <p:spPr bwMode="auto">
          <a:xfrm>
            <a:off x="5168900" y="790575"/>
            <a:ext cx="3511550" cy="266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/>
              <a:t> </a:t>
            </a:r>
            <a:r>
              <a:rPr lang="en-US" sz="2000" b="1">
                <a:solidFill>
                  <a:schemeClr val="tx2"/>
                </a:solidFill>
              </a:rPr>
              <a:t>one is positive, the other is negative </a:t>
            </a:r>
            <a:endParaRPr lang="en-US" b="1">
              <a:solidFill>
                <a:schemeClr val="tx2"/>
              </a:solidFill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2) both are positive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3) both are negative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4) both are positive or both are negative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98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65113" y="854075"/>
            <a:ext cx="3913187" cy="2230438"/>
          </a:xfrm>
          <a:noFill/>
          <a:ln/>
        </p:spPr>
        <p:txBody>
          <a:bodyPr/>
          <a:lstStyle/>
          <a:p>
            <a:pPr marL="401638" indent="-401638">
              <a:lnSpc>
                <a:spcPct val="115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Two charged balls are repelling each other as they hang from the ceiling.   What can you say about their charges?</a:t>
            </a:r>
            <a:endParaRPr lang="en-US" b="1"/>
          </a:p>
        </p:txBody>
      </p:sp>
      <p:grpSp>
        <p:nvGrpSpPr>
          <p:cNvPr id="1359879" name="Group 7"/>
          <p:cNvGrpSpPr>
            <a:grpSpLocks/>
          </p:cNvGrpSpPr>
          <p:nvPr/>
        </p:nvGrpSpPr>
        <p:grpSpPr bwMode="auto">
          <a:xfrm>
            <a:off x="3165475" y="3644900"/>
            <a:ext cx="2774950" cy="2282825"/>
            <a:chOff x="3093" y="2389"/>
            <a:chExt cx="1748" cy="1438"/>
          </a:xfrm>
        </p:grpSpPr>
        <p:sp>
          <p:nvSpPr>
            <p:cNvPr id="1359880" name="Rectangle 8"/>
            <p:cNvSpPr>
              <a:spLocks noChangeArrowheads="1"/>
            </p:cNvSpPr>
            <p:nvPr/>
          </p:nvSpPr>
          <p:spPr bwMode="auto">
            <a:xfrm>
              <a:off x="3093" y="2389"/>
              <a:ext cx="1748" cy="143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359881" name="Group 9"/>
            <p:cNvGrpSpPr>
              <a:grpSpLocks/>
            </p:cNvGrpSpPr>
            <p:nvPr/>
          </p:nvGrpSpPr>
          <p:grpSpPr bwMode="auto">
            <a:xfrm>
              <a:off x="3384" y="2631"/>
              <a:ext cx="1152" cy="960"/>
              <a:chOff x="3696" y="2304"/>
              <a:chExt cx="1152" cy="960"/>
            </a:xfrm>
          </p:grpSpPr>
          <p:sp>
            <p:nvSpPr>
              <p:cNvPr id="1359882" name="Rectangle 10" descr="Wide downward diagonal"/>
              <p:cNvSpPr>
                <a:spLocks noChangeArrowheads="1"/>
              </p:cNvSpPr>
              <p:nvPr/>
            </p:nvSpPr>
            <p:spPr bwMode="auto">
              <a:xfrm>
                <a:off x="3884" y="2304"/>
                <a:ext cx="743" cy="116"/>
              </a:xfrm>
              <a:prstGeom prst="rect">
                <a:avLst/>
              </a:prstGeom>
              <a:pattFill prst="wdDnDiag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59883" name="Line 11"/>
              <p:cNvSpPr>
                <a:spLocks noChangeShapeType="1"/>
              </p:cNvSpPr>
              <p:nvPr/>
            </p:nvSpPr>
            <p:spPr bwMode="auto">
              <a:xfrm>
                <a:off x="4464" y="2400"/>
                <a:ext cx="222" cy="60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59884" name="Line 12"/>
              <p:cNvSpPr>
                <a:spLocks noChangeShapeType="1"/>
              </p:cNvSpPr>
              <p:nvPr/>
            </p:nvSpPr>
            <p:spPr bwMode="auto">
              <a:xfrm flipH="1">
                <a:off x="3865" y="2400"/>
                <a:ext cx="215" cy="61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59885" name="Oval 13"/>
              <p:cNvSpPr>
                <a:spLocks noChangeArrowheads="1"/>
              </p:cNvSpPr>
              <p:nvPr/>
            </p:nvSpPr>
            <p:spPr bwMode="auto">
              <a:xfrm>
                <a:off x="3696" y="2976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59886" name="Oval 14"/>
              <p:cNvSpPr>
                <a:spLocks noChangeArrowheads="1"/>
              </p:cNvSpPr>
              <p:nvPr/>
            </p:nvSpPr>
            <p:spPr bwMode="auto">
              <a:xfrm>
                <a:off x="4560" y="2976"/>
                <a:ext cx="288" cy="288"/>
              </a:xfrm>
              <a:prstGeom prst="ellipse">
                <a:avLst/>
              </a:prstGeom>
              <a:solidFill>
                <a:schemeClr val="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690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9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075" y="771525"/>
            <a:ext cx="8455025" cy="1212850"/>
          </a:xfrm>
          <a:noFill/>
          <a:ln/>
        </p:spPr>
        <p:txBody>
          <a:bodyPr/>
          <a:lstStyle/>
          <a:p>
            <a:pPr marL="401638" indent="-401638">
              <a:lnSpc>
                <a:spcPct val="115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Two balls with charges </a:t>
            </a: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+4</a:t>
            </a:r>
            <a:r>
              <a:rPr lang="en-US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are separated by </a:t>
            </a:r>
            <a:r>
              <a: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.   Where should you place another charged ball </a:t>
            </a: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on the line between the two charges such that the net force on </a:t>
            </a: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will be zero?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94692" name="AutoShape 4"/>
          <p:cNvSpPr>
            <a:spLocks noChangeArrowheads="1"/>
          </p:cNvSpPr>
          <p:nvPr/>
        </p:nvSpPr>
        <p:spPr bwMode="auto">
          <a:xfrm>
            <a:off x="674688" y="4403725"/>
            <a:ext cx="7818437" cy="24542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1394693" name="Rectangle 5"/>
          <p:cNvSpPr>
            <a:spLocks noChangeArrowheads="1"/>
          </p:cNvSpPr>
          <p:nvPr/>
        </p:nvSpPr>
        <p:spPr bwMode="auto">
          <a:xfrm>
            <a:off x="842963" y="4514850"/>
            <a:ext cx="7747000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The force on </a:t>
            </a:r>
            <a:r>
              <a:rPr lang="en-US" sz="2000" b="1" i="1">
                <a:solidFill>
                  <a:schemeClr val="bg2"/>
                </a:solidFill>
              </a:rPr>
              <a:t>Q</a:t>
            </a:r>
            <a:r>
              <a:rPr lang="en-US" sz="2000" b="1" baseline="-25000">
                <a:solidFill>
                  <a:schemeClr val="bg2"/>
                </a:solidFill>
              </a:rPr>
              <a:t>0</a:t>
            </a:r>
            <a:r>
              <a:rPr lang="en-US" sz="2000" b="1">
                <a:solidFill>
                  <a:schemeClr val="bg2"/>
                </a:solidFill>
              </a:rPr>
              <a:t> due to +</a:t>
            </a:r>
            <a:r>
              <a:rPr lang="en-US" sz="2000" b="1" i="1">
                <a:solidFill>
                  <a:schemeClr val="bg2"/>
                </a:solidFill>
              </a:rPr>
              <a:t>Q</a:t>
            </a:r>
            <a:r>
              <a:rPr lang="en-US" sz="2000" b="1">
                <a:solidFill>
                  <a:schemeClr val="bg2"/>
                </a:solidFill>
              </a:rPr>
              <a:t> is:      </a:t>
            </a:r>
            <a:r>
              <a:rPr lang="en-US" sz="2000" b="1" i="1">
                <a:solidFill>
                  <a:schemeClr val="bg2"/>
                </a:solidFill>
              </a:rPr>
              <a:t>F</a:t>
            </a:r>
            <a:r>
              <a:rPr lang="en-US" sz="2000" b="1">
                <a:solidFill>
                  <a:schemeClr val="bg2"/>
                </a:solidFill>
              </a:rPr>
              <a:t>  =  </a:t>
            </a:r>
            <a:r>
              <a:rPr lang="en-US" sz="2000" b="1" i="1">
                <a:solidFill>
                  <a:schemeClr val="bg2"/>
                </a:solidFill>
              </a:rPr>
              <a:t>k(Q</a:t>
            </a:r>
            <a:r>
              <a:rPr lang="en-US" sz="2000" b="1" i="1" baseline="-25000">
                <a:solidFill>
                  <a:schemeClr val="bg2"/>
                </a:solidFill>
              </a:rPr>
              <a:t>0</a:t>
            </a:r>
            <a:r>
              <a:rPr lang="en-US" sz="2000" b="1" i="1">
                <a:solidFill>
                  <a:schemeClr val="bg2"/>
                </a:solidFill>
              </a:rPr>
              <a:t>)(Q)/R</a:t>
            </a:r>
            <a:r>
              <a:rPr lang="en-US" sz="2000" b="1" i="1" baseline="30000">
                <a:solidFill>
                  <a:schemeClr val="bg2"/>
                </a:solidFill>
              </a:rPr>
              <a:t>2</a:t>
            </a:r>
            <a:endParaRPr lang="en-US" sz="2000" b="1" i="1">
              <a:solidFill>
                <a:schemeClr val="bg2"/>
              </a:solidFill>
            </a:endParaRPr>
          </a:p>
          <a:p>
            <a:pPr marL="285750" indent="-285750">
              <a:lnSpc>
                <a:spcPct val="12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The force on </a:t>
            </a:r>
            <a:r>
              <a:rPr lang="en-US" sz="2000" b="1" i="1">
                <a:solidFill>
                  <a:schemeClr val="bg2"/>
                </a:solidFill>
              </a:rPr>
              <a:t>Q</a:t>
            </a:r>
            <a:r>
              <a:rPr lang="en-US" sz="2000" b="1" baseline="-25000">
                <a:solidFill>
                  <a:schemeClr val="bg2"/>
                </a:solidFill>
              </a:rPr>
              <a:t>0</a:t>
            </a:r>
            <a:r>
              <a:rPr lang="en-US" sz="2000" b="1">
                <a:solidFill>
                  <a:schemeClr val="bg2"/>
                </a:solidFill>
              </a:rPr>
              <a:t> due to +4</a:t>
            </a:r>
            <a:r>
              <a:rPr lang="en-US" sz="2000" b="1" i="1">
                <a:solidFill>
                  <a:schemeClr val="bg2"/>
                </a:solidFill>
              </a:rPr>
              <a:t>Q</a:t>
            </a:r>
            <a:r>
              <a:rPr lang="en-US" sz="2000" b="1">
                <a:solidFill>
                  <a:schemeClr val="bg2"/>
                </a:solidFill>
              </a:rPr>
              <a:t> is:    </a:t>
            </a:r>
            <a:r>
              <a:rPr lang="en-US" sz="2000" b="1" i="1">
                <a:solidFill>
                  <a:schemeClr val="bg2"/>
                </a:solidFill>
              </a:rPr>
              <a:t>F</a:t>
            </a:r>
            <a:r>
              <a:rPr lang="en-US" sz="2000" b="1">
                <a:solidFill>
                  <a:schemeClr val="bg2"/>
                </a:solidFill>
              </a:rPr>
              <a:t>  =  </a:t>
            </a:r>
            <a:r>
              <a:rPr lang="en-US" sz="2000" b="1" i="1">
                <a:solidFill>
                  <a:schemeClr val="bg2"/>
                </a:solidFill>
              </a:rPr>
              <a:t>k(Q</a:t>
            </a:r>
            <a:r>
              <a:rPr lang="en-US" sz="2000" b="1" i="1" baseline="-25000">
                <a:solidFill>
                  <a:schemeClr val="bg2"/>
                </a:solidFill>
              </a:rPr>
              <a:t>0</a:t>
            </a:r>
            <a:r>
              <a:rPr lang="en-US" sz="2000" b="1" i="1">
                <a:solidFill>
                  <a:schemeClr val="bg2"/>
                </a:solidFill>
              </a:rPr>
              <a:t>)(4Q)/(2R)</a:t>
            </a:r>
            <a:r>
              <a:rPr lang="en-US" sz="2000" b="1" i="1" baseline="30000">
                <a:solidFill>
                  <a:schemeClr val="bg2"/>
                </a:solidFill>
              </a:rPr>
              <a:t>2</a:t>
            </a:r>
            <a:endParaRPr lang="en-US" sz="2000" b="1" i="1">
              <a:solidFill>
                <a:schemeClr val="bg2"/>
              </a:solidFill>
            </a:endParaRPr>
          </a:p>
          <a:p>
            <a:pPr marL="285750" indent="-285750">
              <a:lnSpc>
                <a:spcPct val="12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    Since +4</a:t>
            </a:r>
            <a:r>
              <a:rPr lang="en-US" sz="2000" b="1" i="1">
                <a:solidFill>
                  <a:schemeClr val="bg2"/>
                </a:solidFill>
              </a:rPr>
              <a:t>Q</a:t>
            </a:r>
            <a:r>
              <a:rPr lang="en-US" sz="2000" b="1">
                <a:solidFill>
                  <a:schemeClr val="bg2"/>
                </a:solidFill>
              </a:rPr>
              <a:t> is 4 times bigger than +</a:t>
            </a:r>
            <a:r>
              <a:rPr lang="en-US" sz="2000" b="1" i="1">
                <a:solidFill>
                  <a:schemeClr val="bg2"/>
                </a:solidFill>
              </a:rPr>
              <a:t>Q</a:t>
            </a:r>
            <a:r>
              <a:rPr lang="en-US" sz="2000" b="1">
                <a:solidFill>
                  <a:schemeClr val="bg2"/>
                </a:solidFill>
              </a:rPr>
              <a:t>, then </a:t>
            </a:r>
            <a:r>
              <a:rPr lang="en-US" sz="2000" b="1" i="1">
                <a:solidFill>
                  <a:schemeClr val="bg2"/>
                </a:solidFill>
              </a:rPr>
              <a:t>Q</a:t>
            </a:r>
            <a:r>
              <a:rPr lang="en-US" sz="2000" b="1" baseline="-25000">
                <a:solidFill>
                  <a:schemeClr val="bg2"/>
                </a:solidFill>
              </a:rPr>
              <a:t>0</a:t>
            </a:r>
            <a:r>
              <a:rPr lang="en-US" sz="2000" b="1">
                <a:solidFill>
                  <a:schemeClr val="bg2"/>
                </a:solidFill>
              </a:rPr>
              <a:t> needs to be farther from +4</a:t>
            </a:r>
            <a:r>
              <a:rPr lang="en-US" sz="2000" b="1" i="1">
                <a:solidFill>
                  <a:schemeClr val="bg2"/>
                </a:solidFill>
              </a:rPr>
              <a:t>Q</a:t>
            </a:r>
            <a:r>
              <a:rPr lang="en-US" sz="2000" b="1">
                <a:solidFill>
                  <a:schemeClr val="bg2"/>
                </a:solidFill>
              </a:rPr>
              <a:t>.  In fact, </a:t>
            </a:r>
            <a:r>
              <a:rPr lang="en-US" sz="2000" b="1" i="1">
                <a:solidFill>
                  <a:schemeClr val="bg2"/>
                </a:solidFill>
              </a:rPr>
              <a:t>Q</a:t>
            </a:r>
            <a:r>
              <a:rPr lang="en-US" sz="2000" b="1" baseline="-25000">
                <a:solidFill>
                  <a:schemeClr val="bg2"/>
                </a:solidFill>
              </a:rPr>
              <a:t>0</a:t>
            </a:r>
            <a:r>
              <a:rPr lang="en-US" sz="2000" b="1">
                <a:solidFill>
                  <a:schemeClr val="bg2"/>
                </a:solidFill>
              </a:rPr>
              <a:t> must be twice as far from +4</a:t>
            </a:r>
            <a:r>
              <a:rPr lang="en-US" sz="2000" b="1" i="1">
                <a:solidFill>
                  <a:schemeClr val="bg2"/>
                </a:solidFill>
              </a:rPr>
              <a:t>Q</a:t>
            </a:r>
            <a:r>
              <a:rPr lang="en-US" sz="2000" b="1">
                <a:solidFill>
                  <a:schemeClr val="bg2"/>
                </a:solidFill>
              </a:rPr>
              <a:t>, since the distance is squared in Coulomb’s Law.</a:t>
            </a:r>
          </a:p>
        </p:txBody>
      </p:sp>
      <p:grpSp>
        <p:nvGrpSpPr>
          <p:cNvPr id="1394694" name="Group 6"/>
          <p:cNvGrpSpPr>
            <a:grpSpLocks/>
          </p:cNvGrpSpPr>
          <p:nvPr/>
        </p:nvGrpSpPr>
        <p:grpSpPr bwMode="auto">
          <a:xfrm>
            <a:off x="1295400" y="1936750"/>
            <a:ext cx="6845300" cy="2298700"/>
            <a:chOff x="1448" y="2472"/>
            <a:chExt cx="4312" cy="1448"/>
          </a:xfrm>
        </p:grpSpPr>
        <p:sp>
          <p:nvSpPr>
            <p:cNvPr id="1394695" name="Rectangle 7"/>
            <p:cNvSpPr>
              <a:spLocks noChangeArrowheads="1"/>
            </p:cNvSpPr>
            <p:nvPr/>
          </p:nvSpPr>
          <p:spPr bwMode="auto">
            <a:xfrm>
              <a:off x="1448" y="2472"/>
              <a:ext cx="4312" cy="144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394696" name="Group 8"/>
            <p:cNvGrpSpPr>
              <a:grpSpLocks/>
            </p:cNvGrpSpPr>
            <p:nvPr/>
          </p:nvGrpSpPr>
          <p:grpSpPr bwMode="auto">
            <a:xfrm>
              <a:off x="1476" y="2482"/>
              <a:ext cx="4284" cy="1428"/>
              <a:chOff x="685" y="2399"/>
              <a:chExt cx="4284" cy="1428"/>
            </a:xfrm>
          </p:grpSpPr>
          <p:sp>
            <p:nvSpPr>
              <p:cNvPr id="1394697" name="Oval 9"/>
              <p:cNvSpPr>
                <a:spLocks noChangeArrowheads="1"/>
              </p:cNvSpPr>
              <p:nvPr/>
            </p:nvSpPr>
            <p:spPr bwMode="auto">
              <a:xfrm>
                <a:off x="4169" y="2709"/>
                <a:ext cx="601" cy="602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94698" name="Oval 10"/>
              <p:cNvSpPr>
                <a:spLocks noChangeArrowheads="1"/>
              </p:cNvSpPr>
              <p:nvPr/>
            </p:nvSpPr>
            <p:spPr bwMode="auto">
              <a:xfrm>
                <a:off x="907" y="2716"/>
                <a:ext cx="601" cy="603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rgbClr val="00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94699" name="Rectangle 11"/>
              <p:cNvSpPr>
                <a:spLocks noChangeArrowheads="1"/>
              </p:cNvSpPr>
              <p:nvPr/>
            </p:nvSpPr>
            <p:spPr bwMode="auto">
              <a:xfrm>
                <a:off x="2654" y="3613"/>
                <a:ext cx="300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 b="1">
                    <a:solidFill>
                      <a:schemeClr val="hlink"/>
                    </a:solidFill>
                  </a:rPr>
                  <a:t>3</a:t>
                </a:r>
                <a:r>
                  <a:rPr lang="en-US" sz="1800" b="1" i="1">
                    <a:solidFill>
                      <a:schemeClr val="hlink"/>
                    </a:solidFill>
                  </a:rPr>
                  <a:t>R</a:t>
                </a:r>
              </a:p>
            </p:txBody>
          </p:sp>
          <p:sp>
            <p:nvSpPr>
              <p:cNvPr id="1394700" name="Rectangle 12"/>
              <p:cNvSpPr>
                <a:spLocks noChangeArrowheads="1"/>
              </p:cNvSpPr>
              <p:nvPr/>
            </p:nvSpPr>
            <p:spPr bwMode="auto">
              <a:xfrm>
                <a:off x="1050" y="2472"/>
                <a:ext cx="312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 b="1"/>
                  <a:t>+</a:t>
                </a:r>
                <a:r>
                  <a:rPr lang="en-US" sz="1800" b="1" i="1"/>
                  <a:t>Q</a:t>
                </a:r>
              </a:p>
            </p:txBody>
          </p:sp>
          <p:sp>
            <p:nvSpPr>
              <p:cNvPr id="1394701" name="Rectangle 13"/>
              <p:cNvSpPr>
                <a:spLocks noChangeArrowheads="1"/>
              </p:cNvSpPr>
              <p:nvPr/>
            </p:nvSpPr>
            <p:spPr bwMode="auto">
              <a:xfrm>
                <a:off x="4257" y="2399"/>
                <a:ext cx="392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 b="1"/>
                  <a:t>+4</a:t>
                </a:r>
                <a:r>
                  <a:rPr lang="en-US" sz="1800" b="1" i="1"/>
                  <a:t>Q</a:t>
                </a:r>
              </a:p>
            </p:txBody>
          </p:sp>
          <p:sp>
            <p:nvSpPr>
              <p:cNvPr id="1394702" name="Line 14"/>
              <p:cNvSpPr>
                <a:spLocks noChangeShapeType="1"/>
              </p:cNvSpPr>
              <p:nvPr/>
            </p:nvSpPr>
            <p:spPr bwMode="auto">
              <a:xfrm>
                <a:off x="685" y="3023"/>
                <a:ext cx="42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94703" name="Line 15"/>
              <p:cNvSpPr>
                <a:spLocks noChangeShapeType="1"/>
              </p:cNvSpPr>
              <p:nvPr/>
            </p:nvSpPr>
            <p:spPr bwMode="auto">
              <a:xfrm>
                <a:off x="1221" y="3506"/>
                <a:ext cx="3267" cy="0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stealth" w="med" len="lg"/>
                <a:tailEnd type="stealth" w="med" len="lg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94704" name="Oval 16"/>
              <p:cNvSpPr>
                <a:spLocks noChangeArrowheads="1"/>
              </p:cNvSpPr>
              <p:nvPr/>
            </p:nvSpPr>
            <p:spPr bwMode="auto">
              <a:xfrm>
                <a:off x="2174" y="2950"/>
                <a:ext cx="144" cy="1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94705" name="Oval 17"/>
              <p:cNvSpPr>
                <a:spLocks noChangeArrowheads="1"/>
              </p:cNvSpPr>
              <p:nvPr/>
            </p:nvSpPr>
            <p:spPr bwMode="auto">
              <a:xfrm>
                <a:off x="1617" y="2952"/>
                <a:ext cx="144" cy="1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94706" name="Oval 18"/>
              <p:cNvSpPr>
                <a:spLocks noChangeArrowheads="1"/>
              </p:cNvSpPr>
              <p:nvPr/>
            </p:nvSpPr>
            <p:spPr bwMode="auto">
              <a:xfrm>
                <a:off x="3885" y="2945"/>
                <a:ext cx="144" cy="1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94707" name="Oval 19"/>
              <p:cNvSpPr>
                <a:spLocks noChangeArrowheads="1"/>
              </p:cNvSpPr>
              <p:nvPr/>
            </p:nvSpPr>
            <p:spPr bwMode="auto">
              <a:xfrm>
                <a:off x="2740" y="2959"/>
                <a:ext cx="144" cy="1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94708" name="Oval 20"/>
              <p:cNvSpPr>
                <a:spLocks noChangeArrowheads="1"/>
              </p:cNvSpPr>
              <p:nvPr/>
            </p:nvSpPr>
            <p:spPr bwMode="auto">
              <a:xfrm>
                <a:off x="3333" y="2952"/>
                <a:ext cx="144" cy="1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94709" name="Rectangle 21"/>
              <p:cNvSpPr>
                <a:spLocks noChangeArrowheads="1"/>
              </p:cNvSpPr>
              <p:nvPr/>
            </p:nvSpPr>
            <p:spPr bwMode="auto">
              <a:xfrm>
                <a:off x="2139" y="3120"/>
                <a:ext cx="220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 b="1" i="1">
                    <a:solidFill>
                      <a:schemeClr val="tx2"/>
                    </a:solidFill>
                  </a:rPr>
                  <a:t>R</a:t>
                </a:r>
                <a:endParaRPr lang="en-US" sz="1800" b="1" i="1">
                  <a:solidFill>
                    <a:schemeClr val="hlink"/>
                  </a:solidFill>
                </a:endParaRPr>
              </a:p>
            </p:txBody>
          </p:sp>
          <p:sp>
            <p:nvSpPr>
              <p:cNvPr id="1394710" name="Rectangle 22"/>
              <p:cNvSpPr>
                <a:spLocks noChangeArrowheads="1"/>
              </p:cNvSpPr>
              <p:nvPr/>
            </p:nvSpPr>
            <p:spPr bwMode="auto">
              <a:xfrm>
                <a:off x="3247" y="3119"/>
                <a:ext cx="300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 b="1">
                    <a:solidFill>
                      <a:schemeClr val="tx2"/>
                    </a:solidFill>
                  </a:rPr>
                  <a:t>2</a:t>
                </a:r>
                <a:r>
                  <a:rPr lang="en-US" sz="1800" b="1" i="1">
                    <a:solidFill>
                      <a:schemeClr val="tx2"/>
                    </a:solidFill>
                  </a:rPr>
                  <a:t>R</a:t>
                </a:r>
                <a:endParaRPr lang="en-US" sz="1800" b="1" i="1">
                  <a:solidFill>
                    <a:schemeClr val="hlink"/>
                  </a:solidFill>
                </a:endParaRPr>
              </a:p>
            </p:txBody>
          </p:sp>
          <p:sp>
            <p:nvSpPr>
              <p:cNvPr id="1394711" name="Rectangle 23"/>
              <p:cNvSpPr>
                <a:spLocks noChangeArrowheads="1"/>
              </p:cNvSpPr>
              <p:nvPr/>
            </p:nvSpPr>
            <p:spPr bwMode="auto">
              <a:xfrm>
                <a:off x="1573" y="2699"/>
                <a:ext cx="196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 b="1">
                    <a:solidFill>
                      <a:schemeClr val="tx2"/>
                    </a:solidFill>
                  </a:rPr>
                  <a:t>1</a:t>
                </a:r>
                <a:endParaRPr lang="en-US" sz="1800" b="1">
                  <a:solidFill>
                    <a:schemeClr val="hlink"/>
                  </a:solidFill>
                </a:endParaRPr>
              </a:p>
            </p:txBody>
          </p:sp>
          <p:sp>
            <p:nvSpPr>
              <p:cNvPr id="1394712" name="Rectangle 24"/>
              <p:cNvSpPr>
                <a:spLocks noChangeArrowheads="1"/>
              </p:cNvSpPr>
              <p:nvPr/>
            </p:nvSpPr>
            <p:spPr bwMode="auto">
              <a:xfrm>
                <a:off x="2145" y="2712"/>
                <a:ext cx="196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 b="1">
                    <a:solidFill>
                      <a:schemeClr val="tx2"/>
                    </a:solidFill>
                  </a:rPr>
                  <a:t>2</a:t>
                </a:r>
                <a:endParaRPr lang="en-US" sz="1800" b="1">
                  <a:solidFill>
                    <a:schemeClr val="hlink"/>
                  </a:solidFill>
                </a:endParaRPr>
              </a:p>
            </p:txBody>
          </p:sp>
          <p:sp>
            <p:nvSpPr>
              <p:cNvPr id="1394713" name="Rectangle 25"/>
              <p:cNvSpPr>
                <a:spLocks noChangeArrowheads="1"/>
              </p:cNvSpPr>
              <p:nvPr/>
            </p:nvSpPr>
            <p:spPr bwMode="auto">
              <a:xfrm>
                <a:off x="2696" y="2715"/>
                <a:ext cx="196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 b="1">
                    <a:solidFill>
                      <a:schemeClr val="tx2"/>
                    </a:solidFill>
                  </a:rPr>
                  <a:t>3</a:t>
                </a:r>
                <a:endParaRPr lang="en-US" sz="1800" b="1">
                  <a:solidFill>
                    <a:schemeClr val="hlink"/>
                  </a:solidFill>
                </a:endParaRPr>
              </a:p>
            </p:txBody>
          </p:sp>
          <p:sp>
            <p:nvSpPr>
              <p:cNvPr id="1394714" name="Rectangle 26"/>
              <p:cNvSpPr>
                <a:spLocks noChangeArrowheads="1"/>
              </p:cNvSpPr>
              <p:nvPr/>
            </p:nvSpPr>
            <p:spPr bwMode="auto">
              <a:xfrm>
                <a:off x="3296" y="2726"/>
                <a:ext cx="196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 b="1">
                    <a:solidFill>
                      <a:schemeClr val="tx2"/>
                    </a:solidFill>
                  </a:rPr>
                  <a:t>4</a:t>
                </a:r>
                <a:endParaRPr lang="en-US" sz="1800" b="1">
                  <a:solidFill>
                    <a:schemeClr val="hlink"/>
                  </a:solidFill>
                </a:endParaRPr>
              </a:p>
            </p:txBody>
          </p:sp>
          <p:sp>
            <p:nvSpPr>
              <p:cNvPr id="1394715" name="Rectangle 27"/>
              <p:cNvSpPr>
                <a:spLocks noChangeArrowheads="1"/>
              </p:cNvSpPr>
              <p:nvPr/>
            </p:nvSpPr>
            <p:spPr bwMode="auto">
              <a:xfrm>
                <a:off x="3834" y="2725"/>
                <a:ext cx="196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 b="1">
                    <a:solidFill>
                      <a:schemeClr val="tx2"/>
                    </a:solidFill>
                  </a:rPr>
                  <a:t>5</a:t>
                </a:r>
                <a:endParaRPr lang="en-US" sz="1800" b="1">
                  <a:solidFill>
                    <a:schemeClr val="hlink"/>
                  </a:solidFill>
                </a:endParaRPr>
              </a:p>
            </p:txBody>
          </p:sp>
        </p:grpSp>
      </p:grpSp>
      <p:sp>
        <p:nvSpPr>
          <p:cNvPr id="1394716" name="Oval 28"/>
          <p:cNvSpPr>
            <a:spLocks noChangeArrowheads="1"/>
          </p:cNvSpPr>
          <p:nvPr/>
        </p:nvSpPr>
        <p:spPr bwMode="auto">
          <a:xfrm>
            <a:off x="3384550" y="2308225"/>
            <a:ext cx="835025" cy="12668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94717" name="Rectangle 29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10) Electric </a:t>
            </a:r>
            <a:r>
              <a:rPr lang="en-US" sz="2800" dirty="0">
                <a:solidFill>
                  <a:schemeClr val="accent2"/>
                </a:solidFill>
              </a:rPr>
              <a:t>Force II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6738" name="Group 2"/>
          <p:cNvGrpSpPr>
            <a:grpSpLocks/>
          </p:cNvGrpSpPr>
          <p:nvPr/>
        </p:nvGrpSpPr>
        <p:grpSpPr bwMode="auto">
          <a:xfrm>
            <a:off x="2571750" y="4262438"/>
            <a:ext cx="4219575" cy="1543050"/>
            <a:chOff x="2721" y="2762"/>
            <a:chExt cx="2658" cy="972"/>
          </a:xfrm>
        </p:grpSpPr>
        <p:sp>
          <p:nvSpPr>
            <p:cNvPr id="1396739" name="Rectangle 3"/>
            <p:cNvSpPr>
              <a:spLocks noChangeArrowheads="1"/>
            </p:cNvSpPr>
            <p:nvPr/>
          </p:nvSpPr>
          <p:spPr bwMode="auto">
            <a:xfrm>
              <a:off x="2721" y="2762"/>
              <a:ext cx="2658" cy="97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396740" name="Group 4"/>
            <p:cNvGrpSpPr>
              <a:grpSpLocks/>
            </p:cNvGrpSpPr>
            <p:nvPr/>
          </p:nvGrpSpPr>
          <p:grpSpPr bwMode="auto">
            <a:xfrm>
              <a:off x="2847" y="2823"/>
              <a:ext cx="2378" cy="680"/>
              <a:chOff x="3426" y="2843"/>
              <a:chExt cx="1655" cy="470"/>
            </a:xfrm>
          </p:grpSpPr>
          <p:sp>
            <p:nvSpPr>
              <p:cNvPr id="1396741" name="Oval 5"/>
              <p:cNvSpPr>
                <a:spLocks noChangeArrowheads="1"/>
              </p:cNvSpPr>
              <p:nvPr/>
            </p:nvSpPr>
            <p:spPr bwMode="auto">
              <a:xfrm>
                <a:off x="4772" y="3018"/>
                <a:ext cx="232" cy="232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96742" name="Oval 6"/>
              <p:cNvSpPr>
                <a:spLocks noChangeArrowheads="1"/>
              </p:cNvSpPr>
              <p:nvPr/>
            </p:nvSpPr>
            <p:spPr bwMode="auto">
              <a:xfrm>
                <a:off x="3508" y="3029"/>
                <a:ext cx="232" cy="232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rgbClr val="00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96743" name="Rectangle 7"/>
              <p:cNvSpPr>
                <a:spLocks noChangeArrowheads="1"/>
              </p:cNvSpPr>
              <p:nvPr/>
            </p:nvSpPr>
            <p:spPr bwMode="auto">
              <a:xfrm>
                <a:off x="4091" y="3147"/>
                <a:ext cx="209" cy="1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 b="1">
                    <a:solidFill>
                      <a:schemeClr val="hlink"/>
                    </a:solidFill>
                  </a:rPr>
                  <a:t>3</a:t>
                </a:r>
                <a:r>
                  <a:rPr lang="en-US" sz="1800" b="1" i="1">
                    <a:solidFill>
                      <a:schemeClr val="hlink"/>
                    </a:solidFill>
                  </a:rPr>
                  <a:t>R</a:t>
                </a:r>
              </a:p>
            </p:txBody>
          </p:sp>
          <p:sp>
            <p:nvSpPr>
              <p:cNvPr id="1396744" name="Rectangle 8"/>
              <p:cNvSpPr>
                <a:spLocks noChangeArrowheads="1"/>
              </p:cNvSpPr>
              <p:nvPr/>
            </p:nvSpPr>
            <p:spPr bwMode="auto">
              <a:xfrm>
                <a:off x="3463" y="2851"/>
                <a:ext cx="217" cy="1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 b="1"/>
                  <a:t>+</a:t>
                </a:r>
                <a:r>
                  <a:rPr lang="en-US" sz="1800" b="1" i="1"/>
                  <a:t>Q</a:t>
                </a:r>
              </a:p>
            </p:txBody>
          </p:sp>
          <p:sp>
            <p:nvSpPr>
              <p:cNvPr id="1396745" name="Rectangle 9"/>
              <p:cNvSpPr>
                <a:spLocks noChangeArrowheads="1"/>
              </p:cNvSpPr>
              <p:nvPr/>
            </p:nvSpPr>
            <p:spPr bwMode="auto">
              <a:xfrm>
                <a:off x="4682" y="2843"/>
                <a:ext cx="304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000" b="1"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Arial" charset="0"/>
                  </a:rPr>
                  <a:t>–</a:t>
                </a:r>
                <a:r>
                  <a:rPr lang="en-US" sz="1800" b="1"/>
                  <a:t> 4</a:t>
                </a:r>
                <a:r>
                  <a:rPr lang="en-US" sz="1800" b="1" i="1"/>
                  <a:t>Q</a:t>
                </a:r>
              </a:p>
            </p:txBody>
          </p:sp>
          <p:sp>
            <p:nvSpPr>
              <p:cNvPr id="1396746" name="Line 10"/>
              <p:cNvSpPr>
                <a:spLocks noChangeShapeType="1"/>
              </p:cNvSpPr>
              <p:nvPr/>
            </p:nvSpPr>
            <p:spPr bwMode="auto">
              <a:xfrm>
                <a:off x="3426" y="3127"/>
                <a:ext cx="165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96747" name="Line 11"/>
              <p:cNvSpPr>
                <a:spLocks noChangeShapeType="1"/>
              </p:cNvSpPr>
              <p:nvPr/>
            </p:nvSpPr>
            <p:spPr bwMode="auto">
              <a:xfrm>
                <a:off x="3633" y="3313"/>
                <a:ext cx="1262" cy="0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stealth" w="med" len="lg"/>
                <a:tailEnd type="stealth" w="med" len="lg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1396748" name="AutoShape 12"/>
          <p:cNvSpPr>
            <a:spLocks noChangeArrowheads="1"/>
          </p:cNvSpPr>
          <p:nvPr/>
        </p:nvSpPr>
        <p:spPr bwMode="auto">
          <a:xfrm>
            <a:off x="0" y="0"/>
            <a:ext cx="9142413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96749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0" y="771525"/>
            <a:ext cx="4899025" cy="2546350"/>
          </a:xfrm>
          <a:noFill/>
          <a:ln/>
        </p:spPr>
        <p:txBody>
          <a:bodyPr/>
          <a:lstStyle/>
          <a:p>
            <a:pPr marL="401638" indent="-401638">
              <a:lnSpc>
                <a:spcPct val="115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Two balls with charges </a:t>
            </a: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–</a:t>
            </a: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are fixed at a separation distance of </a:t>
            </a:r>
            <a:r>
              <a: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.  Is it possible to place another charged ball </a:t>
            </a: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anywhere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on the line such that the net force on </a:t>
            </a: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will be zero?</a:t>
            </a:r>
          </a:p>
        </p:txBody>
      </p:sp>
      <p:sp>
        <p:nvSpPr>
          <p:cNvPr id="1396750" name="Rectangle 14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11) Electric </a:t>
            </a:r>
            <a:r>
              <a:rPr lang="en-US" sz="2800" dirty="0">
                <a:solidFill>
                  <a:schemeClr val="accent2"/>
                </a:solidFill>
              </a:rPr>
              <a:t>Force III</a:t>
            </a:r>
          </a:p>
        </p:txBody>
      </p:sp>
      <p:sp>
        <p:nvSpPr>
          <p:cNvPr id="1396751" name="Rectangle 15"/>
          <p:cNvSpPr>
            <a:spLocks noChangeArrowheads="1"/>
          </p:cNvSpPr>
          <p:nvPr/>
        </p:nvSpPr>
        <p:spPr bwMode="auto">
          <a:xfrm>
            <a:off x="5043488" y="725488"/>
            <a:ext cx="4100512" cy="241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/>
              <a:t> </a:t>
            </a:r>
            <a:r>
              <a:rPr lang="en-US" sz="2000" b="1">
                <a:solidFill>
                  <a:schemeClr val="tx2"/>
                </a:solidFill>
              </a:rPr>
              <a:t> yes, but only if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0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positive</a:t>
            </a:r>
            <a:endParaRPr lang="en-US" sz="2000" b="1">
              <a:solidFill>
                <a:schemeClr val="tx2"/>
              </a:solidFill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2)  yes, but only if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0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negative</a:t>
            </a:r>
            <a:endParaRPr lang="en-US" sz="2000" b="1">
              <a:solidFill>
                <a:schemeClr val="tx2"/>
              </a:solidFill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3)  yes, independent of the sign (or value) of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0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en-US" sz="2000" b="1">
              <a:solidFill>
                <a:schemeClr val="tx2"/>
              </a:solidFill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4)  no, the net force can never be zero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8786" name="Group 2"/>
          <p:cNvGrpSpPr>
            <a:grpSpLocks/>
          </p:cNvGrpSpPr>
          <p:nvPr/>
        </p:nvGrpSpPr>
        <p:grpSpPr bwMode="auto">
          <a:xfrm>
            <a:off x="4924425" y="4286250"/>
            <a:ext cx="4219575" cy="1543050"/>
            <a:chOff x="2721" y="2762"/>
            <a:chExt cx="2658" cy="972"/>
          </a:xfrm>
        </p:grpSpPr>
        <p:sp>
          <p:nvSpPr>
            <p:cNvPr id="1398787" name="Rectangle 3"/>
            <p:cNvSpPr>
              <a:spLocks noChangeArrowheads="1"/>
            </p:cNvSpPr>
            <p:nvPr/>
          </p:nvSpPr>
          <p:spPr bwMode="auto">
            <a:xfrm>
              <a:off x="2721" y="2762"/>
              <a:ext cx="2658" cy="97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398788" name="Group 4"/>
            <p:cNvGrpSpPr>
              <a:grpSpLocks/>
            </p:cNvGrpSpPr>
            <p:nvPr/>
          </p:nvGrpSpPr>
          <p:grpSpPr bwMode="auto">
            <a:xfrm>
              <a:off x="2847" y="2823"/>
              <a:ext cx="2378" cy="680"/>
              <a:chOff x="3426" y="2843"/>
              <a:chExt cx="1655" cy="470"/>
            </a:xfrm>
          </p:grpSpPr>
          <p:sp>
            <p:nvSpPr>
              <p:cNvPr id="1398789" name="Oval 5"/>
              <p:cNvSpPr>
                <a:spLocks noChangeArrowheads="1"/>
              </p:cNvSpPr>
              <p:nvPr/>
            </p:nvSpPr>
            <p:spPr bwMode="auto">
              <a:xfrm>
                <a:off x="4772" y="3018"/>
                <a:ext cx="232" cy="232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98790" name="Oval 6"/>
              <p:cNvSpPr>
                <a:spLocks noChangeArrowheads="1"/>
              </p:cNvSpPr>
              <p:nvPr/>
            </p:nvSpPr>
            <p:spPr bwMode="auto">
              <a:xfrm>
                <a:off x="3508" y="3029"/>
                <a:ext cx="232" cy="232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rgbClr val="00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98791" name="Rectangle 7"/>
              <p:cNvSpPr>
                <a:spLocks noChangeArrowheads="1"/>
              </p:cNvSpPr>
              <p:nvPr/>
            </p:nvSpPr>
            <p:spPr bwMode="auto">
              <a:xfrm>
                <a:off x="4091" y="3147"/>
                <a:ext cx="209" cy="1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 b="1">
                    <a:solidFill>
                      <a:schemeClr val="hlink"/>
                    </a:solidFill>
                  </a:rPr>
                  <a:t>3</a:t>
                </a:r>
                <a:r>
                  <a:rPr lang="en-US" sz="1800" b="1" i="1">
                    <a:solidFill>
                      <a:schemeClr val="hlink"/>
                    </a:solidFill>
                  </a:rPr>
                  <a:t>R</a:t>
                </a:r>
              </a:p>
            </p:txBody>
          </p:sp>
          <p:sp>
            <p:nvSpPr>
              <p:cNvPr id="1398792" name="Rectangle 8"/>
              <p:cNvSpPr>
                <a:spLocks noChangeArrowheads="1"/>
              </p:cNvSpPr>
              <p:nvPr/>
            </p:nvSpPr>
            <p:spPr bwMode="auto">
              <a:xfrm>
                <a:off x="3463" y="2851"/>
                <a:ext cx="217" cy="1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 b="1"/>
                  <a:t>+</a:t>
                </a:r>
                <a:r>
                  <a:rPr lang="en-US" sz="1800" b="1" i="1"/>
                  <a:t>Q</a:t>
                </a:r>
              </a:p>
            </p:txBody>
          </p:sp>
          <p:sp>
            <p:nvSpPr>
              <p:cNvPr id="1398793" name="Rectangle 9"/>
              <p:cNvSpPr>
                <a:spLocks noChangeArrowheads="1"/>
              </p:cNvSpPr>
              <p:nvPr/>
            </p:nvSpPr>
            <p:spPr bwMode="auto">
              <a:xfrm>
                <a:off x="4682" y="2843"/>
                <a:ext cx="304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000" b="1"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Arial" charset="0"/>
                  </a:rPr>
                  <a:t>–</a:t>
                </a:r>
                <a:r>
                  <a:rPr lang="en-US" sz="1800" b="1"/>
                  <a:t> 4</a:t>
                </a:r>
                <a:r>
                  <a:rPr lang="en-US" sz="1800" b="1" i="1"/>
                  <a:t>Q</a:t>
                </a:r>
              </a:p>
            </p:txBody>
          </p:sp>
          <p:sp>
            <p:nvSpPr>
              <p:cNvPr id="1398794" name="Line 10"/>
              <p:cNvSpPr>
                <a:spLocks noChangeShapeType="1"/>
              </p:cNvSpPr>
              <p:nvPr/>
            </p:nvSpPr>
            <p:spPr bwMode="auto">
              <a:xfrm>
                <a:off x="3426" y="3127"/>
                <a:ext cx="165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98795" name="Line 11"/>
              <p:cNvSpPr>
                <a:spLocks noChangeShapeType="1"/>
              </p:cNvSpPr>
              <p:nvPr/>
            </p:nvSpPr>
            <p:spPr bwMode="auto">
              <a:xfrm>
                <a:off x="3633" y="3313"/>
                <a:ext cx="1262" cy="0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stealth" w="med" len="lg"/>
                <a:tailEnd type="stealth" w="med" len="lg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1398796" name="AutoShape 12"/>
          <p:cNvSpPr>
            <a:spLocks noChangeArrowheads="1"/>
          </p:cNvSpPr>
          <p:nvPr/>
        </p:nvSpPr>
        <p:spPr bwMode="auto">
          <a:xfrm>
            <a:off x="0" y="3562350"/>
            <a:ext cx="5080000" cy="2536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1398797" name="Rectangle 13"/>
          <p:cNvSpPr>
            <a:spLocks noChangeArrowheads="1"/>
          </p:cNvSpPr>
          <p:nvPr/>
        </p:nvSpPr>
        <p:spPr bwMode="auto">
          <a:xfrm>
            <a:off x="0" y="3606800"/>
            <a:ext cx="5053013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	A charge (positive or negative) can be placed </a:t>
            </a:r>
            <a:r>
              <a:rPr lang="en-US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the left</a:t>
            </a:r>
            <a:r>
              <a:rPr lang="en-US" sz="2000" b="1">
                <a:solidFill>
                  <a:schemeClr val="bg2"/>
                </a:solidFill>
              </a:rPr>
              <a:t> of the +</a:t>
            </a:r>
            <a:r>
              <a:rPr lang="en-US" sz="2000" b="1" i="1">
                <a:solidFill>
                  <a:schemeClr val="bg2"/>
                </a:solidFill>
              </a:rPr>
              <a:t>Q</a:t>
            </a:r>
            <a:r>
              <a:rPr lang="en-US" sz="2000" b="1">
                <a:solidFill>
                  <a:schemeClr val="bg2"/>
                </a:solidFill>
              </a:rPr>
              <a:t> charge, such that the repulsive force from the +</a:t>
            </a:r>
            <a:r>
              <a:rPr lang="en-US" sz="2000" b="1" i="1">
                <a:solidFill>
                  <a:schemeClr val="bg2"/>
                </a:solidFill>
              </a:rPr>
              <a:t>Q</a:t>
            </a:r>
            <a:r>
              <a:rPr lang="en-US" sz="2000" b="1">
                <a:solidFill>
                  <a:schemeClr val="bg2"/>
                </a:solidFill>
              </a:rPr>
              <a:t> charge cancels the attractive force from </a:t>
            </a:r>
            <a:r>
              <a:rPr lang="en-US" sz="2000" b="1">
                <a:solidFill>
                  <a:schemeClr val="bg2"/>
                </a:solidFill>
                <a:cs typeface="Arial" charset="0"/>
              </a:rPr>
              <a:t>–</a:t>
            </a:r>
            <a:r>
              <a:rPr lang="en-US" sz="2000" b="1">
                <a:solidFill>
                  <a:schemeClr val="bg2"/>
                </a:solidFill>
              </a:rPr>
              <a:t>4</a:t>
            </a:r>
            <a:r>
              <a:rPr lang="en-US" sz="2000" b="1" i="1">
                <a:solidFill>
                  <a:schemeClr val="bg2"/>
                </a:solidFill>
              </a:rPr>
              <a:t>Q</a:t>
            </a:r>
            <a:r>
              <a:rPr lang="en-US" sz="2000" b="1">
                <a:solidFill>
                  <a:schemeClr val="bg2"/>
                </a:solidFill>
              </a:rPr>
              <a:t>. </a:t>
            </a:r>
          </a:p>
        </p:txBody>
      </p:sp>
      <p:sp>
        <p:nvSpPr>
          <p:cNvPr id="1398798" name="AutoShape 14"/>
          <p:cNvSpPr>
            <a:spLocks noChangeArrowheads="1"/>
          </p:cNvSpPr>
          <p:nvPr/>
        </p:nvSpPr>
        <p:spPr bwMode="auto">
          <a:xfrm>
            <a:off x="0" y="0"/>
            <a:ext cx="9142413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98799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0" y="771525"/>
            <a:ext cx="4899025" cy="2546350"/>
          </a:xfrm>
          <a:noFill/>
          <a:ln/>
        </p:spPr>
        <p:txBody>
          <a:bodyPr/>
          <a:lstStyle/>
          <a:p>
            <a:pPr marL="401638" indent="-401638">
              <a:lnSpc>
                <a:spcPct val="115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Two balls with charges </a:t>
            </a: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–</a:t>
            </a: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are fixed at a separation distance of </a:t>
            </a:r>
            <a:r>
              <a: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.  Is it possible to place another charged ball </a:t>
            </a: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anywhere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on the line such that the net force on </a:t>
            </a: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will be zero?</a:t>
            </a:r>
          </a:p>
        </p:txBody>
      </p:sp>
      <p:sp>
        <p:nvSpPr>
          <p:cNvPr id="1398800" name="Rectangle 16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11) Electric </a:t>
            </a:r>
            <a:r>
              <a:rPr lang="en-US" sz="2800" dirty="0">
                <a:solidFill>
                  <a:schemeClr val="accent2"/>
                </a:solidFill>
              </a:rPr>
              <a:t>Force III</a:t>
            </a:r>
          </a:p>
        </p:txBody>
      </p:sp>
      <p:sp>
        <p:nvSpPr>
          <p:cNvPr id="1398801" name="Rectangle 17"/>
          <p:cNvSpPr>
            <a:spLocks noChangeArrowheads="1"/>
          </p:cNvSpPr>
          <p:nvPr/>
        </p:nvSpPr>
        <p:spPr bwMode="auto">
          <a:xfrm>
            <a:off x="5043488" y="725488"/>
            <a:ext cx="4100512" cy="241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/>
              <a:t> </a:t>
            </a:r>
            <a:r>
              <a:rPr lang="en-US" sz="2000" b="1">
                <a:solidFill>
                  <a:schemeClr val="tx2"/>
                </a:solidFill>
              </a:rPr>
              <a:t> yes, but only if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0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positive</a:t>
            </a:r>
            <a:endParaRPr lang="en-US" sz="2000" b="1">
              <a:solidFill>
                <a:schemeClr val="tx2"/>
              </a:solidFill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2)  yes, but only if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0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negative</a:t>
            </a:r>
            <a:endParaRPr lang="en-US" sz="2000" b="1">
              <a:solidFill>
                <a:schemeClr val="tx2"/>
              </a:solidFill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3)  yes, independent of the sign (or value) of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0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en-US" sz="2000" b="1">
              <a:solidFill>
                <a:schemeClr val="tx2"/>
              </a:solidFill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4)  no, the net force can never be zero</a:t>
            </a:r>
          </a:p>
        </p:txBody>
      </p:sp>
      <p:sp>
        <p:nvSpPr>
          <p:cNvPr id="1398802" name="Oval 18"/>
          <p:cNvSpPr>
            <a:spLocks noChangeArrowheads="1"/>
          </p:cNvSpPr>
          <p:nvPr/>
        </p:nvSpPr>
        <p:spPr bwMode="auto">
          <a:xfrm>
            <a:off x="4824413" y="1554163"/>
            <a:ext cx="4319587" cy="1008062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98803" name="Text Box 19"/>
          <p:cNvSpPr txBox="1">
            <a:spLocks noChangeArrowheads="1"/>
          </p:cNvSpPr>
          <p:nvPr/>
        </p:nvSpPr>
        <p:spPr bwMode="auto">
          <a:xfrm>
            <a:off x="280988" y="6251575"/>
            <a:ext cx="8475662" cy="406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What happens if one charge is +</a:t>
            </a:r>
            <a:r>
              <a:rPr lang="en-US" sz="2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and the other is 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–</a:t>
            </a:r>
            <a:r>
              <a:rPr lang="en-US" sz="1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0834" name="AutoShape 2"/>
          <p:cNvSpPr>
            <a:spLocks noChangeArrowheads="1"/>
          </p:cNvSpPr>
          <p:nvPr/>
        </p:nvSpPr>
        <p:spPr bwMode="auto">
          <a:xfrm>
            <a:off x="0" y="0"/>
            <a:ext cx="9144000" cy="35274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0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36625"/>
            <a:ext cx="4438650" cy="2365375"/>
          </a:xfrm>
          <a:noFill/>
          <a:ln/>
        </p:spPr>
        <p:txBody>
          <a:bodyPr/>
          <a:lstStyle/>
          <a:p>
            <a:pPr marL="401638" indent="-401638">
              <a:lnSpc>
                <a:spcPct val="120000"/>
              </a:lnSpc>
              <a:buFont typeface="Monotype Sorts" pitchFamily="2" charset="2"/>
              <a:buNone/>
            </a:pPr>
            <a:r>
              <a:rPr lang="en-US" b="1"/>
              <a:t>	A proton and an electron are held apart a distance of 1 m and then released.   As they approach each other, what happens to the force between them?</a:t>
            </a:r>
            <a:endParaRPr lang="en-US" sz="1800" b="1"/>
          </a:p>
        </p:txBody>
      </p:sp>
      <p:sp>
        <p:nvSpPr>
          <p:cNvPr id="1400836" name="Rectangle 4"/>
          <p:cNvSpPr>
            <a:spLocks noChangeArrowheads="1"/>
          </p:cNvSpPr>
          <p:nvPr/>
        </p:nvSpPr>
        <p:spPr bwMode="auto">
          <a:xfrm>
            <a:off x="5102225" y="1085850"/>
            <a:ext cx="3806825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/>
              <a:t>  </a:t>
            </a:r>
            <a:r>
              <a:rPr lang="en-US" sz="2000" b="1">
                <a:solidFill>
                  <a:schemeClr val="tx2"/>
                </a:solidFill>
              </a:rPr>
              <a:t>it gets bigger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2)  it gets smaller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3)  it stays the same </a:t>
            </a:r>
          </a:p>
        </p:txBody>
      </p:sp>
      <p:grpSp>
        <p:nvGrpSpPr>
          <p:cNvPr id="1400837" name="Group 5"/>
          <p:cNvGrpSpPr>
            <a:grpSpLocks/>
          </p:cNvGrpSpPr>
          <p:nvPr/>
        </p:nvGrpSpPr>
        <p:grpSpPr bwMode="auto">
          <a:xfrm>
            <a:off x="3333750" y="4303713"/>
            <a:ext cx="2184400" cy="469900"/>
            <a:chOff x="3790" y="2635"/>
            <a:chExt cx="1376" cy="296"/>
          </a:xfrm>
        </p:grpSpPr>
        <p:grpSp>
          <p:nvGrpSpPr>
            <p:cNvPr id="1400838" name="Group 6"/>
            <p:cNvGrpSpPr>
              <a:grpSpLocks/>
            </p:cNvGrpSpPr>
            <p:nvPr/>
          </p:nvGrpSpPr>
          <p:grpSpPr bwMode="auto">
            <a:xfrm>
              <a:off x="3790" y="2635"/>
              <a:ext cx="288" cy="288"/>
              <a:chOff x="3790" y="2635"/>
              <a:chExt cx="288" cy="288"/>
            </a:xfrm>
          </p:grpSpPr>
          <p:sp>
            <p:nvSpPr>
              <p:cNvPr id="1400839" name="Oval 7"/>
              <p:cNvSpPr>
                <a:spLocks noChangeArrowheads="1"/>
              </p:cNvSpPr>
              <p:nvPr/>
            </p:nvSpPr>
            <p:spPr bwMode="auto">
              <a:xfrm>
                <a:off x="3790" y="2635"/>
                <a:ext cx="288" cy="288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00840" name="Text Box 8"/>
              <p:cNvSpPr txBox="1">
                <a:spLocks noChangeArrowheads="1"/>
              </p:cNvSpPr>
              <p:nvPr/>
            </p:nvSpPr>
            <p:spPr bwMode="auto">
              <a:xfrm>
                <a:off x="3828" y="2649"/>
                <a:ext cx="21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i="1">
                    <a:solidFill>
                      <a:srgbClr val="000000"/>
                    </a:solidFill>
                  </a:rPr>
                  <a:t>p</a:t>
                </a:r>
              </a:p>
            </p:txBody>
          </p:sp>
        </p:grpSp>
        <p:grpSp>
          <p:nvGrpSpPr>
            <p:cNvPr id="1400841" name="Group 9"/>
            <p:cNvGrpSpPr>
              <a:grpSpLocks/>
            </p:cNvGrpSpPr>
            <p:nvPr/>
          </p:nvGrpSpPr>
          <p:grpSpPr bwMode="auto">
            <a:xfrm>
              <a:off x="4878" y="2643"/>
              <a:ext cx="288" cy="288"/>
              <a:chOff x="4654" y="2635"/>
              <a:chExt cx="288" cy="288"/>
            </a:xfrm>
          </p:grpSpPr>
          <p:sp>
            <p:nvSpPr>
              <p:cNvPr id="1400842" name="Oval 10"/>
              <p:cNvSpPr>
                <a:spLocks noChangeArrowheads="1"/>
              </p:cNvSpPr>
              <p:nvPr/>
            </p:nvSpPr>
            <p:spPr bwMode="auto">
              <a:xfrm>
                <a:off x="4654" y="2635"/>
                <a:ext cx="288" cy="288"/>
              </a:xfrm>
              <a:prstGeom prst="ellipse">
                <a:avLst/>
              </a:prstGeom>
              <a:solidFill>
                <a:schemeClr val="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00843" name="Text Box 11"/>
              <p:cNvSpPr txBox="1">
                <a:spLocks noChangeArrowheads="1"/>
              </p:cNvSpPr>
              <p:nvPr/>
            </p:nvSpPr>
            <p:spPr bwMode="auto">
              <a:xfrm>
                <a:off x="4684" y="26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i="1">
                    <a:solidFill>
                      <a:srgbClr val="000000"/>
                    </a:solidFill>
                  </a:rPr>
                  <a:t>e</a:t>
                </a:r>
              </a:p>
            </p:txBody>
          </p:sp>
        </p:grpSp>
        <p:sp>
          <p:nvSpPr>
            <p:cNvPr id="1400844" name="Line 12"/>
            <p:cNvSpPr>
              <a:spLocks noChangeShapeType="1"/>
            </p:cNvSpPr>
            <p:nvPr/>
          </p:nvSpPr>
          <p:spPr bwMode="auto">
            <a:xfrm>
              <a:off x="4070" y="2788"/>
              <a:ext cx="271" cy="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400845" name="Line 13"/>
            <p:cNvSpPr>
              <a:spLocks noChangeShapeType="1"/>
            </p:cNvSpPr>
            <p:nvPr/>
          </p:nvSpPr>
          <p:spPr bwMode="auto">
            <a:xfrm flipH="1" flipV="1">
              <a:off x="4619" y="2785"/>
              <a:ext cx="263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400846" name="Rectangle 14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12) Proton </a:t>
            </a:r>
            <a:r>
              <a:rPr lang="en-US" sz="2800" dirty="0">
                <a:solidFill>
                  <a:schemeClr val="accent2"/>
                </a:solidFill>
              </a:rPr>
              <a:t>and Electron I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82" name="AutoShape 2"/>
          <p:cNvSpPr>
            <a:spLocks noChangeArrowheads="1"/>
          </p:cNvSpPr>
          <p:nvPr/>
        </p:nvSpPr>
        <p:spPr bwMode="auto">
          <a:xfrm>
            <a:off x="0" y="3636963"/>
            <a:ext cx="5597525" cy="20256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1402883" name="Rectangle 3"/>
          <p:cNvSpPr>
            <a:spLocks noChangeArrowheads="1"/>
          </p:cNvSpPr>
          <p:nvPr/>
        </p:nvSpPr>
        <p:spPr bwMode="auto">
          <a:xfrm>
            <a:off x="0" y="3665538"/>
            <a:ext cx="5537200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15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   By Coulomb’s Law, the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force between the two charges is inversely proportional to the distance squared</a:t>
            </a:r>
            <a:r>
              <a:rPr lang="en-US" sz="2000" b="1">
                <a:solidFill>
                  <a:schemeClr val="bg2"/>
                </a:solidFill>
              </a:rPr>
              <a:t>.  So, the closer they get to each other, the bigger the electric force between them gets!</a:t>
            </a:r>
          </a:p>
        </p:txBody>
      </p:sp>
      <p:sp>
        <p:nvSpPr>
          <p:cNvPr id="1402884" name="AutoShape 4"/>
          <p:cNvSpPr>
            <a:spLocks noChangeArrowheads="1"/>
          </p:cNvSpPr>
          <p:nvPr/>
        </p:nvSpPr>
        <p:spPr bwMode="auto">
          <a:xfrm>
            <a:off x="0" y="0"/>
            <a:ext cx="9144000" cy="35274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028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936625"/>
            <a:ext cx="4438650" cy="2365375"/>
          </a:xfrm>
          <a:noFill/>
          <a:ln/>
        </p:spPr>
        <p:txBody>
          <a:bodyPr/>
          <a:lstStyle/>
          <a:p>
            <a:pPr marL="401638" indent="-401638">
              <a:lnSpc>
                <a:spcPct val="120000"/>
              </a:lnSpc>
              <a:buFont typeface="Monotype Sorts" pitchFamily="2" charset="2"/>
              <a:buNone/>
            </a:pPr>
            <a:r>
              <a:rPr lang="en-US" b="1"/>
              <a:t>	A proton and an electron are held apart a distance of 1 m and then released.   As they approach each other, what happens to the force between them?</a:t>
            </a:r>
            <a:endParaRPr lang="en-US" sz="1800" b="1"/>
          </a:p>
        </p:txBody>
      </p:sp>
      <p:sp>
        <p:nvSpPr>
          <p:cNvPr id="1402886" name="Rectangle 6"/>
          <p:cNvSpPr>
            <a:spLocks noChangeArrowheads="1"/>
          </p:cNvSpPr>
          <p:nvPr/>
        </p:nvSpPr>
        <p:spPr bwMode="auto">
          <a:xfrm>
            <a:off x="5102225" y="1085850"/>
            <a:ext cx="3806825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/>
              <a:t>  </a:t>
            </a:r>
            <a:r>
              <a:rPr lang="en-US" sz="2000" b="1">
                <a:solidFill>
                  <a:schemeClr val="tx2"/>
                </a:solidFill>
              </a:rPr>
              <a:t>it gets bigger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2)  it gets smaller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3)  it stays the same </a:t>
            </a:r>
          </a:p>
        </p:txBody>
      </p:sp>
      <p:grpSp>
        <p:nvGrpSpPr>
          <p:cNvPr id="1402887" name="Group 7"/>
          <p:cNvGrpSpPr>
            <a:grpSpLocks/>
          </p:cNvGrpSpPr>
          <p:nvPr/>
        </p:nvGrpSpPr>
        <p:grpSpPr bwMode="auto">
          <a:xfrm>
            <a:off x="6219825" y="4821238"/>
            <a:ext cx="2459038" cy="1160462"/>
            <a:chOff x="332" y="1495"/>
            <a:chExt cx="1963" cy="1139"/>
          </a:xfrm>
        </p:grpSpPr>
        <p:sp>
          <p:nvSpPr>
            <p:cNvPr id="1402888" name="AutoShape 8"/>
            <p:cNvSpPr>
              <a:spLocks noChangeArrowheads="1"/>
            </p:cNvSpPr>
            <p:nvPr/>
          </p:nvSpPr>
          <p:spPr bwMode="auto">
            <a:xfrm>
              <a:off x="332" y="1495"/>
              <a:ext cx="1963" cy="1139"/>
            </a:xfrm>
            <a:prstGeom prst="roundRect">
              <a:avLst>
                <a:gd name="adj" fmla="val 12495"/>
              </a:avLst>
            </a:prstGeom>
            <a:solidFill>
              <a:schemeClr val="tx2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aphicFrame>
          <p:nvGraphicFramePr>
            <p:cNvPr id="1402889" name="Object 9"/>
            <p:cNvGraphicFramePr>
              <a:graphicFrameLocks noChangeAspect="1"/>
            </p:cNvGraphicFramePr>
            <p:nvPr/>
          </p:nvGraphicFramePr>
          <p:xfrm>
            <a:off x="539" y="1662"/>
            <a:ext cx="1647" cy="813"/>
          </p:xfrm>
          <a:graphic>
            <a:graphicData uri="http://schemas.openxmlformats.org/presentationml/2006/ole">
              <p:oleObj spid="_x0000_s1402889" name="Equation" r:id="rId4" imgW="1650960" imgH="838080" progId="Equation.3">
                <p:embed/>
              </p:oleObj>
            </a:graphicData>
          </a:graphic>
        </p:graphicFrame>
      </p:grpSp>
      <p:sp>
        <p:nvSpPr>
          <p:cNvPr id="1402890" name="Oval 10"/>
          <p:cNvSpPr>
            <a:spLocks noChangeArrowheads="1"/>
          </p:cNvSpPr>
          <p:nvPr/>
        </p:nvSpPr>
        <p:spPr bwMode="auto">
          <a:xfrm>
            <a:off x="4816475" y="1038225"/>
            <a:ext cx="2900363" cy="58737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402891" name="Group 11"/>
          <p:cNvGrpSpPr>
            <a:grpSpLocks/>
          </p:cNvGrpSpPr>
          <p:nvPr/>
        </p:nvGrpSpPr>
        <p:grpSpPr bwMode="auto">
          <a:xfrm>
            <a:off x="6235700" y="3816350"/>
            <a:ext cx="2184400" cy="469900"/>
            <a:chOff x="3790" y="2635"/>
            <a:chExt cx="1376" cy="296"/>
          </a:xfrm>
        </p:grpSpPr>
        <p:grpSp>
          <p:nvGrpSpPr>
            <p:cNvPr id="1402892" name="Group 12"/>
            <p:cNvGrpSpPr>
              <a:grpSpLocks/>
            </p:cNvGrpSpPr>
            <p:nvPr/>
          </p:nvGrpSpPr>
          <p:grpSpPr bwMode="auto">
            <a:xfrm>
              <a:off x="3790" y="2635"/>
              <a:ext cx="288" cy="288"/>
              <a:chOff x="3790" y="2635"/>
              <a:chExt cx="288" cy="288"/>
            </a:xfrm>
          </p:grpSpPr>
          <p:sp>
            <p:nvSpPr>
              <p:cNvPr id="1402893" name="Oval 13"/>
              <p:cNvSpPr>
                <a:spLocks noChangeArrowheads="1"/>
              </p:cNvSpPr>
              <p:nvPr/>
            </p:nvSpPr>
            <p:spPr bwMode="auto">
              <a:xfrm>
                <a:off x="3790" y="2635"/>
                <a:ext cx="288" cy="288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02894" name="Text Box 14"/>
              <p:cNvSpPr txBox="1">
                <a:spLocks noChangeArrowheads="1"/>
              </p:cNvSpPr>
              <p:nvPr/>
            </p:nvSpPr>
            <p:spPr bwMode="auto">
              <a:xfrm>
                <a:off x="3828" y="2649"/>
                <a:ext cx="21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i="1">
                    <a:solidFill>
                      <a:srgbClr val="000000"/>
                    </a:solidFill>
                  </a:rPr>
                  <a:t>p</a:t>
                </a:r>
              </a:p>
            </p:txBody>
          </p:sp>
        </p:grpSp>
        <p:grpSp>
          <p:nvGrpSpPr>
            <p:cNvPr id="1402895" name="Group 15"/>
            <p:cNvGrpSpPr>
              <a:grpSpLocks/>
            </p:cNvGrpSpPr>
            <p:nvPr/>
          </p:nvGrpSpPr>
          <p:grpSpPr bwMode="auto">
            <a:xfrm>
              <a:off x="4878" y="2643"/>
              <a:ext cx="288" cy="288"/>
              <a:chOff x="4654" y="2635"/>
              <a:chExt cx="288" cy="288"/>
            </a:xfrm>
          </p:grpSpPr>
          <p:sp>
            <p:nvSpPr>
              <p:cNvPr id="1402896" name="Oval 16"/>
              <p:cNvSpPr>
                <a:spLocks noChangeArrowheads="1"/>
              </p:cNvSpPr>
              <p:nvPr/>
            </p:nvSpPr>
            <p:spPr bwMode="auto">
              <a:xfrm>
                <a:off x="4654" y="2635"/>
                <a:ext cx="288" cy="288"/>
              </a:xfrm>
              <a:prstGeom prst="ellipse">
                <a:avLst/>
              </a:prstGeom>
              <a:solidFill>
                <a:schemeClr val="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02897" name="Text Box 17"/>
              <p:cNvSpPr txBox="1">
                <a:spLocks noChangeArrowheads="1"/>
              </p:cNvSpPr>
              <p:nvPr/>
            </p:nvSpPr>
            <p:spPr bwMode="auto">
              <a:xfrm>
                <a:off x="4684" y="26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i="1">
                    <a:solidFill>
                      <a:srgbClr val="000000"/>
                    </a:solidFill>
                  </a:rPr>
                  <a:t>e</a:t>
                </a:r>
              </a:p>
            </p:txBody>
          </p:sp>
        </p:grpSp>
        <p:sp>
          <p:nvSpPr>
            <p:cNvPr id="1402898" name="Line 18"/>
            <p:cNvSpPr>
              <a:spLocks noChangeShapeType="1"/>
            </p:cNvSpPr>
            <p:nvPr/>
          </p:nvSpPr>
          <p:spPr bwMode="auto">
            <a:xfrm>
              <a:off x="4070" y="2788"/>
              <a:ext cx="271" cy="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402899" name="Line 19"/>
            <p:cNvSpPr>
              <a:spLocks noChangeShapeType="1"/>
            </p:cNvSpPr>
            <p:nvPr/>
          </p:nvSpPr>
          <p:spPr bwMode="auto">
            <a:xfrm flipH="1" flipV="1">
              <a:off x="4619" y="2785"/>
              <a:ext cx="263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402900" name="Rectangle 20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12) Proton </a:t>
            </a:r>
            <a:r>
              <a:rPr lang="en-US" sz="2800" dirty="0">
                <a:solidFill>
                  <a:schemeClr val="accent2"/>
                </a:solidFill>
              </a:rPr>
              <a:t>and Electron I</a:t>
            </a:r>
          </a:p>
        </p:txBody>
      </p:sp>
      <p:sp>
        <p:nvSpPr>
          <p:cNvPr id="1402901" name="Text Box 21"/>
          <p:cNvSpPr txBox="1">
            <a:spLocks noChangeArrowheads="1"/>
          </p:cNvSpPr>
          <p:nvPr/>
        </p:nvSpPr>
        <p:spPr bwMode="auto">
          <a:xfrm>
            <a:off x="280988" y="6251575"/>
            <a:ext cx="8475662" cy="406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Which particle feels the larger force at any one moment?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4930" name="AutoShape 2"/>
          <p:cNvSpPr>
            <a:spLocks noChangeArrowheads="1"/>
          </p:cNvSpPr>
          <p:nvPr/>
        </p:nvSpPr>
        <p:spPr bwMode="auto">
          <a:xfrm>
            <a:off x="0" y="0"/>
            <a:ext cx="9144000" cy="35274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04931" name="Rectangle 3"/>
          <p:cNvSpPr>
            <a:spLocks noChangeArrowheads="1"/>
          </p:cNvSpPr>
          <p:nvPr/>
        </p:nvSpPr>
        <p:spPr bwMode="auto">
          <a:xfrm>
            <a:off x="5886450" y="927100"/>
            <a:ext cx="3257550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/>
              <a:t>  </a:t>
            </a:r>
            <a:r>
              <a:rPr lang="en-US" sz="2000" b="1">
                <a:solidFill>
                  <a:schemeClr val="tx2"/>
                </a:solidFill>
              </a:rPr>
              <a:t>proton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2)  electron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3)  both the same </a:t>
            </a:r>
          </a:p>
        </p:txBody>
      </p:sp>
      <p:grpSp>
        <p:nvGrpSpPr>
          <p:cNvPr id="1404932" name="Group 4"/>
          <p:cNvGrpSpPr>
            <a:grpSpLocks/>
          </p:cNvGrpSpPr>
          <p:nvPr/>
        </p:nvGrpSpPr>
        <p:grpSpPr bwMode="auto">
          <a:xfrm>
            <a:off x="3333750" y="4376738"/>
            <a:ext cx="2184400" cy="469900"/>
            <a:chOff x="3790" y="2635"/>
            <a:chExt cx="1376" cy="296"/>
          </a:xfrm>
        </p:grpSpPr>
        <p:grpSp>
          <p:nvGrpSpPr>
            <p:cNvPr id="1404933" name="Group 5"/>
            <p:cNvGrpSpPr>
              <a:grpSpLocks/>
            </p:cNvGrpSpPr>
            <p:nvPr/>
          </p:nvGrpSpPr>
          <p:grpSpPr bwMode="auto">
            <a:xfrm>
              <a:off x="3790" y="2635"/>
              <a:ext cx="288" cy="288"/>
              <a:chOff x="3790" y="2635"/>
              <a:chExt cx="288" cy="288"/>
            </a:xfrm>
          </p:grpSpPr>
          <p:sp>
            <p:nvSpPr>
              <p:cNvPr id="1404934" name="Oval 6"/>
              <p:cNvSpPr>
                <a:spLocks noChangeArrowheads="1"/>
              </p:cNvSpPr>
              <p:nvPr/>
            </p:nvSpPr>
            <p:spPr bwMode="auto">
              <a:xfrm>
                <a:off x="3790" y="2635"/>
                <a:ext cx="288" cy="288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04935" name="Text Box 7"/>
              <p:cNvSpPr txBox="1">
                <a:spLocks noChangeArrowheads="1"/>
              </p:cNvSpPr>
              <p:nvPr/>
            </p:nvSpPr>
            <p:spPr bwMode="auto">
              <a:xfrm>
                <a:off x="3828" y="2649"/>
                <a:ext cx="21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i="1">
                    <a:solidFill>
                      <a:srgbClr val="000000"/>
                    </a:solidFill>
                  </a:rPr>
                  <a:t>p</a:t>
                </a:r>
              </a:p>
            </p:txBody>
          </p:sp>
        </p:grpSp>
        <p:grpSp>
          <p:nvGrpSpPr>
            <p:cNvPr id="1404936" name="Group 8"/>
            <p:cNvGrpSpPr>
              <a:grpSpLocks/>
            </p:cNvGrpSpPr>
            <p:nvPr/>
          </p:nvGrpSpPr>
          <p:grpSpPr bwMode="auto">
            <a:xfrm>
              <a:off x="4878" y="2643"/>
              <a:ext cx="288" cy="288"/>
              <a:chOff x="4654" y="2635"/>
              <a:chExt cx="288" cy="288"/>
            </a:xfrm>
          </p:grpSpPr>
          <p:sp>
            <p:nvSpPr>
              <p:cNvPr id="1404937" name="Oval 9"/>
              <p:cNvSpPr>
                <a:spLocks noChangeArrowheads="1"/>
              </p:cNvSpPr>
              <p:nvPr/>
            </p:nvSpPr>
            <p:spPr bwMode="auto">
              <a:xfrm>
                <a:off x="4654" y="2635"/>
                <a:ext cx="288" cy="288"/>
              </a:xfrm>
              <a:prstGeom prst="ellipse">
                <a:avLst/>
              </a:prstGeom>
              <a:solidFill>
                <a:schemeClr val="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04938" name="Text Box 10"/>
              <p:cNvSpPr txBox="1">
                <a:spLocks noChangeArrowheads="1"/>
              </p:cNvSpPr>
              <p:nvPr/>
            </p:nvSpPr>
            <p:spPr bwMode="auto">
              <a:xfrm>
                <a:off x="4684" y="26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i="1">
                    <a:solidFill>
                      <a:srgbClr val="000000"/>
                    </a:solidFill>
                  </a:rPr>
                  <a:t>e</a:t>
                </a:r>
              </a:p>
            </p:txBody>
          </p:sp>
        </p:grpSp>
        <p:sp>
          <p:nvSpPr>
            <p:cNvPr id="1404939" name="Line 11"/>
            <p:cNvSpPr>
              <a:spLocks noChangeShapeType="1"/>
            </p:cNvSpPr>
            <p:nvPr/>
          </p:nvSpPr>
          <p:spPr bwMode="auto">
            <a:xfrm>
              <a:off x="4070" y="2788"/>
              <a:ext cx="271" cy="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404940" name="Line 12"/>
            <p:cNvSpPr>
              <a:spLocks noChangeShapeType="1"/>
            </p:cNvSpPr>
            <p:nvPr/>
          </p:nvSpPr>
          <p:spPr bwMode="auto">
            <a:xfrm flipH="1" flipV="1">
              <a:off x="4619" y="2785"/>
              <a:ext cx="263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404941" name="Rectangle 13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13) Proton </a:t>
            </a:r>
            <a:r>
              <a:rPr lang="en-US" sz="2800" dirty="0">
                <a:solidFill>
                  <a:schemeClr val="accent2"/>
                </a:solidFill>
              </a:rPr>
              <a:t>and Electron II</a:t>
            </a:r>
          </a:p>
        </p:txBody>
      </p:sp>
      <p:sp>
        <p:nvSpPr>
          <p:cNvPr id="140494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0" y="974725"/>
            <a:ext cx="4772025" cy="2132013"/>
          </a:xfrm>
          <a:noFill/>
          <a:ln/>
        </p:spPr>
        <p:txBody>
          <a:bodyPr/>
          <a:lstStyle/>
          <a:p>
            <a:pPr marL="401638" indent="-401638">
              <a:lnSpc>
                <a:spcPct val="130000"/>
              </a:lnSpc>
              <a:buFont typeface="Monotype Sorts" pitchFamily="2" charset="2"/>
              <a:buNone/>
            </a:pPr>
            <a:r>
              <a:rPr lang="en-US" b="1"/>
              <a:t>	A proton and an electron are held apart a distance of 1 m and then released.   Which particle has the larger acceleration at any one moment?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6978" name="AutoShape 2"/>
          <p:cNvSpPr>
            <a:spLocks noChangeArrowheads="1"/>
          </p:cNvSpPr>
          <p:nvPr/>
        </p:nvSpPr>
        <p:spPr bwMode="auto">
          <a:xfrm>
            <a:off x="0" y="4379913"/>
            <a:ext cx="5597525" cy="16716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1406979" name="Rectangle 3"/>
          <p:cNvSpPr>
            <a:spLocks noChangeArrowheads="1"/>
          </p:cNvSpPr>
          <p:nvPr/>
        </p:nvSpPr>
        <p:spPr bwMode="auto">
          <a:xfrm>
            <a:off x="0" y="4408488"/>
            <a:ext cx="55372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15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   The two particles feel the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same force</a:t>
            </a:r>
            <a:r>
              <a:rPr lang="en-US" sz="2000" b="1">
                <a:solidFill>
                  <a:schemeClr val="bg2"/>
                </a:solidFill>
              </a:rPr>
              <a:t>.  Since </a:t>
            </a:r>
            <a:r>
              <a:rPr lang="en-US" sz="2000" b="1" i="1">
                <a:solidFill>
                  <a:schemeClr val="bg2"/>
                </a:solidFill>
              </a:rPr>
              <a:t>F = ma</a:t>
            </a:r>
            <a:r>
              <a:rPr lang="en-US" sz="2000" b="1">
                <a:solidFill>
                  <a:schemeClr val="bg2"/>
                </a:solidFill>
              </a:rPr>
              <a:t>, the particle with the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smaller mass</a:t>
            </a:r>
            <a:r>
              <a:rPr lang="en-US" sz="2000" b="1">
                <a:solidFill>
                  <a:schemeClr val="bg2"/>
                </a:solidFill>
              </a:rPr>
              <a:t> will have the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larger acceleration</a:t>
            </a:r>
            <a:r>
              <a:rPr lang="en-US" sz="2000" b="1">
                <a:solidFill>
                  <a:schemeClr val="bg2"/>
                </a:solidFill>
              </a:rPr>
              <a:t>. 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This would be the electron.</a:t>
            </a:r>
          </a:p>
        </p:txBody>
      </p:sp>
      <p:sp>
        <p:nvSpPr>
          <p:cNvPr id="1406980" name="AutoShape 4"/>
          <p:cNvSpPr>
            <a:spLocks noChangeArrowheads="1"/>
          </p:cNvSpPr>
          <p:nvPr/>
        </p:nvSpPr>
        <p:spPr bwMode="auto">
          <a:xfrm>
            <a:off x="0" y="0"/>
            <a:ext cx="9144000" cy="35274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06981" name="Rectangle 5"/>
          <p:cNvSpPr>
            <a:spLocks noChangeArrowheads="1"/>
          </p:cNvSpPr>
          <p:nvPr/>
        </p:nvSpPr>
        <p:spPr bwMode="auto">
          <a:xfrm>
            <a:off x="5886450" y="927100"/>
            <a:ext cx="3257550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/>
              <a:t>  </a:t>
            </a:r>
            <a:r>
              <a:rPr lang="en-US" sz="2000" b="1">
                <a:solidFill>
                  <a:schemeClr val="tx2"/>
                </a:solidFill>
              </a:rPr>
              <a:t>proton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2)  electron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3)  both the same </a:t>
            </a:r>
          </a:p>
        </p:txBody>
      </p:sp>
      <p:grpSp>
        <p:nvGrpSpPr>
          <p:cNvPr id="1406982" name="Group 6"/>
          <p:cNvGrpSpPr>
            <a:grpSpLocks/>
          </p:cNvGrpSpPr>
          <p:nvPr/>
        </p:nvGrpSpPr>
        <p:grpSpPr bwMode="auto">
          <a:xfrm>
            <a:off x="6219825" y="4821238"/>
            <a:ext cx="2459038" cy="1160462"/>
            <a:chOff x="332" y="1495"/>
            <a:chExt cx="1963" cy="1139"/>
          </a:xfrm>
        </p:grpSpPr>
        <p:sp>
          <p:nvSpPr>
            <p:cNvPr id="1406983" name="AutoShape 7"/>
            <p:cNvSpPr>
              <a:spLocks noChangeArrowheads="1"/>
            </p:cNvSpPr>
            <p:nvPr/>
          </p:nvSpPr>
          <p:spPr bwMode="auto">
            <a:xfrm>
              <a:off x="332" y="1495"/>
              <a:ext cx="1963" cy="1139"/>
            </a:xfrm>
            <a:prstGeom prst="roundRect">
              <a:avLst>
                <a:gd name="adj" fmla="val 12495"/>
              </a:avLst>
            </a:prstGeom>
            <a:solidFill>
              <a:schemeClr val="tx2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aphicFrame>
          <p:nvGraphicFramePr>
            <p:cNvPr id="1406984" name="Object 8"/>
            <p:cNvGraphicFramePr>
              <a:graphicFrameLocks noChangeAspect="1"/>
            </p:cNvGraphicFramePr>
            <p:nvPr/>
          </p:nvGraphicFramePr>
          <p:xfrm>
            <a:off x="539" y="1662"/>
            <a:ext cx="1647" cy="813"/>
          </p:xfrm>
          <a:graphic>
            <a:graphicData uri="http://schemas.openxmlformats.org/presentationml/2006/ole">
              <p:oleObj spid="_x0000_s1406984" name="Equation" r:id="rId4" imgW="1650960" imgH="838080" progId="Equation.3">
                <p:embed/>
              </p:oleObj>
            </a:graphicData>
          </a:graphic>
        </p:graphicFrame>
      </p:grpSp>
      <p:sp>
        <p:nvSpPr>
          <p:cNvPr id="1406985" name="Oval 9"/>
          <p:cNvSpPr>
            <a:spLocks noChangeArrowheads="1"/>
          </p:cNvSpPr>
          <p:nvPr/>
        </p:nvSpPr>
        <p:spPr bwMode="auto">
          <a:xfrm>
            <a:off x="5430838" y="1379538"/>
            <a:ext cx="2900362" cy="525462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406986" name="Group 10"/>
          <p:cNvGrpSpPr>
            <a:grpSpLocks/>
          </p:cNvGrpSpPr>
          <p:nvPr/>
        </p:nvGrpSpPr>
        <p:grpSpPr bwMode="auto">
          <a:xfrm>
            <a:off x="6235700" y="3816350"/>
            <a:ext cx="2184400" cy="469900"/>
            <a:chOff x="3790" y="2635"/>
            <a:chExt cx="1376" cy="296"/>
          </a:xfrm>
        </p:grpSpPr>
        <p:grpSp>
          <p:nvGrpSpPr>
            <p:cNvPr id="1406987" name="Group 11"/>
            <p:cNvGrpSpPr>
              <a:grpSpLocks/>
            </p:cNvGrpSpPr>
            <p:nvPr/>
          </p:nvGrpSpPr>
          <p:grpSpPr bwMode="auto">
            <a:xfrm>
              <a:off x="3790" y="2635"/>
              <a:ext cx="288" cy="288"/>
              <a:chOff x="3790" y="2635"/>
              <a:chExt cx="288" cy="288"/>
            </a:xfrm>
          </p:grpSpPr>
          <p:sp>
            <p:nvSpPr>
              <p:cNvPr id="1406988" name="Oval 12"/>
              <p:cNvSpPr>
                <a:spLocks noChangeArrowheads="1"/>
              </p:cNvSpPr>
              <p:nvPr/>
            </p:nvSpPr>
            <p:spPr bwMode="auto">
              <a:xfrm>
                <a:off x="3790" y="2635"/>
                <a:ext cx="288" cy="288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06989" name="Text Box 13"/>
              <p:cNvSpPr txBox="1">
                <a:spLocks noChangeArrowheads="1"/>
              </p:cNvSpPr>
              <p:nvPr/>
            </p:nvSpPr>
            <p:spPr bwMode="auto">
              <a:xfrm>
                <a:off x="3828" y="2649"/>
                <a:ext cx="21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i="1">
                    <a:solidFill>
                      <a:srgbClr val="000000"/>
                    </a:solidFill>
                  </a:rPr>
                  <a:t>p</a:t>
                </a:r>
              </a:p>
            </p:txBody>
          </p:sp>
        </p:grpSp>
        <p:grpSp>
          <p:nvGrpSpPr>
            <p:cNvPr id="1406990" name="Group 14"/>
            <p:cNvGrpSpPr>
              <a:grpSpLocks/>
            </p:cNvGrpSpPr>
            <p:nvPr/>
          </p:nvGrpSpPr>
          <p:grpSpPr bwMode="auto">
            <a:xfrm>
              <a:off x="4878" y="2643"/>
              <a:ext cx="288" cy="288"/>
              <a:chOff x="4654" y="2635"/>
              <a:chExt cx="288" cy="288"/>
            </a:xfrm>
          </p:grpSpPr>
          <p:sp>
            <p:nvSpPr>
              <p:cNvPr id="1406991" name="Oval 15"/>
              <p:cNvSpPr>
                <a:spLocks noChangeArrowheads="1"/>
              </p:cNvSpPr>
              <p:nvPr/>
            </p:nvSpPr>
            <p:spPr bwMode="auto">
              <a:xfrm>
                <a:off x="4654" y="2635"/>
                <a:ext cx="288" cy="288"/>
              </a:xfrm>
              <a:prstGeom prst="ellipse">
                <a:avLst/>
              </a:prstGeom>
              <a:solidFill>
                <a:schemeClr val="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06992" name="Text Box 16"/>
              <p:cNvSpPr txBox="1">
                <a:spLocks noChangeArrowheads="1"/>
              </p:cNvSpPr>
              <p:nvPr/>
            </p:nvSpPr>
            <p:spPr bwMode="auto">
              <a:xfrm>
                <a:off x="4684" y="26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i="1">
                    <a:solidFill>
                      <a:srgbClr val="000000"/>
                    </a:solidFill>
                  </a:rPr>
                  <a:t>e</a:t>
                </a:r>
              </a:p>
            </p:txBody>
          </p:sp>
        </p:grpSp>
        <p:sp>
          <p:nvSpPr>
            <p:cNvPr id="1406993" name="Line 17"/>
            <p:cNvSpPr>
              <a:spLocks noChangeShapeType="1"/>
            </p:cNvSpPr>
            <p:nvPr/>
          </p:nvSpPr>
          <p:spPr bwMode="auto">
            <a:xfrm>
              <a:off x="4070" y="2788"/>
              <a:ext cx="271" cy="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406994" name="Line 18"/>
            <p:cNvSpPr>
              <a:spLocks noChangeShapeType="1"/>
            </p:cNvSpPr>
            <p:nvPr/>
          </p:nvSpPr>
          <p:spPr bwMode="auto">
            <a:xfrm flipH="1" flipV="1">
              <a:off x="4619" y="2785"/>
              <a:ext cx="263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406995" name="Rectangle 19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13) Proton </a:t>
            </a:r>
            <a:r>
              <a:rPr lang="en-US" sz="2800" dirty="0">
                <a:solidFill>
                  <a:schemeClr val="accent2"/>
                </a:solidFill>
              </a:rPr>
              <a:t>and Electron II</a:t>
            </a:r>
          </a:p>
        </p:txBody>
      </p:sp>
      <p:sp>
        <p:nvSpPr>
          <p:cNvPr id="1406996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0" y="974725"/>
            <a:ext cx="4772025" cy="2132013"/>
          </a:xfrm>
          <a:noFill/>
          <a:ln/>
        </p:spPr>
        <p:txBody>
          <a:bodyPr/>
          <a:lstStyle/>
          <a:p>
            <a:pPr marL="401638" indent="-401638">
              <a:lnSpc>
                <a:spcPct val="130000"/>
              </a:lnSpc>
              <a:buFont typeface="Monotype Sorts" pitchFamily="2" charset="2"/>
              <a:buNone/>
            </a:pPr>
            <a:r>
              <a:rPr lang="en-US" b="1"/>
              <a:t>	A proton and an electron are held apart a distance of 1 m and then released.   Which particle has the larger acceleration at any one moment?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9026" name="AutoShape 2"/>
          <p:cNvSpPr>
            <a:spLocks noChangeArrowheads="1"/>
          </p:cNvSpPr>
          <p:nvPr/>
        </p:nvSpPr>
        <p:spPr bwMode="auto">
          <a:xfrm>
            <a:off x="0" y="0"/>
            <a:ext cx="9144000" cy="35274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0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33475"/>
            <a:ext cx="3698875" cy="2132013"/>
          </a:xfrm>
          <a:noFill/>
          <a:ln/>
        </p:spPr>
        <p:txBody>
          <a:bodyPr/>
          <a:lstStyle/>
          <a:p>
            <a:pPr marL="401638" indent="-401638">
              <a:lnSpc>
                <a:spcPct val="120000"/>
              </a:lnSpc>
              <a:buFont typeface="Monotype Sorts" pitchFamily="2" charset="2"/>
              <a:buNone/>
            </a:pPr>
            <a:r>
              <a:rPr lang="en-US" b="1"/>
              <a:t>	A proton and an electron are held apart a distance of 1 m and then let go.  Where would they meet?</a:t>
            </a:r>
          </a:p>
        </p:txBody>
      </p:sp>
      <p:sp>
        <p:nvSpPr>
          <p:cNvPr id="1409028" name="Rectangle 4"/>
          <p:cNvSpPr>
            <a:spLocks noChangeArrowheads="1"/>
          </p:cNvSpPr>
          <p:nvPr/>
        </p:nvSpPr>
        <p:spPr bwMode="auto">
          <a:xfrm>
            <a:off x="4483100" y="1246188"/>
            <a:ext cx="4425950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/>
              <a:t>  </a:t>
            </a:r>
            <a:r>
              <a:rPr lang="en-US" sz="2000" b="1">
                <a:solidFill>
                  <a:schemeClr val="tx2"/>
                </a:solidFill>
              </a:rPr>
              <a:t>in the middle</a:t>
            </a:r>
            <a:endParaRPr lang="en-US" b="1">
              <a:solidFill>
                <a:schemeClr val="tx2"/>
              </a:solidFill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2)  closer to the electron’s side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3)  closer to the proton’s side</a:t>
            </a:r>
          </a:p>
        </p:txBody>
      </p:sp>
      <p:grpSp>
        <p:nvGrpSpPr>
          <p:cNvPr id="1409029" name="Group 5"/>
          <p:cNvGrpSpPr>
            <a:grpSpLocks/>
          </p:cNvGrpSpPr>
          <p:nvPr/>
        </p:nvGrpSpPr>
        <p:grpSpPr bwMode="auto">
          <a:xfrm>
            <a:off x="3382963" y="4352925"/>
            <a:ext cx="2184400" cy="469900"/>
            <a:chOff x="3790" y="2635"/>
            <a:chExt cx="1376" cy="296"/>
          </a:xfrm>
        </p:grpSpPr>
        <p:grpSp>
          <p:nvGrpSpPr>
            <p:cNvPr id="1409030" name="Group 6"/>
            <p:cNvGrpSpPr>
              <a:grpSpLocks/>
            </p:cNvGrpSpPr>
            <p:nvPr/>
          </p:nvGrpSpPr>
          <p:grpSpPr bwMode="auto">
            <a:xfrm>
              <a:off x="3790" y="2635"/>
              <a:ext cx="288" cy="288"/>
              <a:chOff x="3790" y="2635"/>
              <a:chExt cx="288" cy="288"/>
            </a:xfrm>
          </p:grpSpPr>
          <p:sp>
            <p:nvSpPr>
              <p:cNvPr id="1409031" name="Oval 7"/>
              <p:cNvSpPr>
                <a:spLocks noChangeArrowheads="1"/>
              </p:cNvSpPr>
              <p:nvPr/>
            </p:nvSpPr>
            <p:spPr bwMode="auto">
              <a:xfrm>
                <a:off x="3790" y="2635"/>
                <a:ext cx="288" cy="288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09032" name="Text Box 8"/>
              <p:cNvSpPr txBox="1">
                <a:spLocks noChangeArrowheads="1"/>
              </p:cNvSpPr>
              <p:nvPr/>
            </p:nvSpPr>
            <p:spPr bwMode="auto">
              <a:xfrm>
                <a:off x="3828" y="2649"/>
                <a:ext cx="21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i="1">
                    <a:solidFill>
                      <a:srgbClr val="000000"/>
                    </a:solidFill>
                  </a:rPr>
                  <a:t>p</a:t>
                </a:r>
              </a:p>
            </p:txBody>
          </p:sp>
        </p:grpSp>
        <p:grpSp>
          <p:nvGrpSpPr>
            <p:cNvPr id="1409033" name="Group 9"/>
            <p:cNvGrpSpPr>
              <a:grpSpLocks/>
            </p:cNvGrpSpPr>
            <p:nvPr/>
          </p:nvGrpSpPr>
          <p:grpSpPr bwMode="auto">
            <a:xfrm>
              <a:off x="4878" y="2643"/>
              <a:ext cx="288" cy="288"/>
              <a:chOff x="4654" y="2635"/>
              <a:chExt cx="288" cy="288"/>
            </a:xfrm>
          </p:grpSpPr>
          <p:sp>
            <p:nvSpPr>
              <p:cNvPr id="1409034" name="Oval 10"/>
              <p:cNvSpPr>
                <a:spLocks noChangeArrowheads="1"/>
              </p:cNvSpPr>
              <p:nvPr/>
            </p:nvSpPr>
            <p:spPr bwMode="auto">
              <a:xfrm>
                <a:off x="4654" y="2635"/>
                <a:ext cx="288" cy="288"/>
              </a:xfrm>
              <a:prstGeom prst="ellipse">
                <a:avLst/>
              </a:prstGeom>
              <a:solidFill>
                <a:schemeClr val="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09035" name="Text Box 11"/>
              <p:cNvSpPr txBox="1">
                <a:spLocks noChangeArrowheads="1"/>
              </p:cNvSpPr>
              <p:nvPr/>
            </p:nvSpPr>
            <p:spPr bwMode="auto">
              <a:xfrm>
                <a:off x="4684" y="26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i="1">
                    <a:solidFill>
                      <a:srgbClr val="000000"/>
                    </a:solidFill>
                  </a:rPr>
                  <a:t>e</a:t>
                </a:r>
              </a:p>
            </p:txBody>
          </p:sp>
        </p:grpSp>
        <p:sp>
          <p:nvSpPr>
            <p:cNvPr id="1409036" name="Line 12"/>
            <p:cNvSpPr>
              <a:spLocks noChangeShapeType="1"/>
            </p:cNvSpPr>
            <p:nvPr/>
          </p:nvSpPr>
          <p:spPr bwMode="auto">
            <a:xfrm>
              <a:off x="4070" y="2788"/>
              <a:ext cx="271" cy="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409037" name="Line 13"/>
            <p:cNvSpPr>
              <a:spLocks noChangeShapeType="1"/>
            </p:cNvSpPr>
            <p:nvPr/>
          </p:nvSpPr>
          <p:spPr bwMode="auto">
            <a:xfrm flipH="1" flipV="1">
              <a:off x="4619" y="2785"/>
              <a:ext cx="263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409038" name="Rectangle 14"/>
          <p:cNvSpPr>
            <a:spLocks noGrp="1" noChangeArrowheads="1"/>
          </p:cNvSpPr>
          <p:nvPr>
            <p:ph type="title"/>
          </p:nvPr>
        </p:nvSpPr>
        <p:spPr>
          <a:xfrm>
            <a:off x="836613" y="0"/>
            <a:ext cx="7477125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14) Proton </a:t>
            </a:r>
            <a:r>
              <a:rPr lang="en-US" sz="2800" dirty="0">
                <a:solidFill>
                  <a:schemeClr val="accent2"/>
                </a:solidFill>
              </a:rPr>
              <a:t>and Electron III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1074" name="AutoShape 2"/>
          <p:cNvSpPr>
            <a:spLocks noChangeArrowheads="1"/>
          </p:cNvSpPr>
          <p:nvPr/>
        </p:nvSpPr>
        <p:spPr bwMode="auto">
          <a:xfrm>
            <a:off x="0" y="3611563"/>
            <a:ext cx="6107113" cy="23304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1411075" name="Rectangle 3"/>
          <p:cNvSpPr>
            <a:spLocks noChangeArrowheads="1"/>
          </p:cNvSpPr>
          <p:nvPr/>
        </p:nvSpPr>
        <p:spPr bwMode="auto">
          <a:xfrm>
            <a:off x="0" y="3616325"/>
            <a:ext cx="60198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   By Newton’s 3rd Law, the electron and proton feel the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same force</a:t>
            </a:r>
            <a:r>
              <a:rPr lang="en-US" sz="2000" b="1">
                <a:solidFill>
                  <a:schemeClr val="bg2"/>
                </a:solidFill>
              </a:rPr>
              <a:t>.   But, since </a:t>
            </a:r>
            <a:r>
              <a:rPr lang="en-US" sz="2000" b="1" i="1">
                <a:solidFill>
                  <a:schemeClr val="bg2"/>
                </a:solidFill>
              </a:rPr>
              <a:t>F = ma</a:t>
            </a:r>
            <a:r>
              <a:rPr lang="en-US" sz="2000" b="1">
                <a:solidFill>
                  <a:schemeClr val="bg2"/>
                </a:solidFill>
              </a:rPr>
              <a:t>, and since the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proton’s mass is much greater</a:t>
            </a:r>
            <a:r>
              <a:rPr lang="en-US" sz="2000" b="1">
                <a:solidFill>
                  <a:schemeClr val="bg2"/>
                </a:solidFill>
              </a:rPr>
              <a:t>, the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proton’s acceleration will be much smaller</a:t>
            </a:r>
            <a:r>
              <a:rPr lang="en-US" sz="2000" b="1">
                <a:solidFill>
                  <a:schemeClr val="bg2"/>
                </a:solidFill>
              </a:rPr>
              <a:t>!  </a:t>
            </a: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   Thus, they will meet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closer to the proton’s original position</a:t>
            </a:r>
            <a:r>
              <a:rPr lang="en-US" sz="2000" b="1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1411076" name="AutoShape 4"/>
          <p:cNvSpPr>
            <a:spLocks noChangeArrowheads="1"/>
          </p:cNvSpPr>
          <p:nvPr/>
        </p:nvSpPr>
        <p:spPr bwMode="auto">
          <a:xfrm>
            <a:off x="0" y="0"/>
            <a:ext cx="9144000" cy="35274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133475"/>
            <a:ext cx="3698875" cy="2132013"/>
          </a:xfrm>
          <a:noFill/>
          <a:ln/>
        </p:spPr>
        <p:txBody>
          <a:bodyPr/>
          <a:lstStyle/>
          <a:p>
            <a:pPr marL="401638" indent="-401638">
              <a:lnSpc>
                <a:spcPct val="120000"/>
              </a:lnSpc>
              <a:buFont typeface="Monotype Sorts" pitchFamily="2" charset="2"/>
              <a:buNone/>
            </a:pPr>
            <a:r>
              <a:rPr lang="en-US" b="1"/>
              <a:t>	A proton and an electron are held apart a distance of 1 m and then let go.  Where would they meet?</a:t>
            </a:r>
          </a:p>
        </p:txBody>
      </p:sp>
      <p:sp>
        <p:nvSpPr>
          <p:cNvPr id="1411078" name="Rectangle 6"/>
          <p:cNvSpPr>
            <a:spLocks noChangeArrowheads="1"/>
          </p:cNvSpPr>
          <p:nvPr/>
        </p:nvSpPr>
        <p:spPr bwMode="auto">
          <a:xfrm>
            <a:off x="4483100" y="1246188"/>
            <a:ext cx="4425950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/>
              <a:t>  </a:t>
            </a:r>
            <a:r>
              <a:rPr lang="en-US" sz="2000" b="1">
                <a:solidFill>
                  <a:schemeClr val="tx2"/>
                </a:solidFill>
              </a:rPr>
              <a:t>in the middle</a:t>
            </a:r>
            <a:endParaRPr lang="en-US" b="1">
              <a:solidFill>
                <a:schemeClr val="tx2"/>
              </a:solidFill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2)  closer to the electron’s side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3)  closer to the proton’s side</a:t>
            </a:r>
          </a:p>
        </p:txBody>
      </p:sp>
      <p:sp>
        <p:nvSpPr>
          <p:cNvPr id="1411079" name="Oval 7"/>
          <p:cNvSpPr>
            <a:spLocks noChangeArrowheads="1"/>
          </p:cNvSpPr>
          <p:nvPr/>
        </p:nvSpPr>
        <p:spPr bwMode="auto">
          <a:xfrm>
            <a:off x="4132263" y="2125663"/>
            <a:ext cx="4584700" cy="58737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411080" name="Group 8"/>
          <p:cNvGrpSpPr>
            <a:grpSpLocks/>
          </p:cNvGrpSpPr>
          <p:nvPr/>
        </p:nvGrpSpPr>
        <p:grpSpPr bwMode="auto">
          <a:xfrm>
            <a:off x="6418263" y="4011613"/>
            <a:ext cx="2184400" cy="469900"/>
            <a:chOff x="3790" y="2635"/>
            <a:chExt cx="1376" cy="296"/>
          </a:xfrm>
        </p:grpSpPr>
        <p:grpSp>
          <p:nvGrpSpPr>
            <p:cNvPr id="1411081" name="Group 9"/>
            <p:cNvGrpSpPr>
              <a:grpSpLocks/>
            </p:cNvGrpSpPr>
            <p:nvPr/>
          </p:nvGrpSpPr>
          <p:grpSpPr bwMode="auto">
            <a:xfrm>
              <a:off x="3790" y="2635"/>
              <a:ext cx="288" cy="288"/>
              <a:chOff x="3790" y="2635"/>
              <a:chExt cx="288" cy="288"/>
            </a:xfrm>
          </p:grpSpPr>
          <p:sp>
            <p:nvSpPr>
              <p:cNvPr id="1411082" name="Oval 10"/>
              <p:cNvSpPr>
                <a:spLocks noChangeArrowheads="1"/>
              </p:cNvSpPr>
              <p:nvPr/>
            </p:nvSpPr>
            <p:spPr bwMode="auto">
              <a:xfrm>
                <a:off x="3790" y="2635"/>
                <a:ext cx="288" cy="288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11083" name="Text Box 11"/>
              <p:cNvSpPr txBox="1">
                <a:spLocks noChangeArrowheads="1"/>
              </p:cNvSpPr>
              <p:nvPr/>
            </p:nvSpPr>
            <p:spPr bwMode="auto">
              <a:xfrm>
                <a:off x="3828" y="2649"/>
                <a:ext cx="21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i="1">
                    <a:solidFill>
                      <a:srgbClr val="000000"/>
                    </a:solidFill>
                  </a:rPr>
                  <a:t>p</a:t>
                </a:r>
              </a:p>
            </p:txBody>
          </p:sp>
        </p:grpSp>
        <p:grpSp>
          <p:nvGrpSpPr>
            <p:cNvPr id="1411084" name="Group 12"/>
            <p:cNvGrpSpPr>
              <a:grpSpLocks/>
            </p:cNvGrpSpPr>
            <p:nvPr/>
          </p:nvGrpSpPr>
          <p:grpSpPr bwMode="auto">
            <a:xfrm>
              <a:off x="4878" y="2643"/>
              <a:ext cx="288" cy="288"/>
              <a:chOff x="4654" y="2635"/>
              <a:chExt cx="288" cy="288"/>
            </a:xfrm>
          </p:grpSpPr>
          <p:sp>
            <p:nvSpPr>
              <p:cNvPr id="1411085" name="Oval 13"/>
              <p:cNvSpPr>
                <a:spLocks noChangeArrowheads="1"/>
              </p:cNvSpPr>
              <p:nvPr/>
            </p:nvSpPr>
            <p:spPr bwMode="auto">
              <a:xfrm>
                <a:off x="4654" y="2635"/>
                <a:ext cx="288" cy="288"/>
              </a:xfrm>
              <a:prstGeom prst="ellipse">
                <a:avLst/>
              </a:prstGeom>
              <a:solidFill>
                <a:schemeClr val="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11086" name="Text Box 14"/>
              <p:cNvSpPr txBox="1">
                <a:spLocks noChangeArrowheads="1"/>
              </p:cNvSpPr>
              <p:nvPr/>
            </p:nvSpPr>
            <p:spPr bwMode="auto">
              <a:xfrm>
                <a:off x="4684" y="26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i="1">
                    <a:solidFill>
                      <a:srgbClr val="000000"/>
                    </a:solidFill>
                  </a:rPr>
                  <a:t>e</a:t>
                </a:r>
              </a:p>
            </p:txBody>
          </p:sp>
        </p:grpSp>
        <p:sp>
          <p:nvSpPr>
            <p:cNvPr id="1411087" name="Line 15"/>
            <p:cNvSpPr>
              <a:spLocks noChangeShapeType="1"/>
            </p:cNvSpPr>
            <p:nvPr/>
          </p:nvSpPr>
          <p:spPr bwMode="auto">
            <a:xfrm>
              <a:off x="4070" y="2788"/>
              <a:ext cx="271" cy="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411088" name="Line 16"/>
            <p:cNvSpPr>
              <a:spLocks noChangeShapeType="1"/>
            </p:cNvSpPr>
            <p:nvPr/>
          </p:nvSpPr>
          <p:spPr bwMode="auto">
            <a:xfrm flipH="1" flipV="1">
              <a:off x="4619" y="2785"/>
              <a:ext cx="263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411089" name="Rectangle 17"/>
          <p:cNvSpPr>
            <a:spLocks noGrp="1" noChangeArrowheads="1"/>
          </p:cNvSpPr>
          <p:nvPr>
            <p:ph type="title"/>
          </p:nvPr>
        </p:nvSpPr>
        <p:spPr>
          <a:xfrm>
            <a:off x="836613" y="0"/>
            <a:ext cx="7477125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14) Proton </a:t>
            </a:r>
            <a:r>
              <a:rPr lang="en-US" sz="2800" dirty="0">
                <a:solidFill>
                  <a:schemeClr val="accent2"/>
                </a:solidFill>
              </a:rPr>
              <a:t>and Electron III</a:t>
            </a:r>
          </a:p>
        </p:txBody>
      </p:sp>
      <p:sp>
        <p:nvSpPr>
          <p:cNvPr id="1411090" name="Text Box 18"/>
          <p:cNvSpPr txBox="1">
            <a:spLocks noChangeArrowheads="1"/>
          </p:cNvSpPr>
          <p:nvPr/>
        </p:nvSpPr>
        <p:spPr bwMode="auto">
          <a:xfrm>
            <a:off x="0" y="6115050"/>
            <a:ext cx="8134350" cy="406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Which particle will be moving faster when they meet?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22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1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46150"/>
            <a:ext cx="3765550" cy="2181225"/>
          </a:xfrm>
          <a:noFill/>
          <a:ln/>
        </p:spPr>
        <p:txBody>
          <a:bodyPr/>
          <a:lstStyle/>
          <a:p>
            <a:pPr marL="401638" indent="-401638">
              <a:lnSpc>
                <a:spcPct val="130000"/>
              </a:lnSpc>
              <a:buFont typeface="Monotype Sorts" pitchFamily="2" charset="2"/>
              <a:buNone/>
            </a:pPr>
            <a:r>
              <a:rPr lang="en-US" b="1"/>
              <a:t>	Which of the arrows best represents the direction of the net force on charge +</a:t>
            </a:r>
            <a:r>
              <a:rPr lang="en-US" b="1" i="1"/>
              <a:t>Q</a:t>
            </a:r>
            <a:r>
              <a:rPr lang="en-US" b="1"/>
              <a:t> due to the other two charges?</a:t>
            </a:r>
            <a:endParaRPr lang="en-US" sz="1800" b="1"/>
          </a:p>
        </p:txBody>
      </p:sp>
      <p:grpSp>
        <p:nvGrpSpPr>
          <p:cNvPr id="1413124" name="Group 4"/>
          <p:cNvGrpSpPr>
            <a:grpSpLocks/>
          </p:cNvGrpSpPr>
          <p:nvPr/>
        </p:nvGrpSpPr>
        <p:grpSpPr bwMode="auto">
          <a:xfrm>
            <a:off x="4926013" y="0"/>
            <a:ext cx="3908425" cy="3854450"/>
            <a:chOff x="2629" y="1440"/>
            <a:chExt cx="2462" cy="2428"/>
          </a:xfrm>
        </p:grpSpPr>
        <p:grpSp>
          <p:nvGrpSpPr>
            <p:cNvPr id="1413125" name="Group 5"/>
            <p:cNvGrpSpPr>
              <a:grpSpLocks/>
            </p:cNvGrpSpPr>
            <p:nvPr/>
          </p:nvGrpSpPr>
          <p:grpSpPr bwMode="auto">
            <a:xfrm>
              <a:off x="2629" y="2468"/>
              <a:ext cx="484" cy="437"/>
              <a:chOff x="3504" y="927"/>
              <a:chExt cx="484" cy="437"/>
            </a:xfrm>
          </p:grpSpPr>
          <p:sp>
            <p:nvSpPr>
              <p:cNvPr id="1413126" name="Oval 6"/>
              <p:cNvSpPr>
                <a:spLocks noChangeArrowheads="1"/>
              </p:cNvSpPr>
              <p:nvPr/>
            </p:nvSpPr>
            <p:spPr bwMode="auto">
              <a:xfrm>
                <a:off x="3527" y="927"/>
                <a:ext cx="437" cy="437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13127" name="Text Box 7"/>
              <p:cNvSpPr txBox="1">
                <a:spLocks noChangeArrowheads="1"/>
              </p:cNvSpPr>
              <p:nvPr/>
            </p:nvSpPr>
            <p:spPr bwMode="auto">
              <a:xfrm>
                <a:off x="3504" y="1013"/>
                <a:ext cx="484" cy="26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+2</a:t>
                </a:r>
                <a:r>
                  <a:rPr lang="en-US" b="1" i="1">
                    <a:solidFill>
                      <a:schemeClr val="bg2"/>
                    </a:solidFill>
                  </a:rPr>
                  <a:t>Q</a:t>
                </a:r>
              </a:p>
            </p:txBody>
          </p:sp>
        </p:grpSp>
        <p:grpSp>
          <p:nvGrpSpPr>
            <p:cNvPr id="1413128" name="Group 8"/>
            <p:cNvGrpSpPr>
              <a:grpSpLocks/>
            </p:cNvGrpSpPr>
            <p:nvPr/>
          </p:nvGrpSpPr>
          <p:grpSpPr bwMode="auto">
            <a:xfrm>
              <a:off x="3616" y="3431"/>
              <a:ext cx="484" cy="437"/>
              <a:chOff x="4109" y="1787"/>
              <a:chExt cx="484" cy="437"/>
            </a:xfrm>
          </p:grpSpPr>
          <p:sp>
            <p:nvSpPr>
              <p:cNvPr id="1413129" name="Oval 9"/>
              <p:cNvSpPr>
                <a:spLocks noChangeArrowheads="1"/>
              </p:cNvSpPr>
              <p:nvPr/>
            </p:nvSpPr>
            <p:spPr bwMode="auto">
              <a:xfrm>
                <a:off x="4132" y="1787"/>
                <a:ext cx="437" cy="437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13130" name="Text Box 10"/>
              <p:cNvSpPr txBox="1">
                <a:spLocks noChangeArrowheads="1"/>
              </p:cNvSpPr>
              <p:nvPr/>
            </p:nvSpPr>
            <p:spPr bwMode="auto">
              <a:xfrm>
                <a:off x="4109" y="1873"/>
                <a:ext cx="484" cy="26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+4</a:t>
                </a:r>
                <a:r>
                  <a:rPr lang="en-US" b="1" i="1">
                    <a:solidFill>
                      <a:schemeClr val="bg2"/>
                    </a:solidFill>
                  </a:rPr>
                  <a:t>Q</a:t>
                </a:r>
              </a:p>
            </p:txBody>
          </p:sp>
        </p:grpSp>
        <p:sp>
          <p:nvSpPr>
            <p:cNvPr id="1413131" name="Line 11"/>
            <p:cNvSpPr>
              <a:spLocks noChangeShapeType="1"/>
            </p:cNvSpPr>
            <p:nvPr/>
          </p:nvSpPr>
          <p:spPr bwMode="auto">
            <a:xfrm flipV="1">
              <a:off x="3845" y="1798"/>
              <a:ext cx="0" cy="645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13132" name="Line 12"/>
            <p:cNvSpPr>
              <a:spLocks noChangeShapeType="1"/>
            </p:cNvSpPr>
            <p:nvPr/>
          </p:nvSpPr>
          <p:spPr bwMode="auto">
            <a:xfrm rot="5400000" flipV="1">
              <a:off x="4432" y="2372"/>
              <a:ext cx="0" cy="645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13133" name="Line 13"/>
            <p:cNvSpPr>
              <a:spLocks noChangeShapeType="1"/>
            </p:cNvSpPr>
            <p:nvPr/>
          </p:nvSpPr>
          <p:spPr bwMode="auto">
            <a:xfrm rot="2700000" flipV="1">
              <a:off x="4266" y="1953"/>
              <a:ext cx="0" cy="645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13134" name="Line 14"/>
            <p:cNvSpPr>
              <a:spLocks noChangeShapeType="1"/>
            </p:cNvSpPr>
            <p:nvPr/>
          </p:nvSpPr>
          <p:spPr bwMode="auto">
            <a:xfrm rot="1320000" flipV="1">
              <a:off x="4062" y="1822"/>
              <a:ext cx="0" cy="645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413135" name="Group 15"/>
            <p:cNvGrpSpPr>
              <a:grpSpLocks/>
            </p:cNvGrpSpPr>
            <p:nvPr/>
          </p:nvGrpSpPr>
          <p:grpSpPr bwMode="auto">
            <a:xfrm>
              <a:off x="3640" y="2468"/>
              <a:ext cx="437" cy="437"/>
              <a:chOff x="2148" y="2348"/>
              <a:chExt cx="437" cy="437"/>
            </a:xfrm>
          </p:grpSpPr>
          <p:sp>
            <p:nvSpPr>
              <p:cNvPr id="1413136" name="Oval 16"/>
              <p:cNvSpPr>
                <a:spLocks noChangeArrowheads="1"/>
              </p:cNvSpPr>
              <p:nvPr/>
            </p:nvSpPr>
            <p:spPr bwMode="auto">
              <a:xfrm>
                <a:off x="2148" y="2348"/>
                <a:ext cx="437" cy="437"/>
              </a:xfrm>
              <a:prstGeom prst="ellipse">
                <a:avLst/>
              </a:prstGeom>
              <a:solidFill>
                <a:schemeClr val="tx2"/>
              </a:solidFill>
              <a:ln w="381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13137" name="Text Box 17"/>
              <p:cNvSpPr txBox="1">
                <a:spLocks noChangeArrowheads="1"/>
              </p:cNvSpPr>
              <p:nvPr/>
            </p:nvSpPr>
            <p:spPr bwMode="auto">
              <a:xfrm>
                <a:off x="2178" y="2434"/>
                <a:ext cx="377" cy="26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</a:t>
                </a:r>
                <a:r>
                  <a:rPr lang="en-US" b="1" i="1">
                    <a:solidFill>
                      <a:schemeClr val="bg2"/>
                    </a:solidFill>
                  </a:rPr>
                  <a:t>Q</a:t>
                </a:r>
              </a:p>
            </p:txBody>
          </p:sp>
        </p:grpSp>
        <p:sp>
          <p:nvSpPr>
            <p:cNvPr id="1413138" name="Text Box 18"/>
            <p:cNvSpPr txBox="1">
              <a:spLocks noChangeArrowheads="1"/>
            </p:cNvSpPr>
            <p:nvPr/>
          </p:nvSpPr>
          <p:spPr bwMode="auto">
            <a:xfrm>
              <a:off x="3705" y="1440"/>
              <a:ext cx="22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1413139" name="Text Box 19"/>
            <p:cNvSpPr txBox="1">
              <a:spLocks noChangeArrowheads="1"/>
            </p:cNvSpPr>
            <p:nvPr/>
          </p:nvSpPr>
          <p:spPr bwMode="auto">
            <a:xfrm>
              <a:off x="4113" y="1524"/>
              <a:ext cx="22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1413140" name="Text Box 20"/>
            <p:cNvSpPr txBox="1">
              <a:spLocks noChangeArrowheads="1"/>
            </p:cNvSpPr>
            <p:nvPr/>
          </p:nvSpPr>
          <p:spPr bwMode="auto">
            <a:xfrm>
              <a:off x="4557" y="1764"/>
              <a:ext cx="22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1413141" name="Text Box 21"/>
            <p:cNvSpPr txBox="1">
              <a:spLocks noChangeArrowheads="1"/>
            </p:cNvSpPr>
            <p:nvPr/>
          </p:nvSpPr>
          <p:spPr bwMode="auto">
            <a:xfrm>
              <a:off x="4761" y="2184"/>
              <a:ext cx="22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1413142" name="Text Box 22"/>
            <p:cNvSpPr txBox="1">
              <a:spLocks noChangeArrowheads="1"/>
            </p:cNvSpPr>
            <p:nvPr/>
          </p:nvSpPr>
          <p:spPr bwMode="auto">
            <a:xfrm>
              <a:off x="4868" y="2568"/>
              <a:ext cx="22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5</a:t>
              </a:r>
            </a:p>
          </p:txBody>
        </p:sp>
        <p:sp>
          <p:nvSpPr>
            <p:cNvPr id="1413143" name="Line 23"/>
            <p:cNvSpPr>
              <a:spLocks noChangeShapeType="1"/>
            </p:cNvSpPr>
            <p:nvPr/>
          </p:nvSpPr>
          <p:spPr bwMode="auto">
            <a:xfrm rot="4020000" flipV="1">
              <a:off x="4374" y="2146"/>
              <a:ext cx="0" cy="645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13144" name="Rectangle 24"/>
            <p:cNvSpPr>
              <a:spLocks noChangeArrowheads="1"/>
            </p:cNvSpPr>
            <p:nvPr/>
          </p:nvSpPr>
          <p:spPr bwMode="auto">
            <a:xfrm>
              <a:off x="3274" y="2425"/>
              <a:ext cx="204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b="1" i="1">
                  <a:solidFill>
                    <a:schemeClr val="hlink"/>
                  </a:solidFill>
                </a:rPr>
                <a:t>d</a:t>
              </a:r>
            </a:p>
          </p:txBody>
        </p:sp>
        <p:sp>
          <p:nvSpPr>
            <p:cNvPr id="1413145" name="Line 25"/>
            <p:cNvSpPr>
              <a:spLocks noChangeShapeType="1"/>
            </p:cNvSpPr>
            <p:nvPr/>
          </p:nvSpPr>
          <p:spPr bwMode="auto">
            <a:xfrm>
              <a:off x="3116" y="2688"/>
              <a:ext cx="495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13146" name="Line 26"/>
            <p:cNvSpPr>
              <a:spLocks noChangeShapeType="1"/>
            </p:cNvSpPr>
            <p:nvPr/>
          </p:nvSpPr>
          <p:spPr bwMode="auto">
            <a:xfrm rot="-5400000">
              <a:off x="3604" y="3168"/>
              <a:ext cx="495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13147" name="Rectangle 27"/>
            <p:cNvSpPr>
              <a:spLocks noChangeArrowheads="1"/>
            </p:cNvSpPr>
            <p:nvPr/>
          </p:nvSpPr>
          <p:spPr bwMode="auto">
            <a:xfrm>
              <a:off x="3894" y="3061"/>
              <a:ext cx="204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b="1" i="1">
                  <a:solidFill>
                    <a:schemeClr val="hlink"/>
                  </a:solidFill>
                </a:rPr>
                <a:t>d</a:t>
              </a:r>
            </a:p>
          </p:txBody>
        </p:sp>
      </p:grpSp>
      <p:sp>
        <p:nvSpPr>
          <p:cNvPr id="1413148" name="Rectangle 28"/>
          <p:cNvSpPr>
            <a:spLocks noGrp="1" noChangeArrowheads="1"/>
          </p:cNvSpPr>
          <p:nvPr>
            <p:ph type="title"/>
          </p:nvPr>
        </p:nvSpPr>
        <p:spPr>
          <a:xfrm>
            <a:off x="292100" y="0"/>
            <a:ext cx="5680075" cy="973138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15) Forces </a:t>
            </a:r>
            <a:r>
              <a:rPr lang="en-US" sz="2800" dirty="0">
                <a:solidFill>
                  <a:schemeClr val="accent2"/>
                </a:solidFill>
              </a:rPr>
              <a:t>in 2D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22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61923" name="Rectangle 3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1) Electric </a:t>
            </a:r>
            <a:r>
              <a:rPr lang="en-US" sz="2800" dirty="0">
                <a:solidFill>
                  <a:schemeClr val="accent2"/>
                </a:solidFill>
              </a:rPr>
              <a:t>Charge I</a:t>
            </a:r>
          </a:p>
        </p:txBody>
      </p:sp>
      <p:sp>
        <p:nvSpPr>
          <p:cNvPr id="1361924" name="Rectangle 4"/>
          <p:cNvSpPr>
            <a:spLocks noChangeArrowheads="1"/>
          </p:cNvSpPr>
          <p:nvPr/>
        </p:nvSpPr>
        <p:spPr bwMode="auto">
          <a:xfrm>
            <a:off x="4572000" y="1219200"/>
            <a:ext cx="419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61925" name="Oval 5"/>
          <p:cNvSpPr>
            <a:spLocks noChangeArrowheads="1"/>
          </p:cNvSpPr>
          <p:nvPr/>
        </p:nvSpPr>
        <p:spPr bwMode="auto">
          <a:xfrm>
            <a:off x="4524375" y="2492375"/>
            <a:ext cx="4362450" cy="86518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61926" name="AutoShape 6"/>
          <p:cNvSpPr>
            <a:spLocks noChangeArrowheads="1"/>
          </p:cNvSpPr>
          <p:nvPr/>
        </p:nvSpPr>
        <p:spPr bwMode="auto">
          <a:xfrm>
            <a:off x="0" y="3527425"/>
            <a:ext cx="4679950" cy="2409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361927" name="Rectangle 7"/>
          <p:cNvSpPr>
            <a:spLocks noChangeArrowheads="1"/>
          </p:cNvSpPr>
          <p:nvPr/>
        </p:nvSpPr>
        <p:spPr bwMode="auto">
          <a:xfrm>
            <a:off x="0" y="3595688"/>
            <a:ext cx="467201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	The fact that the balls repel each other only can tell you that they have the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same charge</a:t>
            </a:r>
            <a:r>
              <a:rPr lang="en-US" sz="2000" b="1">
                <a:solidFill>
                  <a:schemeClr val="bg2"/>
                </a:solidFill>
              </a:rPr>
              <a:t>, but you do not know the sign.    So they can be either both positive or both negative.</a:t>
            </a:r>
          </a:p>
        </p:txBody>
      </p:sp>
      <p:sp>
        <p:nvSpPr>
          <p:cNvPr id="1361928" name="Rectangle 8"/>
          <p:cNvSpPr>
            <a:spLocks noChangeArrowheads="1"/>
          </p:cNvSpPr>
          <p:nvPr/>
        </p:nvSpPr>
        <p:spPr bwMode="auto">
          <a:xfrm>
            <a:off x="5168900" y="790575"/>
            <a:ext cx="3511550" cy="266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/>
              <a:t> </a:t>
            </a:r>
            <a:r>
              <a:rPr lang="en-US" sz="2000" b="1">
                <a:solidFill>
                  <a:schemeClr val="tx2"/>
                </a:solidFill>
              </a:rPr>
              <a:t>one is positive, the other is negative </a:t>
            </a:r>
            <a:endParaRPr lang="en-US" b="1">
              <a:solidFill>
                <a:schemeClr val="tx2"/>
              </a:solidFill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2) both are positive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3) both are negative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4) both are positive or both are negative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6192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65113" y="854075"/>
            <a:ext cx="3913187" cy="2230438"/>
          </a:xfrm>
          <a:noFill/>
          <a:ln/>
        </p:spPr>
        <p:txBody>
          <a:bodyPr/>
          <a:lstStyle/>
          <a:p>
            <a:pPr marL="401638" indent="-401638">
              <a:lnSpc>
                <a:spcPct val="115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Two charged balls are repelling each other as they hang from the ceiling.   What can you say about their charges?</a:t>
            </a:r>
            <a:endParaRPr lang="en-US" b="1"/>
          </a:p>
        </p:txBody>
      </p:sp>
      <p:grpSp>
        <p:nvGrpSpPr>
          <p:cNvPr id="1361930" name="Group 10"/>
          <p:cNvGrpSpPr>
            <a:grpSpLocks/>
          </p:cNvGrpSpPr>
          <p:nvPr/>
        </p:nvGrpSpPr>
        <p:grpSpPr bwMode="auto">
          <a:xfrm>
            <a:off x="5311775" y="3633788"/>
            <a:ext cx="2774950" cy="2282825"/>
            <a:chOff x="3093" y="2389"/>
            <a:chExt cx="1748" cy="1438"/>
          </a:xfrm>
        </p:grpSpPr>
        <p:sp>
          <p:nvSpPr>
            <p:cNvPr id="1361931" name="Rectangle 11"/>
            <p:cNvSpPr>
              <a:spLocks noChangeArrowheads="1"/>
            </p:cNvSpPr>
            <p:nvPr/>
          </p:nvSpPr>
          <p:spPr bwMode="auto">
            <a:xfrm>
              <a:off x="3093" y="2389"/>
              <a:ext cx="1748" cy="143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361932" name="Group 12"/>
            <p:cNvGrpSpPr>
              <a:grpSpLocks/>
            </p:cNvGrpSpPr>
            <p:nvPr/>
          </p:nvGrpSpPr>
          <p:grpSpPr bwMode="auto">
            <a:xfrm>
              <a:off x="3384" y="2631"/>
              <a:ext cx="1152" cy="960"/>
              <a:chOff x="3696" y="2304"/>
              <a:chExt cx="1152" cy="960"/>
            </a:xfrm>
          </p:grpSpPr>
          <p:sp>
            <p:nvSpPr>
              <p:cNvPr id="1361933" name="Rectangle 13" descr="Wide downward diagonal"/>
              <p:cNvSpPr>
                <a:spLocks noChangeArrowheads="1"/>
              </p:cNvSpPr>
              <p:nvPr/>
            </p:nvSpPr>
            <p:spPr bwMode="auto">
              <a:xfrm>
                <a:off x="3884" y="2304"/>
                <a:ext cx="743" cy="116"/>
              </a:xfrm>
              <a:prstGeom prst="rect">
                <a:avLst/>
              </a:prstGeom>
              <a:pattFill prst="wdDnDiag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61934" name="Line 14"/>
              <p:cNvSpPr>
                <a:spLocks noChangeShapeType="1"/>
              </p:cNvSpPr>
              <p:nvPr/>
            </p:nvSpPr>
            <p:spPr bwMode="auto">
              <a:xfrm>
                <a:off x="4464" y="2400"/>
                <a:ext cx="222" cy="60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61935" name="Line 15"/>
              <p:cNvSpPr>
                <a:spLocks noChangeShapeType="1"/>
              </p:cNvSpPr>
              <p:nvPr/>
            </p:nvSpPr>
            <p:spPr bwMode="auto">
              <a:xfrm flipH="1">
                <a:off x="3865" y="2400"/>
                <a:ext cx="215" cy="61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61936" name="Oval 16"/>
              <p:cNvSpPr>
                <a:spLocks noChangeArrowheads="1"/>
              </p:cNvSpPr>
              <p:nvPr/>
            </p:nvSpPr>
            <p:spPr bwMode="auto">
              <a:xfrm>
                <a:off x="3696" y="2976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61937" name="Oval 17"/>
              <p:cNvSpPr>
                <a:spLocks noChangeArrowheads="1"/>
              </p:cNvSpPr>
              <p:nvPr/>
            </p:nvSpPr>
            <p:spPr bwMode="auto">
              <a:xfrm>
                <a:off x="4560" y="2976"/>
                <a:ext cx="288" cy="288"/>
              </a:xfrm>
              <a:prstGeom prst="ellipse">
                <a:avLst/>
              </a:prstGeom>
              <a:solidFill>
                <a:schemeClr val="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1361938" name="Text Box 18"/>
          <p:cNvSpPr txBox="1">
            <a:spLocks noChangeArrowheads="1"/>
          </p:cNvSpPr>
          <p:nvPr/>
        </p:nvSpPr>
        <p:spPr bwMode="auto">
          <a:xfrm>
            <a:off x="0" y="6146800"/>
            <a:ext cx="9144000" cy="7112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What does the picture look like if the two balls are oppositely charged?  What about if both balls are neutral?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5170" name="Rectangle 2"/>
          <p:cNvSpPr>
            <a:spLocks noChangeArrowheads="1"/>
          </p:cNvSpPr>
          <p:nvPr/>
        </p:nvSpPr>
        <p:spPr bwMode="auto">
          <a:xfrm>
            <a:off x="5664200" y="3890963"/>
            <a:ext cx="2809875" cy="296703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15171" name="AutoShape 3"/>
          <p:cNvSpPr>
            <a:spLocks noChangeArrowheads="1"/>
          </p:cNvSpPr>
          <p:nvPr/>
        </p:nvSpPr>
        <p:spPr bwMode="auto">
          <a:xfrm>
            <a:off x="0" y="0"/>
            <a:ext cx="9144000" cy="358775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15172" name="Oval 4"/>
          <p:cNvSpPr>
            <a:spLocks noChangeArrowheads="1"/>
          </p:cNvSpPr>
          <p:nvPr/>
        </p:nvSpPr>
        <p:spPr bwMode="auto">
          <a:xfrm>
            <a:off x="6997700" y="0"/>
            <a:ext cx="947738" cy="64293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15173" name="AutoShape 5"/>
          <p:cNvSpPr>
            <a:spLocks noChangeArrowheads="1"/>
          </p:cNvSpPr>
          <p:nvPr/>
        </p:nvSpPr>
        <p:spPr bwMode="auto">
          <a:xfrm>
            <a:off x="204788" y="3663950"/>
            <a:ext cx="5145087" cy="23193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1415174" name="Rectangle 6"/>
          <p:cNvSpPr>
            <a:spLocks noChangeArrowheads="1"/>
          </p:cNvSpPr>
          <p:nvPr/>
        </p:nvSpPr>
        <p:spPr bwMode="auto">
          <a:xfrm>
            <a:off x="249238" y="3681413"/>
            <a:ext cx="5019675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4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	The charge +2</a:t>
            </a:r>
            <a:r>
              <a:rPr lang="en-US" sz="2000" b="1" i="1">
                <a:solidFill>
                  <a:schemeClr val="bg2"/>
                </a:solidFill>
              </a:rPr>
              <a:t>Q</a:t>
            </a:r>
            <a:r>
              <a:rPr lang="en-US" sz="2000" b="1">
                <a:solidFill>
                  <a:schemeClr val="bg2"/>
                </a:solidFill>
              </a:rPr>
              <a:t> repels +</a:t>
            </a:r>
            <a:r>
              <a:rPr lang="en-US" sz="2000" b="1" i="1">
                <a:solidFill>
                  <a:schemeClr val="bg2"/>
                </a:solidFill>
              </a:rPr>
              <a:t>Q</a:t>
            </a:r>
            <a:r>
              <a:rPr lang="en-US" sz="2000" b="1">
                <a:solidFill>
                  <a:schemeClr val="bg2"/>
                </a:solidFill>
              </a:rPr>
              <a:t> towards the right.  The charge +4</a:t>
            </a:r>
            <a:r>
              <a:rPr lang="en-US" sz="2000" b="1" i="1">
                <a:solidFill>
                  <a:schemeClr val="bg2"/>
                </a:solidFill>
              </a:rPr>
              <a:t>Q</a:t>
            </a:r>
            <a:r>
              <a:rPr lang="en-US" sz="2000" b="1">
                <a:solidFill>
                  <a:schemeClr val="bg2"/>
                </a:solidFill>
              </a:rPr>
              <a:t> repels +</a:t>
            </a:r>
            <a:r>
              <a:rPr lang="en-US" sz="2000" b="1" i="1">
                <a:solidFill>
                  <a:schemeClr val="bg2"/>
                </a:solidFill>
              </a:rPr>
              <a:t>Q</a:t>
            </a:r>
            <a:r>
              <a:rPr lang="en-US" sz="2000" b="1">
                <a:solidFill>
                  <a:schemeClr val="bg2"/>
                </a:solidFill>
              </a:rPr>
              <a:t> upwards, but with a stronger force.  Therefore, the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 force is up and to the right, but mostly up</a:t>
            </a:r>
            <a:r>
              <a:rPr lang="en-US" sz="2000" b="1">
                <a:solidFill>
                  <a:schemeClr val="bg2"/>
                </a:solidFill>
              </a:rPr>
              <a:t>.</a:t>
            </a:r>
            <a:endParaRPr lang="en-US" sz="2200" b="1">
              <a:solidFill>
                <a:schemeClr val="bg2"/>
              </a:solidFill>
            </a:endParaRPr>
          </a:p>
        </p:txBody>
      </p:sp>
      <p:grpSp>
        <p:nvGrpSpPr>
          <p:cNvPr id="1415175" name="Group 7"/>
          <p:cNvGrpSpPr>
            <a:grpSpLocks/>
          </p:cNvGrpSpPr>
          <p:nvPr/>
        </p:nvGrpSpPr>
        <p:grpSpPr bwMode="auto">
          <a:xfrm>
            <a:off x="4926013" y="0"/>
            <a:ext cx="3908425" cy="3854450"/>
            <a:chOff x="2629" y="1440"/>
            <a:chExt cx="2462" cy="2428"/>
          </a:xfrm>
        </p:grpSpPr>
        <p:grpSp>
          <p:nvGrpSpPr>
            <p:cNvPr id="1415176" name="Group 8"/>
            <p:cNvGrpSpPr>
              <a:grpSpLocks/>
            </p:cNvGrpSpPr>
            <p:nvPr/>
          </p:nvGrpSpPr>
          <p:grpSpPr bwMode="auto">
            <a:xfrm>
              <a:off x="2629" y="2468"/>
              <a:ext cx="484" cy="437"/>
              <a:chOff x="3504" y="927"/>
              <a:chExt cx="484" cy="437"/>
            </a:xfrm>
          </p:grpSpPr>
          <p:sp>
            <p:nvSpPr>
              <p:cNvPr id="1415177" name="Oval 9"/>
              <p:cNvSpPr>
                <a:spLocks noChangeArrowheads="1"/>
              </p:cNvSpPr>
              <p:nvPr/>
            </p:nvSpPr>
            <p:spPr bwMode="auto">
              <a:xfrm>
                <a:off x="3527" y="927"/>
                <a:ext cx="437" cy="437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15178" name="Text Box 10"/>
              <p:cNvSpPr txBox="1">
                <a:spLocks noChangeArrowheads="1"/>
              </p:cNvSpPr>
              <p:nvPr/>
            </p:nvSpPr>
            <p:spPr bwMode="auto">
              <a:xfrm>
                <a:off x="3504" y="1013"/>
                <a:ext cx="484" cy="26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+2</a:t>
                </a:r>
                <a:r>
                  <a:rPr lang="en-US" b="1" i="1">
                    <a:solidFill>
                      <a:schemeClr val="bg2"/>
                    </a:solidFill>
                  </a:rPr>
                  <a:t>Q</a:t>
                </a:r>
              </a:p>
            </p:txBody>
          </p:sp>
        </p:grpSp>
        <p:grpSp>
          <p:nvGrpSpPr>
            <p:cNvPr id="1415179" name="Group 11"/>
            <p:cNvGrpSpPr>
              <a:grpSpLocks/>
            </p:cNvGrpSpPr>
            <p:nvPr/>
          </p:nvGrpSpPr>
          <p:grpSpPr bwMode="auto">
            <a:xfrm>
              <a:off x="3616" y="3431"/>
              <a:ext cx="484" cy="437"/>
              <a:chOff x="4109" y="1787"/>
              <a:chExt cx="484" cy="437"/>
            </a:xfrm>
          </p:grpSpPr>
          <p:sp>
            <p:nvSpPr>
              <p:cNvPr id="1415180" name="Oval 12"/>
              <p:cNvSpPr>
                <a:spLocks noChangeArrowheads="1"/>
              </p:cNvSpPr>
              <p:nvPr/>
            </p:nvSpPr>
            <p:spPr bwMode="auto">
              <a:xfrm>
                <a:off x="4132" y="1787"/>
                <a:ext cx="437" cy="437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15181" name="Text Box 13"/>
              <p:cNvSpPr txBox="1">
                <a:spLocks noChangeArrowheads="1"/>
              </p:cNvSpPr>
              <p:nvPr/>
            </p:nvSpPr>
            <p:spPr bwMode="auto">
              <a:xfrm>
                <a:off x="4109" y="1873"/>
                <a:ext cx="484" cy="26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+4</a:t>
                </a:r>
                <a:r>
                  <a:rPr lang="en-US" b="1" i="1">
                    <a:solidFill>
                      <a:schemeClr val="bg2"/>
                    </a:solidFill>
                  </a:rPr>
                  <a:t>Q</a:t>
                </a:r>
              </a:p>
            </p:txBody>
          </p:sp>
        </p:grpSp>
        <p:sp>
          <p:nvSpPr>
            <p:cNvPr id="1415182" name="Line 14"/>
            <p:cNvSpPr>
              <a:spLocks noChangeShapeType="1"/>
            </p:cNvSpPr>
            <p:nvPr/>
          </p:nvSpPr>
          <p:spPr bwMode="auto">
            <a:xfrm flipV="1">
              <a:off x="3845" y="1798"/>
              <a:ext cx="0" cy="645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15183" name="Line 15"/>
            <p:cNvSpPr>
              <a:spLocks noChangeShapeType="1"/>
            </p:cNvSpPr>
            <p:nvPr/>
          </p:nvSpPr>
          <p:spPr bwMode="auto">
            <a:xfrm rot="5400000" flipV="1">
              <a:off x="4432" y="2372"/>
              <a:ext cx="0" cy="645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15184" name="Line 16"/>
            <p:cNvSpPr>
              <a:spLocks noChangeShapeType="1"/>
            </p:cNvSpPr>
            <p:nvPr/>
          </p:nvSpPr>
          <p:spPr bwMode="auto">
            <a:xfrm rot="2700000" flipV="1">
              <a:off x="4266" y="1953"/>
              <a:ext cx="0" cy="645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15185" name="Line 17"/>
            <p:cNvSpPr>
              <a:spLocks noChangeShapeType="1"/>
            </p:cNvSpPr>
            <p:nvPr/>
          </p:nvSpPr>
          <p:spPr bwMode="auto">
            <a:xfrm rot="1320000" flipV="1">
              <a:off x="4062" y="1822"/>
              <a:ext cx="0" cy="645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415186" name="Group 18"/>
            <p:cNvGrpSpPr>
              <a:grpSpLocks/>
            </p:cNvGrpSpPr>
            <p:nvPr/>
          </p:nvGrpSpPr>
          <p:grpSpPr bwMode="auto">
            <a:xfrm>
              <a:off x="3640" y="2468"/>
              <a:ext cx="437" cy="437"/>
              <a:chOff x="2148" y="2348"/>
              <a:chExt cx="437" cy="437"/>
            </a:xfrm>
          </p:grpSpPr>
          <p:sp>
            <p:nvSpPr>
              <p:cNvPr id="1415187" name="Oval 19"/>
              <p:cNvSpPr>
                <a:spLocks noChangeArrowheads="1"/>
              </p:cNvSpPr>
              <p:nvPr/>
            </p:nvSpPr>
            <p:spPr bwMode="auto">
              <a:xfrm>
                <a:off x="2148" y="2348"/>
                <a:ext cx="437" cy="437"/>
              </a:xfrm>
              <a:prstGeom prst="ellipse">
                <a:avLst/>
              </a:prstGeom>
              <a:solidFill>
                <a:schemeClr val="tx2"/>
              </a:solidFill>
              <a:ln w="381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15188" name="Text Box 20"/>
              <p:cNvSpPr txBox="1">
                <a:spLocks noChangeArrowheads="1"/>
              </p:cNvSpPr>
              <p:nvPr/>
            </p:nvSpPr>
            <p:spPr bwMode="auto">
              <a:xfrm>
                <a:off x="2178" y="2434"/>
                <a:ext cx="377" cy="26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</a:t>
                </a:r>
                <a:r>
                  <a:rPr lang="en-US" b="1" i="1">
                    <a:solidFill>
                      <a:schemeClr val="bg2"/>
                    </a:solidFill>
                  </a:rPr>
                  <a:t>Q</a:t>
                </a:r>
              </a:p>
            </p:txBody>
          </p:sp>
        </p:grpSp>
        <p:sp>
          <p:nvSpPr>
            <p:cNvPr id="1415189" name="Text Box 21"/>
            <p:cNvSpPr txBox="1">
              <a:spLocks noChangeArrowheads="1"/>
            </p:cNvSpPr>
            <p:nvPr/>
          </p:nvSpPr>
          <p:spPr bwMode="auto">
            <a:xfrm>
              <a:off x="3705" y="1440"/>
              <a:ext cx="22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1415190" name="Text Box 22"/>
            <p:cNvSpPr txBox="1">
              <a:spLocks noChangeArrowheads="1"/>
            </p:cNvSpPr>
            <p:nvPr/>
          </p:nvSpPr>
          <p:spPr bwMode="auto">
            <a:xfrm>
              <a:off x="4113" y="1524"/>
              <a:ext cx="22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1415191" name="Text Box 23"/>
            <p:cNvSpPr txBox="1">
              <a:spLocks noChangeArrowheads="1"/>
            </p:cNvSpPr>
            <p:nvPr/>
          </p:nvSpPr>
          <p:spPr bwMode="auto">
            <a:xfrm>
              <a:off x="4557" y="1764"/>
              <a:ext cx="22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1415192" name="Text Box 24"/>
            <p:cNvSpPr txBox="1">
              <a:spLocks noChangeArrowheads="1"/>
            </p:cNvSpPr>
            <p:nvPr/>
          </p:nvSpPr>
          <p:spPr bwMode="auto">
            <a:xfrm>
              <a:off x="4761" y="2184"/>
              <a:ext cx="22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1415193" name="Text Box 25"/>
            <p:cNvSpPr txBox="1">
              <a:spLocks noChangeArrowheads="1"/>
            </p:cNvSpPr>
            <p:nvPr/>
          </p:nvSpPr>
          <p:spPr bwMode="auto">
            <a:xfrm>
              <a:off x="4868" y="2568"/>
              <a:ext cx="22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5</a:t>
              </a:r>
            </a:p>
          </p:txBody>
        </p:sp>
        <p:sp>
          <p:nvSpPr>
            <p:cNvPr id="1415194" name="Line 26"/>
            <p:cNvSpPr>
              <a:spLocks noChangeShapeType="1"/>
            </p:cNvSpPr>
            <p:nvPr/>
          </p:nvSpPr>
          <p:spPr bwMode="auto">
            <a:xfrm rot="4020000" flipV="1">
              <a:off x="4374" y="2146"/>
              <a:ext cx="0" cy="645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15195" name="Rectangle 27"/>
            <p:cNvSpPr>
              <a:spLocks noChangeArrowheads="1"/>
            </p:cNvSpPr>
            <p:nvPr/>
          </p:nvSpPr>
          <p:spPr bwMode="auto">
            <a:xfrm>
              <a:off x="3274" y="2425"/>
              <a:ext cx="204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b="1" i="1">
                  <a:solidFill>
                    <a:schemeClr val="hlink"/>
                  </a:solidFill>
                </a:rPr>
                <a:t>d</a:t>
              </a:r>
            </a:p>
          </p:txBody>
        </p:sp>
        <p:sp>
          <p:nvSpPr>
            <p:cNvPr id="1415196" name="Line 28"/>
            <p:cNvSpPr>
              <a:spLocks noChangeShapeType="1"/>
            </p:cNvSpPr>
            <p:nvPr/>
          </p:nvSpPr>
          <p:spPr bwMode="auto">
            <a:xfrm>
              <a:off x="3116" y="2688"/>
              <a:ext cx="495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15197" name="Line 29"/>
            <p:cNvSpPr>
              <a:spLocks noChangeShapeType="1"/>
            </p:cNvSpPr>
            <p:nvPr/>
          </p:nvSpPr>
          <p:spPr bwMode="auto">
            <a:xfrm rot="-5400000">
              <a:off x="3604" y="3168"/>
              <a:ext cx="495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15198" name="Rectangle 30"/>
            <p:cNvSpPr>
              <a:spLocks noChangeArrowheads="1"/>
            </p:cNvSpPr>
            <p:nvPr/>
          </p:nvSpPr>
          <p:spPr bwMode="auto">
            <a:xfrm>
              <a:off x="3894" y="3061"/>
              <a:ext cx="204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b="1">
                  <a:solidFill>
                    <a:schemeClr val="hlink"/>
                  </a:solidFill>
                </a:rPr>
                <a:t>d</a:t>
              </a:r>
            </a:p>
          </p:txBody>
        </p:sp>
      </p:grpSp>
      <p:grpSp>
        <p:nvGrpSpPr>
          <p:cNvPr id="1415199" name="Group 31"/>
          <p:cNvGrpSpPr>
            <a:grpSpLocks/>
          </p:cNvGrpSpPr>
          <p:nvPr/>
        </p:nvGrpSpPr>
        <p:grpSpPr bwMode="auto">
          <a:xfrm>
            <a:off x="5824538" y="4951413"/>
            <a:ext cx="768350" cy="519112"/>
            <a:chOff x="3419" y="927"/>
            <a:chExt cx="654" cy="437"/>
          </a:xfrm>
        </p:grpSpPr>
        <p:sp>
          <p:nvSpPr>
            <p:cNvPr id="1415200" name="Oval 32"/>
            <p:cNvSpPr>
              <a:spLocks noChangeArrowheads="1"/>
            </p:cNvSpPr>
            <p:nvPr/>
          </p:nvSpPr>
          <p:spPr bwMode="auto">
            <a:xfrm>
              <a:off x="3527" y="927"/>
              <a:ext cx="437" cy="437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15201" name="Text Box 33"/>
            <p:cNvSpPr txBox="1">
              <a:spLocks noChangeArrowheads="1"/>
            </p:cNvSpPr>
            <p:nvPr/>
          </p:nvSpPr>
          <p:spPr bwMode="auto">
            <a:xfrm>
              <a:off x="3419" y="969"/>
              <a:ext cx="654" cy="3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bg2"/>
                  </a:solidFill>
                </a:rPr>
                <a:t>+2</a:t>
              </a:r>
              <a:r>
                <a:rPr lang="en-US" b="1" i="1">
                  <a:solidFill>
                    <a:schemeClr val="bg2"/>
                  </a:solidFill>
                </a:rPr>
                <a:t>Q</a:t>
              </a:r>
            </a:p>
          </p:txBody>
        </p:sp>
      </p:grpSp>
      <p:grpSp>
        <p:nvGrpSpPr>
          <p:cNvPr id="1415202" name="Group 34"/>
          <p:cNvGrpSpPr>
            <a:grpSpLocks/>
          </p:cNvGrpSpPr>
          <p:nvPr/>
        </p:nvGrpSpPr>
        <p:grpSpPr bwMode="auto">
          <a:xfrm>
            <a:off x="6985000" y="6096000"/>
            <a:ext cx="768350" cy="519113"/>
            <a:chOff x="4025" y="1787"/>
            <a:chExt cx="654" cy="437"/>
          </a:xfrm>
        </p:grpSpPr>
        <p:sp>
          <p:nvSpPr>
            <p:cNvPr id="1415203" name="Oval 35"/>
            <p:cNvSpPr>
              <a:spLocks noChangeArrowheads="1"/>
            </p:cNvSpPr>
            <p:nvPr/>
          </p:nvSpPr>
          <p:spPr bwMode="auto">
            <a:xfrm>
              <a:off x="4132" y="1787"/>
              <a:ext cx="437" cy="437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15204" name="Text Box 36"/>
            <p:cNvSpPr txBox="1">
              <a:spLocks noChangeArrowheads="1"/>
            </p:cNvSpPr>
            <p:nvPr/>
          </p:nvSpPr>
          <p:spPr bwMode="auto">
            <a:xfrm>
              <a:off x="4025" y="1829"/>
              <a:ext cx="654" cy="3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bg2"/>
                  </a:solidFill>
                </a:rPr>
                <a:t>+4</a:t>
              </a:r>
              <a:r>
                <a:rPr lang="en-US" b="1" i="1">
                  <a:solidFill>
                    <a:schemeClr val="bg2"/>
                  </a:solidFill>
                </a:rPr>
                <a:t>Q</a:t>
              </a:r>
            </a:p>
          </p:txBody>
        </p:sp>
      </p:grpSp>
      <p:sp>
        <p:nvSpPr>
          <p:cNvPr id="1415205" name="Line 37"/>
          <p:cNvSpPr>
            <a:spLocks noChangeShapeType="1"/>
          </p:cNvSpPr>
          <p:nvPr/>
        </p:nvSpPr>
        <p:spPr bwMode="auto">
          <a:xfrm rot="1320000" flipV="1">
            <a:off x="7615238" y="4117975"/>
            <a:ext cx="106362" cy="11049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415206" name="Group 38"/>
          <p:cNvGrpSpPr>
            <a:grpSpLocks/>
          </p:cNvGrpSpPr>
          <p:nvPr/>
        </p:nvGrpSpPr>
        <p:grpSpPr bwMode="auto">
          <a:xfrm>
            <a:off x="7112000" y="4951413"/>
            <a:ext cx="514350" cy="519112"/>
            <a:chOff x="2148" y="2348"/>
            <a:chExt cx="437" cy="437"/>
          </a:xfrm>
        </p:grpSpPr>
        <p:sp>
          <p:nvSpPr>
            <p:cNvPr id="1415207" name="Oval 39"/>
            <p:cNvSpPr>
              <a:spLocks noChangeArrowheads="1"/>
            </p:cNvSpPr>
            <p:nvPr/>
          </p:nvSpPr>
          <p:spPr bwMode="auto">
            <a:xfrm>
              <a:off x="2148" y="2348"/>
              <a:ext cx="437" cy="437"/>
            </a:xfrm>
            <a:prstGeom prst="ellipse">
              <a:avLst/>
            </a:prstGeom>
            <a:solidFill>
              <a:schemeClr val="tx2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15208" name="Text Box 40"/>
            <p:cNvSpPr txBox="1">
              <a:spLocks noChangeArrowheads="1"/>
            </p:cNvSpPr>
            <p:nvPr/>
          </p:nvSpPr>
          <p:spPr bwMode="auto">
            <a:xfrm>
              <a:off x="2288" y="2389"/>
              <a:ext cx="157" cy="35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en-US" b="1">
                <a:solidFill>
                  <a:schemeClr val="bg2"/>
                </a:solidFill>
              </a:endParaRPr>
            </a:p>
          </p:txBody>
        </p:sp>
      </p:grpSp>
      <p:sp>
        <p:nvSpPr>
          <p:cNvPr id="1415209" name="Line 41"/>
          <p:cNvSpPr>
            <a:spLocks noChangeShapeType="1"/>
          </p:cNvSpPr>
          <p:nvPr/>
        </p:nvSpPr>
        <p:spPr bwMode="auto">
          <a:xfrm flipV="1">
            <a:off x="7356475" y="4156075"/>
            <a:ext cx="56515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15210" name="Line 42"/>
          <p:cNvSpPr>
            <a:spLocks noChangeShapeType="1"/>
          </p:cNvSpPr>
          <p:nvPr/>
        </p:nvSpPr>
        <p:spPr bwMode="auto">
          <a:xfrm flipV="1">
            <a:off x="7959725" y="4156075"/>
            <a:ext cx="0" cy="10604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15211" name="Line 43"/>
          <p:cNvSpPr>
            <a:spLocks noChangeShapeType="1"/>
          </p:cNvSpPr>
          <p:nvPr/>
        </p:nvSpPr>
        <p:spPr bwMode="auto">
          <a:xfrm flipV="1">
            <a:off x="7353300" y="4154488"/>
            <a:ext cx="0" cy="106521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15212" name="Line 44"/>
          <p:cNvSpPr>
            <a:spLocks noChangeShapeType="1"/>
          </p:cNvSpPr>
          <p:nvPr/>
        </p:nvSpPr>
        <p:spPr bwMode="auto">
          <a:xfrm rot="5400000" flipV="1">
            <a:off x="7663656" y="4945857"/>
            <a:ext cx="1587" cy="53975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15213" name="Rectangle 45"/>
          <p:cNvSpPr>
            <a:spLocks noGrp="1" noChangeArrowheads="1"/>
          </p:cNvSpPr>
          <p:nvPr>
            <p:ph type="title"/>
          </p:nvPr>
        </p:nvSpPr>
        <p:spPr>
          <a:xfrm>
            <a:off x="292100" y="0"/>
            <a:ext cx="5680075" cy="973138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15) Forces </a:t>
            </a:r>
            <a:r>
              <a:rPr lang="en-US" sz="2800" dirty="0">
                <a:solidFill>
                  <a:schemeClr val="accent2"/>
                </a:solidFill>
              </a:rPr>
              <a:t>in 2D</a:t>
            </a:r>
          </a:p>
        </p:txBody>
      </p:sp>
      <p:sp>
        <p:nvSpPr>
          <p:cNvPr id="1415214" name="Rectangle 46"/>
          <p:cNvSpPr>
            <a:spLocks noGrp="1" noChangeArrowheads="1"/>
          </p:cNvSpPr>
          <p:nvPr>
            <p:ph type="body" idx="1"/>
          </p:nvPr>
        </p:nvSpPr>
        <p:spPr>
          <a:xfrm>
            <a:off x="0" y="946150"/>
            <a:ext cx="3765550" cy="2181225"/>
          </a:xfrm>
          <a:noFill/>
          <a:ln/>
        </p:spPr>
        <p:txBody>
          <a:bodyPr/>
          <a:lstStyle/>
          <a:p>
            <a:pPr marL="401638" indent="-401638">
              <a:lnSpc>
                <a:spcPct val="130000"/>
              </a:lnSpc>
              <a:buFont typeface="Monotype Sorts" pitchFamily="2" charset="2"/>
              <a:buNone/>
            </a:pPr>
            <a:r>
              <a:rPr lang="en-US" b="1"/>
              <a:t>	Which of the arrows best represents the direction of the net force on charge +</a:t>
            </a:r>
            <a:r>
              <a:rPr lang="en-US" b="1" i="1"/>
              <a:t>Q</a:t>
            </a:r>
            <a:r>
              <a:rPr lang="en-US" b="1"/>
              <a:t> due to the other two charges?</a:t>
            </a:r>
            <a:endParaRPr lang="en-US" sz="1800" b="1"/>
          </a:p>
        </p:txBody>
      </p:sp>
      <p:sp>
        <p:nvSpPr>
          <p:cNvPr id="1415215" name="Text Box 47"/>
          <p:cNvSpPr txBox="1">
            <a:spLocks noChangeArrowheads="1"/>
          </p:cNvSpPr>
          <p:nvPr/>
        </p:nvSpPr>
        <p:spPr bwMode="auto">
          <a:xfrm>
            <a:off x="682625" y="6146800"/>
            <a:ext cx="4124325" cy="7112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What happens if the yellow charge would be +3</a:t>
            </a:r>
            <a:r>
              <a:rPr lang="en-US" sz="2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7218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17219" name="Rectangle 3"/>
          <p:cNvSpPr>
            <a:spLocks noChangeArrowheads="1"/>
          </p:cNvSpPr>
          <p:nvPr/>
        </p:nvSpPr>
        <p:spPr bwMode="auto">
          <a:xfrm>
            <a:off x="6462713" y="725488"/>
            <a:ext cx="2084387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(1)</a:t>
            </a:r>
            <a:r>
              <a:rPr lang="en-US" sz="2000" b="1"/>
              <a:t> 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20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en-US" sz="2000" b="1">
              <a:solidFill>
                <a:schemeClr val="tx2"/>
              </a:solidFill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(2) 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20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en-US" sz="2000" b="1">
              <a:solidFill>
                <a:schemeClr val="tx2"/>
              </a:solidFill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(3)  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20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en-US" sz="2000" b="1">
              <a:solidFill>
                <a:schemeClr val="tx2"/>
              </a:solidFill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(4)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1/2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20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en-US" sz="2000" b="1">
              <a:solidFill>
                <a:schemeClr val="tx2"/>
              </a:solidFill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(5)  1/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20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1417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776288"/>
            <a:ext cx="5224463" cy="2427287"/>
          </a:xfrm>
          <a:noFill/>
          <a:ln/>
        </p:spPr>
        <p:txBody>
          <a:bodyPr/>
          <a:lstStyle/>
          <a:p>
            <a:pPr marL="401638" indent="-401638">
              <a:lnSpc>
                <a:spcPct val="115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You are sitting a certain distance from a point charge, and you measure an electric field of </a:t>
            </a: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.   If the charge is </a:t>
            </a: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doubled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and your distance from the charge is also </a:t>
            </a: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doubled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, what is the electric field strength now?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17221" name="Rectangle 5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16) Electric </a:t>
            </a:r>
            <a:r>
              <a:rPr lang="en-US" sz="2800" dirty="0">
                <a:solidFill>
                  <a:schemeClr val="accent2"/>
                </a:solidFill>
              </a:rPr>
              <a:t>Field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9266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19267" name="Oval 3"/>
          <p:cNvSpPr>
            <a:spLocks noChangeArrowheads="1"/>
          </p:cNvSpPr>
          <p:nvPr/>
        </p:nvSpPr>
        <p:spPr bwMode="auto">
          <a:xfrm>
            <a:off x="6078538" y="2125663"/>
            <a:ext cx="2328862" cy="4953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19268" name="AutoShape 4"/>
          <p:cNvSpPr>
            <a:spLocks noChangeArrowheads="1"/>
          </p:cNvSpPr>
          <p:nvPr/>
        </p:nvSpPr>
        <p:spPr bwMode="auto">
          <a:xfrm>
            <a:off x="790575" y="3546475"/>
            <a:ext cx="6846888" cy="23685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1419269" name="Rectangle 5"/>
          <p:cNvSpPr>
            <a:spLocks noChangeArrowheads="1"/>
          </p:cNvSpPr>
          <p:nvPr/>
        </p:nvSpPr>
        <p:spPr bwMode="auto">
          <a:xfrm>
            <a:off x="922338" y="3638550"/>
            <a:ext cx="66071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3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   Remember that the electric field is:  </a:t>
            </a:r>
            <a:r>
              <a:rPr lang="en-US" sz="2000" b="1" i="1">
                <a:solidFill>
                  <a:schemeClr val="bg2"/>
                </a:solidFill>
              </a:rPr>
              <a:t>E</a:t>
            </a:r>
            <a:r>
              <a:rPr lang="en-US" sz="2000" b="1">
                <a:solidFill>
                  <a:schemeClr val="bg2"/>
                </a:solidFill>
              </a:rPr>
              <a:t>  =  </a:t>
            </a:r>
            <a:r>
              <a:rPr lang="en-US" sz="2000" b="1" i="1">
                <a:solidFill>
                  <a:schemeClr val="bg2"/>
                </a:solidFill>
              </a:rPr>
              <a:t>kQ/r</a:t>
            </a:r>
            <a:r>
              <a:rPr lang="en-US" sz="2000" b="1" i="1" baseline="30000">
                <a:solidFill>
                  <a:schemeClr val="bg2"/>
                </a:solidFill>
              </a:rPr>
              <a:t>2</a:t>
            </a:r>
            <a:r>
              <a:rPr lang="en-US" sz="2000" b="1">
                <a:solidFill>
                  <a:schemeClr val="bg2"/>
                </a:solidFill>
              </a:rPr>
              <a:t>. 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Doubling the charge</a:t>
            </a:r>
            <a:r>
              <a:rPr lang="en-US" sz="2000" b="1">
                <a:solidFill>
                  <a:schemeClr val="bg2"/>
                </a:solidFill>
              </a:rPr>
              <a:t> puts a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factor of 2</a:t>
            </a:r>
            <a:r>
              <a:rPr lang="en-US" sz="2000" b="1">
                <a:solidFill>
                  <a:schemeClr val="bg2"/>
                </a:solidFill>
              </a:rPr>
              <a:t> in the numerator, but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doubling the distance</a:t>
            </a:r>
            <a:r>
              <a:rPr lang="en-US" sz="2000" b="1">
                <a:solidFill>
                  <a:schemeClr val="bg2"/>
                </a:solidFill>
              </a:rPr>
              <a:t> puts a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factor of 4</a:t>
            </a:r>
            <a:r>
              <a:rPr lang="en-US" sz="2000" b="1">
                <a:solidFill>
                  <a:schemeClr val="bg2"/>
                </a:solidFill>
              </a:rPr>
              <a:t> in the denominator, because it is distance squared!!   Overall, that gives us a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factor of 1/2</a:t>
            </a:r>
            <a:r>
              <a:rPr lang="en-US" sz="2000" b="1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1419270" name="Rectangle 6"/>
          <p:cNvSpPr>
            <a:spLocks noChangeArrowheads="1"/>
          </p:cNvSpPr>
          <p:nvPr/>
        </p:nvSpPr>
        <p:spPr bwMode="auto">
          <a:xfrm>
            <a:off x="6462713" y="725488"/>
            <a:ext cx="2084387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(1)</a:t>
            </a:r>
            <a:r>
              <a:rPr lang="en-US" sz="2000" b="1"/>
              <a:t> 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20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en-US" sz="2000" b="1">
              <a:solidFill>
                <a:schemeClr val="tx2"/>
              </a:solidFill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(2) 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20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en-US" sz="2000" b="1">
              <a:solidFill>
                <a:schemeClr val="tx2"/>
              </a:solidFill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(3)  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20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en-US" sz="2000" b="1">
              <a:solidFill>
                <a:schemeClr val="tx2"/>
              </a:solidFill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(4)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1/2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20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en-US" sz="2000" b="1">
              <a:solidFill>
                <a:schemeClr val="tx2"/>
              </a:solidFill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(5)  1/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20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14192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776288"/>
            <a:ext cx="5224463" cy="2427287"/>
          </a:xfrm>
          <a:noFill/>
          <a:ln/>
        </p:spPr>
        <p:txBody>
          <a:bodyPr/>
          <a:lstStyle/>
          <a:p>
            <a:pPr marL="401638" indent="-401638">
              <a:lnSpc>
                <a:spcPct val="115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You are sitting a certain distance from a point charge, and you measure an electric field of </a:t>
            </a: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.   If the charge is </a:t>
            </a: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doubled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and your distance from the charge is also </a:t>
            </a: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doubled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, what is the electric field strength now?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19272" name="Rectangle 8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16) Electric </a:t>
            </a:r>
            <a:r>
              <a:rPr lang="en-US" sz="2800" dirty="0">
                <a:solidFill>
                  <a:schemeClr val="accent2"/>
                </a:solidFill>
              </a:rPr>
              <a:t>Field</a:t>
            </a:r>
          </a:p>
        </p:txBody>
      </p:sp>
      <p:sp>
        <p:nvSpPr>
          <p:cNvPr id="1419273" name="Text Box 9"/>
          <p:cNvSpPr txBox="1">
            <a:spLocks noChangeArrowheads="1"/>
          </p:cNvSpPr>
          <p:nvPr/>
        </p:nvSpPr>
        <p:spPr bwMode="auto">
          <a:xfrm>
            <a:off x="377825" y="6146800"/>
            <a:ext cx="7696200" cy="7112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If your distance is doubled, what must you do to the charge to </a:t>
            </a:r>
            <a:r>
              <a:rPr 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maintain the same </a:t>
            </a:r>
            <a:r>
              <a:rPr lang="en-US" sz="2000" b="1" i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field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at your new position?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1314" name="AutoShape 2"/>
          <p:cNvSpPr>
            <a:spLocks noChangeArrowheads="1"/>
          </p:cNvSpPr>
          <p:nvPr/>
        </p:nvSpPr>
        <p:spPr bwMode="auto">
          <a:xfrm>
            <a:off x="0" y="0"/>
            <a:ext cx="9144000" cy="2998788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421315" name="Group 3"/>
          <p:cNvGrpSpPr>
            <a:grpSpLocks/>
          </p:cNvGrpSpPr>
          <p:nvPr/>
        </p:nvGrpSpPr>
        <p:grpSpPr bwMode="auto">
          <a:xfrm>
            <a:off x="760413" y="3128963"/>
            <a:ext cx="7594600" cy="1473200"/>
            <a:chOff x="488" y="740"/>
            <a:chExt cx="4784" cy="928"/>
          </a:xfrm>
        </p:grpSpPr>
        <p:grpSp>
          <p:nvGrpSpPr>
            <p:cNvPr id="1421316" name="Group 4"/>
            <p:cNvGrpSpPr>
              <a:grpSpLocks/>
            </p:cNvGrpSpPr>
            <p:nvPr/>
          </p:nvGrpSpPr>
          <p:grpSpPr bwMode="auto">
            <a:xfrm>
              <a:off x="1978" y="1051"/>
              <a:ext cx="335" cy="306"/>
              <a:chOff x="1898" y="2378"/>
              <a:chExt cx="335" cy="306"/>
            </a:xfrm>
          </p:grpSpPr>
          <p:sp>
            <p:nvSpPr>
              <p:cNvPr id="1421317" name="Oval 5"/>
              <p:cNvSpPr>
                <a:spLocks noChangeArrowheads="1"/>
              </p:cNvSpPr>
              <p:nvPr/>
            </p:nvSpPr>
            <p:spPr bwMode="auto">
              <a:xfrm>
                <a:off x="1911" y="2378"/>
                <a:ext cx="310" cy="306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21318" name="Text Box 6"/>
              <p:cNvSpPr txBox="1">
                <a:spLocks noChangeArrowheads="1"/>
              </p:cNvSpPr>
              <p:nvPr/>
            </p:nvSpPr>
            <p:spPr bwMode="auto">
              <a:xfrm>
                <a:off x="1898" y="2398"/>
                <a:ext cx="335" cy="26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+2</a:t>
                </a:r>
                <a:endParaRPr lang="en-US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421319" name="Group 7"/>
            <p:cNvGrpSpPr>
              <a:grpSpLocks/>
            </p:cNvGrpSpPr>
            <p:nvPr/>
          </p:nvGrpSpPr>
          <p:grpSpPr bwMode="auto">
            <a:xfrm>
              <a:off x="4639" y="1051"/>
              <a:ext cx="335" cy="306"/>
              <a:chOff x="2935" y="2549"/>
              <a:chExt cx="335" cy="306"/>
            </a:xfrm>
          </p:grpSpPr>
          <p:sp>
            <p:nvSpPr>
              <p:cNvPr id="1421320" name="Oval 8"/>
              <p:cNvSpPr>
                <a:spLocks noChangeArrowheads="1"/>
              </p:cNvSpPr>
              <p:nvPr/>
            </p:nvSpPr>
            <p:spPr bwMode="auto">
              <a:xfrm>
                <a:off x="2947" y="2549"/>
                <a:ext cx="310" cy="306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21321" name="Text Box 9"/>
              <p:cNvSpPr txBox="1">
                <a:spLocks noChangeArrowheads="1"/>
              </p:cNvSpPr>
              <p:nvPr/>
            </p:nvSpPr>
            <p:spPr bwMode="auto">
              <a:xfrm>
                <a:off x="2935" y="2570"/>
                <a:ext cx="335" cy="26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+1</a:t>
                </a:r>
                <a:endParaRPr lang="en-US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421322" name="Rectangle 10"/>
            <p:cNvSpPr>
              <a:spLocks noChangeArrowheads="1"/>
            </p:cNvSpPr>
            <p:nvPr/>
          </p:nvSpPr>
          <p:spPr bwMode="auto">
            <a:xfrm>
              <a:off x="488" y="740"/>
              <a:ext cx="2248" cy="9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421323" name="Group 11"/>
            <p:cNvGrpSpPr>
              <a:grpSpLocks/>
            </p:cNvGrpSpPr>
            <p:nvPr/>
          </p:nvGrpSpPr>
          <p:grpSpPr bwMode="auto">
            <a:xfrm>
              <a:off x="753" y="1051"/>
              <a:ext cx="335" cy="306"/>
              <a:chOff x="1481" y="1287"/>
              <a:chExt cx="335" cy="306"/>
            </a:xfrm>
          </p:grpSpPr>
          <p:sp>
            <p:nvSpPr>
              <p:cNvPr id="1421324" name="Oval 12"/>
              <p:cNvSpPr>
                <a:spLocks noChangeArrowheads="1"/>
              </p:cNvSpPr>
              <p:nvPr/>
            </p:nvSpPr>
            <p:spPr bwMode="auto">
              <a:xfrm>
                <a:off x="1493" y="1287"/>
                <a:ext cx="310" cy="306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21325" name="Text Box 13"/>
              <p:cNvSpPr txBox="1">
                <a:spLocks noChangeArrowheads="1"/>
              </p:cNvSpPr>
              <p:nvPr/>
            </p:nvSpPr>
            <p:spPr bwMode="auto">
              <a:xfrm>
                <a:off x="1481" y="1308"/>
                <a:ext cx="335" cy="26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+1</a:t>
                </a:r>
                <a:endParaRPr lang="en-US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421326" name="Group 14"/>
            <p:cNvGrpSpPr>
              <a:grpSpLocks/>
            </p:cNvGrpSpPr>
            <p:nvPr/>
          </p:nvGrpSpPr>
          <p:grpSpPr bwMode="auto">
            <a:xfrm>
              <a:off x="3409" y="1051"/>
              <a:ext cx="335" cy="306"/>
              <a:chOff x="1481" y="1287"/>
              <a:chExt cx="335" cy="306"/>
            </a:xfrm>
          </p:grpSpPr>
          <p:sp>
            <p:nvSpPr>
              <p:cNvPr id="1421327" name="Oval 15"/>
              <p:cNvSpPr>
                <a:spLocks noChangeArrowheads="1"/>
              </p:cNvSpPr>
              <p:nvPr/>
            </p:nvSpPr>
            <p:spPr bwMode="auto">
              <a:xfrm>
                <a:off x="1493" y="1287"/>
                <a:ext cx="310" cy="306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21328" name="Text Box 16"/>
              <p:cNvSpPr txBox="1">
                <a:spLocks noChangeArrowheads="1"/>
              </p:cNvSpPr>
              <p:nvPr/>
            </p:nvSpPr>
            <p:spPr bwMode="auto">
              <a:xfrm>
                <a:off x="1481" y="1308"/>
                <a:ext cx="335" cy="26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+1</a:t>
                </a:r>
                <a:endParaRPr lang="en-US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421329" name="Rectangle 17"/>
            <p:cNvSpPr>
              <a:spLocks noChangeArrowheads="1"/>
            </p:cNvSpPr>
            <p:nvPr/>
          </p:nvSpPr>
          <p:spPr bwMode="auto">
            <a:xfrm>
              <a:off x="3024" y="740"/>
              <a:ext cx="2248" cy="9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21330" name="Line 18"/>
            <p:cNvSpPr>
              <a:spLocks noChangeShapeType="1"/>
            </p:cNvSpPr>
            <p:nvPr/>
          </p:nvSpPr>
          <p:spPr bwMode="auto">
            <a:xfrm>
              <a:off x="1104" y="1202"/>
              <a:ext cx="88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21331" name="Text Box 19"/>
            <p:cNvSpPr txBox="1">
              <a:spLocks noChangeArrowheads="1"/>
            </p:cNvSpPr>
            <p:nvPr/>
          </p:nvSpPr>
          <p:spPr bwMode="auto">
            <a:xfrm>
              <a:off x="1424" y="1236"/>
              <a:ext cx="23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i="1">
                  <a:solidFill>
                    <a:schemeClr val="tx2"/>
                  </a:solidFill>
                </a:rPr>
                <a:t>d</a:t>
              </a:r>
              <a:endParaRPr lang="en-US" i="1">
                <a:solidFill>
                  <a:srgbClr val="00DFCA"/>
                </a:solidFill>
              </a:endParaRPr>
            </a:p>
          </p:txBody>
        </p:sp>
        <p:sp>
          <p:nvSpPr>
            <p:cNvPr id="1421332" name="Line 20"/>
            <p:cNvSpPr>
              <a:spLocks noChangeShapeType="1"/>
            </p:cNvSpPr>
            <p:nvPr/>
          </p:nvSpPr>
          <p:spPr bwMode="auto">
            <a:xfrm>
              <a:off x="3752" y="1202"/>
              <a:ext cx="88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21333" name="Text Box 21"/>
            <p:cNvSpPr txBox="1">
              <a:spLocks noChangeArrowheads="1"/>
            </p:cNvSpPr>
            <p:nvPr/>
          </p:nvSpPr>
          <p:spPr bwMode="auto">
            <a:xfrm>
              <a:off x="4108" y="1236"/>
              <a:ext cx="23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i="1">
                  <a:solidFill>
                    <a:schemeClr val="tx2"/>
                  </a:solidFill>
                </a:rPr>
                <a:t>d</a:t>
              </a:r>
              <a:endParaRPr lang="en-US" i="1">
                <a:solidFill>
                  <a:srgbClr val="00DFCA"/>
                </a:solidFill>
              </a:endParaRPr>
            </a:p>
          </p:txBody>
        </p:sp>
      </p:grpSp>
      <p:sp>
        <p:nvSpPr>
          <p:cNvPr id="1421334" name="Rectangle 22"/>
          <p:cNvSpPr>
            <a:spLocks noChangeArrowheads="1"/>
          </p:cNvSpPr>
          <p:nvPr/>
        </p:nvSpPr>
        <p:spPr bwMode="auto">
          <a:xfrm>
            <a:off x="4970463" y="682625"/>
            <a:ext cx="4173537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/>
              <a:t> </a:t>
            </a:r>
          </a:p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endParaRPr lang="en-US" sz="1200" b="1">
              <a:solidFill>
                <a:schemeClr val="tx2"/>
              </a:solidFill>
            </a:endParaRPr>
          </a:p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2)</a:t>
            </a:r>
          </a:p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3)  the same for both</a:t>
            </a:r>
            <a:r>
              <a:rPr lang="en-US" b="1">
                <a:solidFill>
                  <a:schemeClr val="tx2"/>
                </a:solidFill>
              </a:rPr>
              <a:t> </a:t>
            </a:r>
            <a:endParaRPr lang="en-US" sz="2000" b="1">
              <a:solidFill>
                <a:schemeClr val="tx2"/>
              </a:solidFill>
            </a:endParaRPr>
          </a:p>
        </p:txBody>
      </p:sp>
      <p:sp>
        <p:nvSpPr>
          <p:cNvPr id="1421335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0" y="746125"/>
            <a:ext cx="3813175" cy="2098675"/>
          </a:xfrm>
          <a:noFill/>
          <a:ln/>
        </p:spPr>
        <p:txBody>
          <a:bodyPr/>
          <a:lstStyle/>
          <a:p>
            <a:pPr marL="401638" indent="-401638">
              <a:lnSpc>
                <a:spcPct val="120000"/>
              </a:lnSpc>
              <a:buFont typeface="Monotype Sorts" pitchFamily="2" charset="2"/>
              <a:buNone/>
            </a:pPr>
            <a:r>
              <a:rPr lang="en-US" b="1"/>
              <a:t>	Between the </a:t>
            </a:r>
            <a:r>
              <a:rPr lang="en-US" b="1">
                <a:solidFill>
                  <a:srgbClr val="FF0000"/>
                </a:solidFill>
              </a:rPr>
              <a:t>red</a:t>
            </a:r>
            <a:r>
              <a:rPr lang="en-US" b="1"/>
              <a:t> and the </a:t>
            </a:r>
            <a:r>
              <a:rPr lang="en-US" b="1">
                <a:solidFill>
                  <a:schemeClr val="accent2"/>
                </a:solidFill>
              </a:rPr>
              <a:t>blue</a:t>
            </a:r>
            <a:r>
              <a:rPr lang="en-US" b="1"/>
              <a:t> charge, which of them experiences the greater </a:t>
            </a:r>
            <a:r>
              <a:rPr lang="en-US" b="1" i="1">
                <a:solidFill>
                  <a:schemeClr val="tx2"/>
                </a:solidFill>
              </a:rPr>
              <a:t>electric field</a:t>
            </a:r>
            <a:r>
              <a:rPr lang="en-US" b="1"/>
              <a:t> due to the </a:t>
            </a:r>
            <a:r>
              <a:rPr lang="en-US" b="1">
                <a:solidFill>
                  <a:schemeClr val="accent1"/>
                </a:solidFill>
              </a:rPr>
              <a:t>green</a:t>
            </a:r>
            <a:r>
              <a:rPr lang="en-US" b="1"/>
              <a:t> charge?</a:t>
            </a:r>
            <a:endParaRPr lang="en-US" sz="1200" b="1"/>
          </a:p>
        </p:txBody>
      </p:sp>
      <p:sp>
        <p:nvSpPr>
          <p:cNvPr id="1421336" name="Rectangle 24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17) Field </a:t>
            </a:r>
            <a:r>
              <a:rPr lang="en-US" sz="2800" dirty="0">
                <a:solidFill>
                  <a:schemeClr val="accent2"/>
                </a:solidFill>
              </a:rPr>
              <a:t>and Force I</a:t>
            </a:r>
          </a:p>
        </p:txBody>
      </p:sp>
      <p:grpSp>
        <p:nvGrpSpPr>
          <p:cNvPr id="1421337" name="Group 25"/>
          <p:cNvGrpSpPr>
            <a:grpSpLocks/>
          </p:cNvGrpSpPr>
          <p:nvPr/>
        </p:nvGrpSpPr>
        <p:grpSpPr bwMode="auto">
          <a:xfrm>
            <a:off x="5627688" y="1560513"/>
            <a:ext cx="531812" cy="485775"/>
            <a:chOff x="1898" y="2378"/>
            <a:chExt cx="335" cy="306"/>
          </a:xfrm>
        </p:grpSpPr>
        <p:sp>
          <p:nvSpPr>
            <p:cNvPr id="1421338" name="Oval 26"/>
            <p:cNvSpPr>
              <a:spLocks noChangeArrowheads="1"/>
            </p:cNvSpPr>
            <p:nvPr/>
          </p:nvSpPr>
          <p:spPr bwMode="auto">
            <a:xfrm>
              <a:off x="1911" y="2378"/>
              <a:ext cx="310" cy="306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21339" name="Text Box 27"/>
            <p:cNvSpPr txBox="1">
              <a:spLocks noChangeArrowheads="1"/>
            </p:cNvSpPr>
            <p:nvPr/>
          </p:nvSpPr>
          <p:spPr bwMode="auto">
            <a:xfrm>
              <a:off x="1898" y="2398"/>
              <a:ext cx="335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bg2"/>
                  </a:solidFill>
                </a:rPr>
                <a:t>+2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421340" name="Group 28"/>
          <p:cNvGrpSpPr>
            <a:grpSpLocks/>
          </p:cNvGrpSpPr>
          <p:nvPr/>
        </p:nvGrpSpPr>
        <p:grpSpPr bwMode="auto">
          <a:xfrm>
            <a:off x="5595938" y="747713"/>
            <a:ext cx="531812" cy="485775"/>
            <a:chOff x="2935" y="2549"/>
            <a:chExt cx="335" cy="306"/>
          </a:xfrm>
        </p:grpSpPr>
        <p:sp>
          <p:nvSpPr>
            <p:cNvPr id="1421341" name="Oval 29"/>
            <p:cNvSpPr>
              <a:spLocks noChangeArrowheads="1"/>
            </p:cNvSpPr>
            <p:nvPr/>
          </p:nvSpPr>
          <p:spPr bwMode="auto">
            <a:xfrm>
              <a:off x="2947" y="2549"/>
              <a:ext cx="310" cy="306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21342" name="Text Box 30"/>
            <p:cNvSpPr txBox="1">
              <a:spLocks noChangeArrowheads="1"/>
            </p:cNvSpPr>
            <p:nvPr/>
          </p:nvSpPr>
          <p:spPr bwMode="auto">
            <a:xfrm>
              <a:off x="2935" y="2570"/>
              <a:ext cx="335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bg2"/>
                  </a:solidFill>
                </a:rPr>
                <a:t>+1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62" name="AutoShape 2"/>
          <p:cNvSpPr>
            <a:spLocks noChangeArrowheads="1"/>
          </p:cNvSpPr>
          <p:nvPr/>
        </p:nvSpPr>
        <p:spPr bwMode="auto">
          <a:xfrm>
            <a:off x="414338" y="5027613"/>
            <a:ext cx="5303837" cy="13001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1423363" name="Rectangle 3"/>
          <p:cNvSpPr>
            <a:spLocks noChangeArrowheads="1"/>
          </p:cNvSpPr>
          <p:nvPr/>
        </p:nvSpPr>
        <p:spPr bwMode="auto">
          <a:xfrm>
            <a:off x="414338" y="4976813"/>
            <a:ext cx="5176837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bg2"/>
                </a:solidFill>
              </a:rPr>
              <a:t>	Both charges feel the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same electric field</a:t>
            </a:r>
            <a:r>
              <a:rPr lang="en-US" sz="2000" b="1">
                <a:solidFill>
                  <a:schemeClr val="bg2"/>
                </a:solidFill>
              </a:rPr>
              <a:t> due to the green charge because they are at the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same point in space</a:t>
            </a:r>
            <a:r>
              <a:rPr lang="en-US" sz="2000" b="1">
                <a:solidFill>
                  <a:schemeClr val="bg2"/>
                </a:solidFill>
              </a:rPr>
              <a:t>!</a:t>
            </a:r>
          </a:p>
        </p:txBody>
      </p:sp>
      <p:sp>
        <p:nvSpPr>
          <p:cNvPr id="1423364" name="AutoShape 4"/>
          <p:cNvSpPr>
            <a:spLocks noChangeArrowheads="1"/>
          </p:cNvSpPr>
          <p:nvPr/>
        </p:nvSpPr>
        <p:spPr bwMode="auto">
          <a:xfrm>
            <a:off x="0" y="0"/>
            <a:ext cx="9144000" cy="2998788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423365" name="Group 5"/>
          <p:cNvGrpSpPr>
            <a:grpSpLocks/>
          </p:cNvGrpSpPr>
          <p:nvPr/>
        </p:nvGrpSpPr>
        <p:grpSpPr bwMode="auto">
          <a:xfrm>
            <a:off x="760413" y="3128963"/>
            <a:ext cx="7594600" cy="1473200"/>
            <a:chOff x="488" y="740"/>
            <a:chExt cx="4784" cy="928"/>
          </a:xfrm>
        </p:grpSpPr>
        <p:grpSp>
          <p:nvGrpSpPr>
            <p:cNvPr id="1423366" name="Group 6"/>
            <p:cNvGrpSpPr>
              <a:grpSpLocks/>
            </p:cNvGrpSpPr>
            <p:nvPr/>
          </p:nvGrpSpPr>
          <p:grpSpPr bwMode="auto">
            <a:xfrm>
              <a:off x="1978" y="1051"/>
              <a:ext cx="335" cy="306"/>
              <a:chOff x="1898" y="2378"/>
              <a:chExt cx="335" cy="306"/>
            </a:xfrm>
          </p:grpSpPr>
          <p:sp>
            <p:nvSpPr>
              <p:cNvPr id="1423367" name="Oval 7"/>
              <p:cNvSpPr>
                <a:spLocks noChangeArrowheads="1"/>
              </p:cNvSpPr>
              <p:nvPr/>
            </p:nvSpPr>
            <p:spPr bwMode="auto">
              <a:xfrm>
                <a:off x="1911" y="2378"/>
                <a:ext cx="310" cy="306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23368" name="Text Box 8"/>
              <p:cNvSpPr txBox="1">
                <a:spLocks noChangeArrowheads="1"/>
              </p:cNvSpPr>
              <p:nvPr/>
            </p:nvSpPr>
            <p:spPr bwMode="auto">
              <a:xfrm>
                <a:off x="1898" y="2398"/>
                <a:ext cx="335" cy="26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+2</a:t>
                </a:r>
                <a:endParaRPr lang="en-US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423369" name="Group 9"/>
            <p:cNvGrpSpPr>
              <a:grpSpLocks/>
            </p:cNvGrpSpPr>
            <p:nvPr/>
          </p:nvGrpSpPr>
          <p:grpSpPr bwMode="auto">
            <a:xfrm>
              <a:off x="4639" y="1051"/>
              <a:ext cx="335" cy="306"/>
              <a:chOff x="2935" y="2549"/>
              <a:chExt cx="335" cy="306"/>
            </a:xfrm>
          </p:grpSpPr>
          <p:sp>
            <p:nvSpPr>
              <p:cNvPr id="1423370" name="Oval 10"/>
              <p:cNvSpPr>
                <a:spLocks noChangeArrowheads="1"/>
              </p:cNvSpPr>
              <p:nvPr/>
            </p:nvSpPr>
            <p:spPr bwMode="auto">
              <a:xfrm>
                <a:off x="2947" y="2549"/>
                <a:ext cx="310" cy="306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23371" name="Text Box 11"/>
              <p:cNvSpPr txBox="1">
                <a:spLocks noChangeArrowheads="1"/>
              </p:cNvSpPr>
              <p:nvPr/>
            </p:nvSpPr>
            <p:spPr bwMode="auto">
              <a:xfrm>
                <a:off x="2935" y="2570"/>
                <a:ext cx="335" cy="26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+1</a:t>
                </a:r>
                <a:endParaRPr lang="en-US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423372" name="Rectangle 12"/>
            <p:cNvSpPr>
              <a:spLocks noChangeArrowheads="1"/>
            </p:cNvSpPr>
            <p:nvPr/>
          </p:nvSpPr>
          <p:spPr bwMode="auto">
            <a:xfrm>
              <a:off x="488" y="740"/>
              <a:ext cx="2248" cy="9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423373" name="Group 13"/>
            <p:cNvGrpSpPr>
              <a:grpSpLocks/>
            </p:cNvGrpSpPr>
            <p:nvPr/>
          </p:nvGrpSpPr>
          <p:grpSpPr bwMode="auto">
            <a:xfrm>
              <a:off x="753" y="1051"/>
              <a:ext cx="335" cy="306"/>
              <a:chOff x="1481" y="1287"/>
              <a:chExt cx="335" cy="306"/>
            </a:xfrm>
          </p:grpSpPr>
          <p:sp>
            <p:nvSpPr>
              <p:cNvPr id="1423374" name="Oval 14"/>
              <p:cNvSpPr>
                <a:spLocks noChangeArrowheads="1"/>
              </p:cNvSpPr>
              <p:nvPr/>
            </p:nvSpPr>
            <p:spPr bwMode="auto">
              <a:xfrm>
                <a:off x="1493" y="1287"/>
                <a:ext cx="310" cy="306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23375" name="Text Box 15"/>
              <p:cNvSpPr txBox="1">
                <a:spLocks noChangeArrowheads="1"/>
              </p:cNvSpPr>
              <p:nvPr/>
            </p:nvSpPr>
            <p:spPr bwMode="auto">
              <a:xfrm>
                <a:off x="1481" y="1308"/>
                <a:ext cx="335" cy="26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+1</a:t>
                </a:r>
                <a:endParaRPr lang="en-US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423376" name="Group 16"/>
            <p:cNvGrpSpPr>
              <a:grpSpLocks/>
            </p:cNvGrpSpPr>
            <p:nvPr/>
          </p:nvGrpSpPr>
          <p:grpSpPr bwMode="auto">
            <a:xfrm>
              <a:off x="3409" y="1051"/>
              <a:ext cx="335" cy="306"/>
              <a:chOff x="1481" y="1287"/>
              <a:chExt cx="335" cy="306"/>
            </a:xfrm>
          </p:grpSpPr>
          <p:sp>
            <p:nvSpPr>
              <p:cNvPr id="1423377" name="Oval 17"/>
              <p:cNvSpPr>
                <a:spLocks noChangeArrowheads="1"/>
              </p:cNvSpPr>
              <p:nvPr/>
            </p:nvSpPr>
            <p:spPr bwMode="auto">
              <a:xfrm>
                <a:off x="1493" y="1287"/>
                <a:ext cx="310" cy="306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23378" name="Text Box 18"/>
              <p:cNvSpPr txBox="1">
                <a:spLocks noChangeArrowheads="1"/>
              </p:cNvSpPr>
              <p:nvPr/>
            </p:nvSpPr>
            <p:spPr bwMode="auto">
              <a:xfrm>
                <a:off x="1481" y="1308"/>
                <a:ext cx="335" cy="26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+1</a:t>
                </a:r>
                <a:endParaRPr lang="en-US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423379" name="Rectangle 19"/>
            <p:cNvSpPr>
              <a:spLocks noChangeArrowheads="1"/>
            </p:cNvSpPr>
            <p:nvPr/>
          </p:nvSpPr>
          <p:spPr bwMode="auto">
            <a:xfrm>
              <a:off x="3024" y="740"/>
              <a:ext cx="2248" cy="9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23380" name="Line 20"/>
            <p:cNvSpPr>
              <a:spLocks noChangeShapeType="1"/>
            </p:cNvSpPr>
            <p:nvPr/>
          </p:nvSpPr>
          <p:spPr bwMode="auto">
            <a:xfrm>
              <a:off x="1104" y="1202"/>
              <a:ext cx="88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23381" name="Text Box 21"/>
            <p:cNvSpPr txBox="1">
              <a:spLocks noChangeArrowheads="1"/>
            </p:cNvSpPr>
            <p:nvPr/>
          </p:nvSpPr>
          <p:spPr bwMode="auto">
            <a:xfrm>
              <a:off x="1424" y="1236"/>
              <a:ext cx="23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i="1">
                  <a:solidFill>
                    <a:schemeClr val="tx2"/>
                  </a:solidFill>
                </a:rPr>
                <a:t>d</a:t>
              </a:r>
              <a:endParaRPr lang="en-US" i="1">
                <a:solidFill>
                  <a:srgbClr val="00DFCA"/>
                </a:solidFill>
              </a:endParaRPr>
            </a:p>
          </p:txBody>
        </p:sp>
        <p:sp>
          <p:nvSpPr>
            <p:cNvPr id="1423382" name="Line 22"/>
            <p:cNvSpPr>
              <a:spLocks noChangeShapeType="1"/>
            </p:cNvSpPr>
            <p:nvPr/>
          </p:nvSpPr>
          <p:spPr bwMode="auto">
            <a:xfrm>
              <a:off x="3752" y="1202"/>
              <a:ext cx="88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23383" name="Text Box 23"/>
            <p:cNvSpPr txBox="1">
              <a:spLocks noChangeArrowheads="1"/>
            </p:cNvSpPr>
            <p:nvPr/>
          </p:nvSpPr>
          <p:spPr bwMode="auto">
            <a:xfrm>
              <a:off x="4108" y="1236"/>
              <a:ext cx="23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i="1">
                  <a:solidFill>
                    <a:schemeClr val="tx2"/>
                  </a:solidFill>
                </a:rPr>
                <a:t>d</a:t>
              </a:r>
              <a:endParaRPr lang="en-US" i="1">
                <a:solidFill>
                  <a:srgbClr val="00DFCA"/>
                </a:solidFill>
              </a:endParaRPr>
            </a:p>
          </p:txBody>
        </p:sp>
      </p:grpSp>
      <p:sp>
        <p:nvSpPr>
          <p:cNvPr id="1423384" name="Rectangle 24"/>
          <p:cNvSpPr>
            <a:spLocks noChangeArrowheads="1"/>
          </p:cNvSpPr>
          <p:nvPr/>
        </p:nvSpPr>
        <p:spPr bwMode="auto">
          <a:xfrm>
            <a:off x="4970463" y="682625"/>
            <a:ext cx="4173537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/>
              <a:t> </a:t>
            </a:r>
          </a:p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endParaRPr lang="en-US" sz="1200" b="1">
              <a:solidFill>
                <a:schemeClr val="tx2"/>
              </a:solidFill>
            </a:endParaRPr>
          </a:p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2)</a:t>
            </a:r>
          </a:p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3)  the same for both</a:t>
            </a:r>
            <a:r>
              <a:rPr lang="en-US" b="1">
                <a:solidFill>
                  <a:schemeClr val="tx2"/>
                </a:solidFill>
              </a:rPr>
              <a:t> </a:t>
            </a:r>
            <a:endParaRPr lang="en-US" sz="2000" b="1">
              <a:solidFill>
                <a:schemeClr val="tx2"/>
              </a:solidFill>
            </a:endParaRPr>
          </a:p>
        </p:txBody>
      </p:sp>
      <p:grpSp>
        <p:nvGrpSpPr>
          <p:cNvPr id="1423385" name="Group 25"/>
          <p:cNvGrpSpPr>
            <a:grpSpLocks/>
          </p:cNvGrpSpPr>
          <p:nvPr/>
        </p:nvGrpSpPr>
        <p:grpSpPr bwMode="auto">
          <a:xfrm>
            <a:off x="6415088" y="4883150"/>
            <a:ext cx="1851025" cy="1414463"/>
            <a:chOff x="3802" y="2986"/>
            <a:chExt cx="1166" cy="855"/>
          </a:xfrm>
        </p:grpSpPr>
        <p:sp>
          <p:nvSpPr>
            <p:cNvPr id="1423386" name="AutoShape 26"/>
            <p:cNvSpPr>
              <a:spLocks noChangeArrowheads="1"/>
            </p:cNvSpPr>
            <p:nvPr/>
          </p:nvSpPr>
          <p:spPr bwMode="auto">
            <a:xfrm>
              <a:off x="3802" y="2986"/>
              <a:ext cx="1166" cy="8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aphicFrame>
          <p:nvGraphicFramePr>
            <p:cNvPr id="1423387" name="Object 27"/>
            <p:cNvGraphicFramePr>
              <a:graphicFrameLocks/>
            </p:cNvGraphicFramePr>
            <p:nvPr/>
          </p:nvGraphicFramePr>
          <p:xfrm>
            <a:off x="3989" y="3094"/>
            <a:ext cx="807" cy="566"/>
          </p:xfrm>
          <a:graphic>
            <a:graphicData uri="http://schemas.openxmlformats.org/presentationml/2006/ole">
              <p:oleObj spid="_x0000_s1423387" name="Equation" r:id="rId4" imgW="571320" imgH="393480" progId="Equation.3">
                <p:embed/>
              </p:oleObj>
            </a:graphicData>
          </a:graphic>
        </p:graphicFrame>
      </p:grpSp>
      <p:sp>
        <p:nvSpPr>
          <p:cNvPr id="1423388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0" y="746125"/>
            <a:ext cx="3813175" cy="2098675"/>
          </a:xfrm>
          <a:noFill/>
          <a:ln/>
        </p:spPr>
        <p:txBody>
          <a:bodyPr/>
          <a:lstStyle/>
          <a:p>
            <a:pPr marL="401638" indent="-401638">
              <a:lnSpc>
                <a:spcPct val="120000"/>
              </a:lnSpc>
              <a:buFont typeface="Monotype Sorts" pitchFamily="2" charset="2"/>
              <a:buNone/>
            </a:pPr>
            <a:r>
              <a:rPr lang="en-US" b="1"/>
              <a:t>	Between the </a:t>
            </a:r>
            <a:r>
              <a:rPr lang="en-US" b="1">
                <a:solidFill>
                  <a:srgbClr val="FF0000"/>
                </a:solidFill>
              </a:rPr>
              <a:t>red</a:t>
            </a:r>
            <a:r>
              <a:rPr lang="en-US" b="1"/>
              <a:t> and the </a:t>
            </a:r>
            <a:r>
              <a:rPr lang="en-US" b="1">
                <a:solidFill>
                  <a:schemeClr val="accent2"/>
                </a:solidFill>
              </a:rPr>
              <a:t>blue</a:t>
            </a:r>
            <a:r>
              <a:rPr lang="en-US" b="1"/>
              <a:t> charge, which of them experiences the greater </a:t>
            </a:r>
            <a:r>
              <a:rPr lang="en-US" b="1" i="1">
                <a:solidFill>
                  <a:schemeClr val="tx2"/>
                </a:solidFill>
              </a:rPr>
              <a:t>electric field</a:t>
            </a:r>
            <a:r>
              <a:rPr lang="en-US" b="1"/>
              <a:t> due to the </a:t>
            </a:r>
            <a:r>
              <a:rPr lang="en-US" b="1">
                <a:solidFill>
                  <a:schemeClr val="accent1"/>
                </a:solidFill>
              </a:rPr>
              <a:t>green</a:t>
            </a:r>
            <a:r>
              <a:rPr lang="en-US" b="1"/>
              <a:t> charge?</a:t>
            </a:r>
            <a:endParaRPr lang="en-US" sz="1200" b="1"/>
          </a:p>
        </p:txBody>
      </p:sp>
      <p:sp>
        <p:nvSpPr>
          <p:cNvPr id="1423389" name="Rectangle 29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17) Field </a:t>
            </a:r>
            <a:r>
              <a:rPr lang="en-US" sz="2800" dirty="0">
                <a:solidFill>
                  <a:schemeClr val="accent2"/>
                </a:solidFill>
              </a:rPr>
              <a:t>and Force I</a:t>
            </a:r>
          </a:p>
        </p:txBody>
      </p:sp>
      <p:sp>
        <p:nvSpPr>
          <p:cNvPr id="1423390" name="Oval 30"/>
          <p:cNvSpPr>
            <a:spLocks noChangeArrowheads="1"/>
          </p:cNvSpPr>
          <p:nvPr/>
        </p:nvSpPr>
        <p:spPr bwMode="auto">
          <a:xfrm>
            <a:off x="4573588" y="2151063"/>
            <a:ext cx="3697287" cy="5683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423391" name="Group 31"/>
          <p:cNvGrpSpPr>
            <a:grpSpLocks/>
          </p:cNvGrpSpPr>
          <p:nvPr/>
        </p:nvGrpSpPr>
        <p:grpSpPr bwMode="auto">
          <a:xfrm>
            <a:off x="5627688" y="1560513"/>
            <a:ext cx="531812" cy="485775"/>
            <a:chOff x="1898" y="2378"/>
            <a:chExt cx="335" cy="306"/>
          </a:xfrm>
        </p:grpSpPr>
        <p:sp>
          <p:nvSpPr>
            <p:cNvPr id="1423392" name="Oval 32"/>
            <p:cNvSpPr>
              <a:spLocks noChangeArrowheads="1"/>
            </p:cNvSpPr>
            <p:nvPr/>
          </p:nvSpPr>
          <p:spPr bwMode="auto">
            <a:xfrm>
              <a:off x="1911" y="2378"/>
              <a:ext cx="310" cy="306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23393" name="Text Box 33"/>
            <p:cNvSpPr txBox="1">
              <a:spLocks noChangeArrowheads="1"/>
            </p:cNvSpPr>
            <p:nvPr/>
          </p:nvSpPr>
          <p:spPr bwMode="auto">
            <a:xfrm>
              <a:off x="1898" y="2398"/>
              <a:ext cx="335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bg2"/>
                  </a:solidFill>
                </a:rPr>
                <a:t>+2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423394" name="Group 34"/>
          <p:cNvGrpSpPr>
            <a:grpSpLocks/>
          </p:cNvGrpSpPr>
          <p:nvPr/>
        </p:nvGrpSpPr>
        <p:grpSpPr bwMode="auto">
          <a:xfrm>
            <a:off x="5595938" y="747713"/>
            <a:ext cx="531812" cy="485775"/>
            <a:chOff x="2935" y="2549"/>
            <a:chExt cx="335" cy="306"/>
          </a:xfrm>
        </p:grpSpPr>
        <p:sp>
          <p:nvSpPr>
            <p:cNvPr id="1423395" name="Oval 35"/>
            <p:cNvSpPr>
              <a:spLocks noChangeArrowheads="1"/>
            </p:cNvSpPr>
            <p:nvPr/>
          </p:nvSpPr>
          <p:spPr bwMode="auto">
            <a:xfrm>
              <a:off x="2947" y="2549"/>
              <a:ext cx="310" cy="306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23396" name="Text Box 36"/>
            <p:cNvSpPr txBox="1">
              <a:spLocks noChangeArrowheads="1"/>
            </p:cNvSpPr>
            <p:nvPr/>
          </p:nvSpPr>
          <p:spPr bwMode="auto">
            <a:xfrm>
              <a:off x="2935" y="2570"/>
              <a:ext cx="335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bg2"/>
                  </a:solidFill>
                </a:rPr>
                <a:t>+1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23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23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5410" name="AutoShape 2"/>
          <p:cNvSpPr>
            <a:spLocks noChangeArrowheads="1"/>
          </p:cNvSpPr>
          <p:nvPr/>
        </p:nvSpPr>
        <p:spPr bwMode="auto">
          <a:xfrm>
            <a:off x="0" y="0"/>
            <a:ext cx="9144000" cy="2998788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425411" name="Group 3"/>
          <p:cNvGrpSpPr>
            <a:grpSpLocks/>
          </p:cNvGrpSpPr>
          <p:nvPr/>
        </p:nvGrpSpPr>
        <p:grpSpPr bwMode="auto">
          <a:xfrm>
            <a:off x="760413" y="3128963"/>
            <a:ext cx="7594600" cy="1473200"/>
            <a:chOff x="488" y="740"/>
            <a:chExt cx="4784" cy="928"/>
          </a:xfrm>
        </p:grpSpPr>
        <p:grpSp>
          <p:nvGrpSpPr>
            <p:cNvPr id="1425412" name="Group 4"/>
            <p:cNvGrpSpPr>
              <a:grpSpLocks/>
            </p:cNvGrpSpPr>
            <p:nvPr/>
          </p:nvGrpSpPr>
          <p:grpSpPr bwMode="auto">
            <a:xfrm>
              <a:off x="1978" y="1051"/>
              <a:ext cx="335" cy="306"/>
              <a:chOff x="1898" y="2378"/>
              <a:chExt cx="335" cy="306"/>
            </a:xfrm>
          </p:grpSpPr>
          <p:sp>
            <p:nvSpPr>
              <p:cNvPr id="1425413" name="Oval 5"/>
              <p:cNvSpPr>
                <a:spLocks noChangeArrowheads="1"/>
              </p:cNvSpPr>
              <p:nvPr/>
            </p:nvSpPr>
            <p:spPr bwMode="auto">
              <a:xfrm>
                <a:off x="1911" y="2378"/>
                <a:ext cx="310" cy="306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25414" name="Text Box 6"/>
              <p:cNvSpPr txBox="1">
                <a:spLocks noChangeArrowheads="1"/>
              </p:cNvSpPr>
              <p:nvPr/>
            </p:nvSpPr>
            <p:spPr bwMode="auto">
              <a:xfrm>
                <a:off x="1898" y="2398"/>
                <a:ext cx="335" cy="26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+2</a:t>
                </a:r>
                <a:endParaRPr lang="en-US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425415" name="Group 7"/>
            <p:cNvGrpSpPr>
              <a:grpSpLocks/>
            </p:cNvGrpSpPr>
            <p:nvPr/>
          </p:nvGrpSpPr>
          <p:grpSpPr bwMode="auto">
            <a:xfrm>
              <a:off x="4639" y="1051"/>
              <a:ext cx="335" cy="306"/>
              <a:chOff x="2935" y="2549"/>
              <a:chExt cx="335" cy="306"/>
            </a:xfrm>
          </p:grpSpPr>
          <p:sp>
            <p:nvSpPr>
              <p:cNvPr id="1425416" name="Oval 8"/>
              <p:cNvSpPr>
                <a:spLocks noChangeArrowheads="1"/>
              </p:cNvSpPr>
              <p:nvPr/>
            </p:nvSpPr>
            <p:spPr bwMode="auto">
              <a:xfrm>
                <a:off x="2947" y="2549"/>
                <a:ext cx="310" cy="306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25417" name="Text Box 9"/>
              <p:cNvSpPr txBox="1">
                <a:spLocks noChangeArrowheads="1"/>
              </p:cNvSpPr>
              <p:nvPr/>
            </p:nvSpPr>
            <p:spPr bwMode="auto">
              <a:xfrm>
                <a:off x="2935" y="2570"/>
                <a:ext cx="335" cy="26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+1</a:t>
                </a:r>
                <a:endParaRPr lang="en-US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425418" name="Rectangle 10"/>
            <p:cNvSpPr>
              <a:spLocks noChangeArrowheads="1"/>
            </p:cNvSpPr>
            <p:nvPr/>
          </p:nvSpPr>
          <p:spPr bwMode="auto">
            <a:xfrm>
              <a:off x="488" y="740"/>
              <a:ext cx="2248" cy="9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425419" name="Group 11"/>
            <p:cNvGrpSpPr>
              <a:grpSpLocks/>
            </p:cNvGrpSpPr>
            <p:nvPr/>
          </p:nvGrpSpPr>
          <p:grpSpPr bwMode="auto">
            <a:xfrm>
              <a:off x="753" y="1051"/>
              <a:ext cx="335" cy="306"/>
              <a:chOff x="1481" y="1287"/>
              <a:chExt cx="335" cy="306"/>
            </a:xfrm>
          </p:grpSpPr>
          <p:sp>
            <p:nvSpPr>
              <p:cNvPr id="1425420" name="Oval 12"/>
              <p:cNvSpPr>
                <a:spLocks noChangeArrowheads="1"/>
              </p:cNvSpPr>
              <p:nvPr/>
            </p:nvSpPr>
            <p:spPr bwMode="auto">
              <a:xfrm>
                <a:off x="1493" y="1287"/>
                <a:ext cx="310" cy="306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25421" name="Text Box 13"/>
              <p:cNvSpPr txBox="1">
                <a:spLocks noChangeArrowheads="1"/>
              </p:cNvSpPr>
              <p:nvPr/>
            </p:nvSpPr>
            <p:spPr bwMode="auto">
              <a:xfrm>
                <a:off x="1481" y="1308"/>
                <a:ext cx="335" cy="26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+1</a:t>
                </a:r>
                <a:endParaRPr lang="en-US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425422" name="Group 14"/>
            <p:cNvGrpSpPr>
              <a:grpSpLocks/>
            </p:cNvGrpSpPr>
            <p:nvPr/>
          </p:nvGrpSpPr>
          <p:grpSpPr bwMode="auto">
            <a:xfrm>
              <a:off x="3409" y="1051"/>
              <a:ext cx="335" cy="306"/>
              <a:chOff x="1481" y="1287"/>
              <a:chExt cx="335" cy="306"/>
            </a:xfrm>
          </p:grpSpPr>
          <p:sp>
            <p:nvSpPr>
              <p:cNvPr id="1425423" name="Oval 15"/>
              <p:cNvSpPr>
                <a:spLocks noChangeArrowheads="1"/>
              </p:cNvSpPr>
              <p:nvPr/>
            </p:nvSpPr>
            <p:spPr bwMode="auto">
              <a:xfrm>
                <a:off x="1493" y="1287"/>
                <a:ext cx="310" cy="306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25424" name="Text Box 16"/>
              <p:cNvSpPr txBox="1">
                <a:spLocks noChangeArrowheads="1"/>
              </p:cNvSpPr>
              <p:nvPr/>
            </p:nvSpPr>
            <p:spPr bwMode="auto">
              <a:xfrm>
                <a:off x="1481" y="1308"/>
                <a:ext cx="335" cy="26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+1</a:t>
                </a:r>
                <a:endParaRPr lang="en-US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425425" name="Rectangle 17"/>
            <p:cNvSpPr>
              <a:spLocks noChangeArrowheads="1"/>
            </p:cNvSpPr>
            <p:nvPr/>
          </p:nvSpPr>
          <p:spPr bwMode="auto">
            <a:xfrm>
              <a:off x="3024" y="740"/>
              <a:ext cx="2248" cy="9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25426" name="Line 18"/>
            <p:cNvSpPr>
              <a:spLocks noChangeShapeType="1"/>
            </p:cNvSpPr>
            <p:nvPr/>
          </p:nvSpPr>
          <p:spPr bwMode="auto">
            <a:xfrm>
              <a:off x="1104" y="1202"/>
              <a:ext cx="88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25427" name="Text Box 19"/>
            <p:cNvSpPr txBox="1">
              <a:spLocks noChangeArrowheads="1"/>
            </p:cNvSpPr>
            <p:nvPr/>
          </p:nvSpPr>
          <p:spPr bwMode="auto">
            <a:xfrm>
              <a:off x="1424" y="1236"/>
              <a:ext cx="23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i="1">
                  <a:solidFill>
                    <a:schemeClr val="tx2"/>
                  </a:solidFill>
                </a:rPr>
                <a:t>d</a:t>
              </a:r>
              <a:endParaRPr lang="en-US" i="1">
                <a:solidFill>
                  <a:srgbClr val="00DFCA"/>
                </a:solidFill>
              </a:endParaRPr>
            </a:p>
          </p:txBody>
        </p:sp>
        <p:sp>
          <p:nvSpPr>
            <p:cNvPr id="1425428" name="Line 20"/>
            <p:cNvSpPr>
              <a:spLocks noChangeShapeType="1"/>
            </p:cNvSpPr>
            <p:nvPr/>
          </p:nvSpPr>
          <p:spPr bwMode="auto">
            <a:xfrm>
              <a:off x="3752" y="1202"/>
              <a:ext cx="88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25429" name="Text Box 21"/>
            <p:cNvSpPr txBox="1">
              <a:spLocks noChangeArrowheads="1"/>
            </p:cNvSpPr>
            <p:nvPr/>
          </p:nvSpPr>
          <p:spPr bwMode="auto">
            <a:xfrm>
              <a:off x="4108" y="1236"/>
              <a:ext cx="23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i="1">
                  <a:solidFill>
                    <a:schemeClr val="tx2"/>
                  </a:solidFill>
                </a:rPr>
                <a:t>d</a:t>
              </a:r>
              <a:endParaRPr lang="en-US" i="1">
                <a:solidFill>
                  <a:srgbClr val="00DFCA"/>
                </a:solidFill>
              </a:endParaRPr>
            </a:p>
          </p:txBody>
        </p:sp>
      </p:grpSp>
      <p:sp>
        <p:nvSpPr>
          <p:cNvPr id="1425430" name="Rectangle 22"/>
          <p:cNvSpPr>
            <a:spLocks noChangeArrowheads="1"/>
          </p:cNvSpPr>
          <p:nvPr/>
        </p:nvSpPr>
        <p:spPr bwMode="auto">
          <a:xfrm>
            <a:off x="4970463" y="682625"/>
            <a:ext cx="4173537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/>
              <a:t> </a:t>
            </a:r>
          </a:p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endParaRPr lang="en-US" sz="1200" b="1">
              <a:solidFill>
                <a:schemeClr val="tx2"/>
              </a:solidFill>
            </a:endParaRPr>
          </a:p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2)</a:t>
            </a:r>
          </a:p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3)  the same for both</a:t>
            </a:r>
            <a:r>
              <a:rPr lang="en-US" b="1">
                <a:solidFill>
                  <a:schemeClr val="tx2"/>
                </a:solidFill>
              </a:rPr>
              <a:t> </a:t>
            </a:r>
            <a:endParaRPr lang="en-US" sz="2000" b="1">
              <a:solidFill>
                <a:schemeClr val="tx2"/>
              </a:solidFill>
            </a:endParaRPr>
          </a:p>
        </p:txBody>
      </p:sp>
      <p:sp>
        <p:nvSpPr>
          <p:cNvPr id="1425431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0" y="746125"/>
            <a:ext cx="3813175" cy="2098675"/>
          </a:xfrm>
          <a:noFill/>
          <a:ln/>
        </p:spPr>
        <p:txBody>
          <a:bodyPr/>
          <a:lstStyle/>
          <a:p>
            <a:pPr marL="401638" indent="-401638">
              <a:lnSpc>
                <a:spcPct val="120000"/>
              </a:lnSpc>
              <a:buFont typeface="Monotype Sorts" pitchFamily="2" charset="2"/>
              <a:buNone/>
            </a:pPr>
            <a:r>
              <a:rPr lang="en-US" b="1"/>
              <a:t>	Between the </a:t>
            </a:r>
            <a:r>
              <a:rPr lang="en-US" b="1">
                <a:solidFill>
                  <a:srgbClr val="FF0000"/>
                </a:solidFill>
              </a:rPr>
              <a:t>red</a:t>
            </a:r>
            <a:r>
              <a:rPr lang="en-US" b="1"/>
              <a:t> and the </a:t>
            </a:r>
            <a:r>
              <a:rPr lang="en-US" b="1">
                <a:solidFill>
                  <a:schemeClr val="accent2"/>
                </a:solidFill>
              </a:rPr>
              <a:t>blue</a:t>
            </a:r>
            <a:r>
              <a:rPr lang="en-US" b="1"/>
              <a:t> charge, which of them experiences the greater </a:t>
            </a:r>
            <a:r>
              <a:rPr lang="en-US" b="1" i="1">
                <a:solidFill>
                  <a:schemeClr val="tx2"/>
                </a:solidFill>
              </a:rPr>
              <a:t>electric force</a:t>
            </a:r>
            <a:r>
              <a:rPr lang="en-US" b="1"/>
              <a:t> due to the </a:t>
            </a:r>
            <a:r>
              <a:rPr lang="en-US" b="1">
                <a:solidFill>
                  <a:schemeClr val="accent1"/>
                </a:solidFill>
              </a:rPr>
              <a:t>green</a:t>
            </a:r>
            <a:r>
              <a:rPr lang="en-US" b="1"/>
              <a:t> charge?</a:t>
            </a:r>
            <a:endParaRPr lang="en-US" sz="1200" b="1"/>
          </a:p>
        </p:txBody>
      </p:sp>
      <p:sp>
        <p:nvSpPr>
          <p:cNvPr id="1425432" name="Rectangle 24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18) Field </a:t>
            </a:r>
            <a:r>
              <a:rPr lang="en-US" sz="2800" dirty="0">
                <a:solidFill>
                  <a:schemeClr val="accent2"/>
                </a:solidFill>
              </a:rPr>
              <a:t>and Force II</a:t>
            </a:r>
          </a:p>
        </p:txBody>
      </p:sp>
      <p:grpSp>
        <p:nvGrpSpPr>
          <p:cNvPr id="1425433" name="Group 25"/>
          <p:cNvGrpSpPr>
            <a:grpSpLocks/>
          </p:cNvGrpSpPr>
          <p:nvPr/>
        </p:nvGrpSpPr>
        <p:grpSpPr bwMode="auto">
          <a:xfrm>
            <a:off x="5627688" y="1560513"/>
            <a:ext cx="531812" cy="485775"/>
            <a:chOff x="1898" y="2378"/>
            <a:chExt cx="335" cy="306"/>
          </a:xfrm>
        </p:grpSpPr>
        <p:sp>
          <p:nvSpPr>
            <p:cNvPr id="1425434" name="Oval 26"/>
            <p:cNvSpPr>
              <a:spLocks noChangeArrowheads="1"/>
            </p:cNvSpPr>
            <p:nvPr/>
          </p:nvSpPr>
          <p:spPr bwMode="auto">
            <a:xfrm>
              <a:off x="1911" y="2378"/>
              <a:ext cx="310" cy="306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25435" name="Text Box 27"/>
            <p:cNvSpPr txBox="1">
              <a:spLocks noChangeArrowheads="1"/>
            </p:cNvSpPr>
            <p:nvPr/>
          </p:nvSpPr>
          <p:spPr bwMode="auto">
            <a:xfrm>
              <a:off x="1898" y="2398"/>
              <a:ext cx="335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bg2"/>
                  </a:solidFill>
                </a:rPr>
                <a:t>+2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425436" name="Group 28"/>
          <p:cNvGrpSpPr>
            <a:grpSpLocks/>
          </p:cNvGrpSpPr>
          <p:nvPr/>
        </p:nvGrpSpPr>
        <p:grpSpPr bwMode="auto">
          <a:xfrm>
            <a:off x="5595938" y="747713"/>
            <a:ext cx="531812" cy="485775"/>
            <a:chOff x="2935" y="2549"/>
            <a:chExt cx="335" cy="306"/>
          </a:xfrm>
        </p:grpSpPr>
        <p:sp>
          <p:nvSpPr>
            <p:cNvPr id="1425437" name="Oval 29"/>
            <p:cNvSpPr>
              <a:spLocks noChangeArrowheads="1"/>
            </p:cNvSpPr>
            <p:nvPr/>
          </p:nvSpPr>
          <p:spPr bwMode="auto">
            <a:xfrm>
              <a:off x="2947" y="2549"/>
              <a:ext cx="310" cy="306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25438" name="Text Box 30"/>
            <p:cNvSpPr txBox="1">
              <a:spLocks noChangeArrowheads="1"/>
            </p:cNvSpPr>
            <p:nvPr/>
          </p:nvSpPr>
          <p:spPr bwMode="auto">
            <a:xfrm>
              <a:off x="2935" y="2570"/>
              <a:ext cx="335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bg2"/>
                  </a:solidFill>
                </a:rPr>
                <a:t>+1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7458" name="AutoShape 2"/>
          <p:cNvSpPr>
            <a:spLocks noChangeArrowheads="1"/>
          </p:cNvSpPr>
          <p:nvPr/>
        </p:nvSpPr>
        <p:spPr bwMode="auto">
          <a:xfrm>
            <a:off x="257175" y="4979988"/>
            <a:ext cx="6242050" cy="14335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1427459" name="Rectangle 3"/>
          <p:cNvSpPr>
            <a:spLocks noChangeArrowheads="1"/>
          </p:cNvSpPr>
          <p:nvPr/>
        </p:nvSpPr>
        <p:spPr bwMode="auto">
          <a:xfrm>
            <a:off x="257175" y="5002213"/>
            <a:ext cx="6103938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bg2"/>
                </a:solidFill>
              </a:rPr>
              <a:t>	The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electric field is the same</a:t>
            </a:r>
            <a:r>
              <a:rPr lang="en-US" sz="2000" b="1">
                <a:solidFill>
                  <a:schemeClr val="bg2"/>
                </a:solidFill>
              </a:rPr>
              <a:t> for both charges, but the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force</a:t>
            </a:r>
            <a:r>
              <a:rPr lang="en-US" sz="2000" b="1">
                <a:solidFill>
                  <a:schemeClr val="bg2"/>
                </a:solidFill>
              </a:rPr>
              <a:t> on a given charge also depends on the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magnitude of that specific charge</a:t>
            </a:r>
            <a:r>
              <a:rPr lang="en-US" sz="2000" b="1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1427460" name="AutoShape 4"/>
          <p:cNvSpPr>
            <a:spLocks noChangeArrowheads="1"/>
          </p:cNvSpPr>
          <p:nvPr/>
        </p:nvSpPr>
        <p:spPr bwMode="auto">
          <a:xfrm>
            <a:off x="0" y="0"/>
            <a:ext cx="9144000" cy="2998788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427461" name="Group 5"/>
          <p:cNvGrpSpPr>
            <a:grpSpLocks/>
          </p:cNvGrpSpPr>
          <p:nvPr/>
        </p:nvGrpSpPr>
        <p:grpSpPr bwMode="auto">
          <a:xfrm>
            <a:off x="760413" y="3128963"/>
            <a:ext cx="7594600" cy="1473200"/>
            <a:chOff x="488" y="740"/>
            <a:chExt cx="4784" cy="928"/>
          </a:xfrm>
        </p:grpSpPr>
        <p:grpSp>
          <p:nvGrpSpPr>
            <p:cNvPr id="1427462" name="Group 6"/>
            <p:cNvGrpSpPr>
              <a:grpSpLocks/>
            </p:cNvGrpSpPr>
            <p:nvPr/>
          </p:nvGrpSpPr>
          <p:grpSpPr bwMode="auto">
            <a:xfrm>
              <a:off x="1978" y="1051"/>
              <a:ext cx="335" cy="306"/>
              <a:chOff x="1898" y="2378"/>
              <a:chExt cx="335" cy="306"/>
            </a:xfrm>
          </p:grpSpPr>
          <p:sp>
            <p:nvSpPr>
              <p:cNvPr id="1427463" name="Oval 7"/>
              <p:cNvSpPr>
                <a:spLocks noChangeArrowheads="1"/>
              </p:cNvSpPr>
              <p:nvPr/>
            </p:nvSpPr>
            <p:spPr bwMode="auto">
              <a:xfrm>
                <a:off x="1911" y="2378"/>
                <a:ext cx="310" cy="306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27464" name="Text Box 8"/>
              <p:cNvSpPr txBox="1">
                <a:spLocks noChangeArrowheads="1"/>
              </p:cNvSpPr>
              <p:nvPr/>
            </p:nvSpPr>
            <p:spPr bwMode="auto">
              <a:xfrm>
                <a:off x="1898" y="2398"/>
                <a:ext cx="335" cy="26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+2</a:t>
                </a:r>
                <a:endParaRPr lang="en-US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427465" name="Group 9"/>
            <p:cNvGrpSpPr>
              <a:grpSpLocks/>
            </p:cNvGrpSpPr>
            <p:nvPr/>
          </p:nvGrpSpPr>
          <p:grpSpPr bwMode="auto">
            <a:xfrm>
              <a:off x="4639" y="1051"/>
              <a:ext cx="335" cy="306"/>
              <a:chOff x="2935" y="2549"/>
              <a:chExt cx="335" cy="306"/>
            </a:xfrm>
          </p:grpSpPr>
          <p:sp>
            <p:nvSpPr>
              <p:cNvPr id="1427466" name="Oval 10"/>
              <p:cNvSpPr>
                <a:spLocks noChangeArrowheads="1"/>
              </p:cNvSpPr>
              <p:nvPr/>
            </p:nvSpPr>
            <p:spPr bwMode="auto">
              <a:xfrm>
                <a:off x="2947" y="2549"/>
                <a:ext cx="310" cy="306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27467" name="Text Box 11"/>
              <p:cNvSpPr txBox="1">
                <a:spLocks noChangeArrowheads="1"/>
              </p:cNvSpPr>
              <p:nvPr/>
            </p:nvSpPr>
            <p:spPr bwMode="auto">
              <a:xfrm>
                <a:off x="2935" y="2570"/>
                <a:ext cx="335" cy="26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+1</a:t>
                </a:r>
                <a:endParaRPr lang="en-US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427468" name="Rectangle 12"/>
            <p:cNvSpPr>
              <a:spLocks noChangeArrowheads="1"/>
            </p:cNvSpPr>
            <p:nvPr/>
          </p:nvSpPr>
          <p:spPr bwMode="auto">
            <a:xfrm>
              <a:off x="488" y="740"/>
              <a:ext cx="2248" cy="9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427469" name="Group 13"/>
            <p:cNvGrpSpPr>
              <a:grpSpLocks/>
            </p:cNvGrpSpPr>
            <p:nvPr/>
          </p:nvGrpSpPr>
          <p:grpSpPr bwMode="auto">
            <a:xfrm>
              <a:off x="753" y="1051"/>
              <a:ext cx="335" cy="306"/>
              <a:chOff x="1481" y="1287"/>
              <a:chExt cx="335" cy="306"/>
            </a:xfrm>
          </p:grpSpPr>
          <p:sp>
            <p:nvSpPr>
              <p:cNvPr id="1427470" name="Oval 14"/>
              <p:cNvSpPr>
                <a:spLocks noChangeArrowheads="1"/>
              </p:cNvSpPr>
              <p:nvPr/>
            </p:nvSpPr>
            <p:spPr bwMode="auto">
              <a:xfrm>
                <a:off x="1493" y="1287"/>
                <a:ext cx="310" cy="306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27471" name="Text Box 15"/>
              <p:cNvSpPr txBox="1">
                <a:spLocks noChangeArrowheads="1"/>
              </p:cNvSpPr>
              <p:nvPr/>
            </p:nvSpPr>
            <p:spPr bwMode="auto">
              <a:xfrm>
                <a:off x="1481" y="1308"/>
                <a:ext cx="335" cy="26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+1</a:t>
                </a:r>
                <a:endParaRPr lang="en-US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427472" name="Group 16"/>
            <p:cNvGrpSpPr>
              <a:grpSpLocks/>
            </p:cNvGrpSpPr>
            <p:nvPr/>
          </p:nvGrpSpPr>
          <p:grpSpPr bwMode="auto">
            <a:xfrm>
              <a:off x="3409" y="1051"/>
              <a:ext cx="335" cy="306"/>
              <a:chOff x="1481" y="1287"/>
              <a:chExt cx="335" cy="306"/>
            </a:xfrm>
          </p:grpSpPr>
          <p:sp>
            <p:nvSpPr>
              <p:cNvPr id="1427473" name="Oval 17"/>
              <p:cNvSpPr>
                <a:spLocks noChangeArrowheads="1"/>
              </p:cNvSpPr>
              <p:nvPr/>
            </p:nvSpPr>
            <p:spPr bwMode="auto">
              <a:xfrm>
                <a:off x="1493" y="1287"/>
                <a:ext cx="310" cy="306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27474" name="Text Box 18"/>
              <p:cNvSpPr txBox="1">
                <a:spLocks noChangeArrowheads="1"/>
              </p:cNvSpPr>
              <p:nvPr/>
            </p:nvSpPr>
            <p:spPr bwMode="auto">
              <a:xfrm>
                <a:off x="1481" y="1308"/>
                <a:ext cx="335" cy="26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+1</a:t>
                </a:r>
                <a:endParaRPr lang="en-US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427475" name="Rectangle 19"/>
            <p:cNvSpPr>
              <a:spLocks noChangeArrowheads="1"/>
            </p:cNvSpPr>
            <p:nvPr/>
          </p:nvSpPr>
          <p:spPr bwMode="auto">
            <a:xfrm>
              <a:off x="3024" y="740"/>
              <a:ext cx="2248" cy="9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27476" name="Line 20"/>
            <p:cNvSpPr>
              <a:spLocks noChangeShapeType="1"/>
            </p:cNvSpPr>
            <p:nvPr/>
          </p:nvSpPr>
          <p:spPr bwMode="auto">
            <a:xfrm>
              <a:off x="1104" y="1202"/>
              <a:ext cx="88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27477" name="Text Box 21"/>
            <p:cNvSpPr txBox="1">
              <a:spLocks noChangeArrowheads="1"/>
            </p:cNvSpPr>
            <p:nvPr/>
          </p:nvSpPr>
          <p:spPr bwMode="auto">
            <a:xfrm>
              <a:off x="1424" y="1236"/>
              <a:ext cx="23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i="1">
                  <a:solidFill>
                    <a:schemeClr val="tx2"/>
                  </a:solidFill>
                </a:rPr>
                <a:t>d</a:t>
              </a:r>
              <a:endParaRPr lang="en-US" i="1">
                <a:solidFill>
                  <a:srgbClr val="00DFCA"/>
                </a:solidFill>
              </a:endParaRPr>
            </a:p>
          </p:txBody>
        </p:sp>
        <p:sp>
          <p:nvSpPr>
            <p:cNvPr id="1427478" name="Line 22"/>
            <p:cNvSpPr>
              <a:spLocks noChangeShapeType="1"/>
            </p:cNvSpPr>
            <p:nvPr/>
          </p:nvSpPr>
          <p:spPr bwMode="auto">
            <a:xfrm>
              <a:off x="3752" y="1202"/>
              <a:ext cx="88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27479" name="Text Box 23"/>
            <p:cNvSpPr txBox="1">
              <a:spLocks noChangeArrowheads="1"/>
            </p:cNvSpPr>
            <p:nvPr/>
          </p:nvSpPr>
          <p:spPr bwMode="auto">
            <a:xfrm>
              <a:off x="4108" y="1236"/>
              <a:ext cx="23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i="1">
                  <a:solidFill>
                    <a:schemeClr val="tx2"/>
                  </a:solidFill>
                </a:rPr>
                <a:t>d</a:t>
              </a:r>
              <a:endParaRPr lang="en-US" i="1">
                <a:solidFill>
                  <a:srgbClr val="00DFCA"/>
                </a:solidFill>
              </a:endParaRPr>
            </a:p>
          </p:txBody>
        </p:sp>
      </p:grpSp>
      <p:sp>
        <p:nvSpPr>
          <p:cNvPr id="1427480" name="Rectangle 24"/>
          <p:cNvSpPr>
            <a:spLocks noChangeArrowheads="1"/>
          </p:cNvSpPr>
          <p:nvPr/>
        </p:nvSpPr>
        <p:spPr bwMode="auto">
          <a:xfrm>
            <a:off x="4970463" y="682625"/>
            <a:ext cx="4173537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/>
              <a:t> </a:t>
            </a:r>
          </a:p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endParaRPr lang="en-US" sz="1200" b="1">
              <a:solidFill>
                <a:schemeClr val="tx2"/>
              </a:solidFill>
            </a:endParaRPr>
          </a:p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2)</a:t>
            </a:r>
          </a:p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3)  the same for both</a:t>
            </a:r>
            <a:r>
              <a:rPr lang="en-US" b="1">
                <a:solidFill>
                  <a:schemeClr val="tx2"/>
                </a:solidFill>
              </a:rPr>
              <a:t> </a:t>
            </a:r>
            <a:endParaRPr lang="en-US" sz="2000" b="1">
              <a:solidFill>
                <a:schemeClr val="tx2"/>
              </a:solidFill>
            </a:endParaRPr>
          </a:p>
        </p:txBody>
      </p:sp>
      <p:sp>
        <p:nvSpPr>
          <p:cNvPr id="1427481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0" y="746125"/>
            <a:ext cx="3813175" cy="2098675"/>
          </a:xfrm>
          <a:noFill/>
          <a:ln/>
        </p:spPr>
        <p:txBody>
          <a:bodyPr/>
          <a:lstStyle/>
          <a:p>
            <a:pPr marL="401638" indent="-401638">
              <a:lnSpc>
                <a:spcPct val="120000"/>
              </a:lnSpc>
              <a:buFont typeface="Monotype Sorts" pitchFamily="2" charset="2"/>
              <a:buNone/>
            </a:pPr>
            <a:r>
              <a:rPr lang="en-US" b="1"/>
              <a:t>	Between the </a:t>
            </a:r>
            <a:r>
              <a:rPr lang="en-US" b="1">
                <a:solidFill>
                  <a:srgbClr val="FF0000"/>
                </a:solidFill>
              </a:rPr>
              <a:t>red</a:t>
            </a:r>
            <a:r>
              <a:rPr lang="en-US" b="1"/>
              <a:t> and the </a:t>
            </a:r>
            <a:r>
              <a:rPr lang="en-US" b="1">
                <a:solidFill>
                  <a:schemeClr val="accent2"/>
                </a:solidFill>
              </a:rPr>
              <a:t>blue</a:t>
            </a:r>
            <a:r>
              <a:rPr lang="en-US" b="1"/>
              <a:t> charge, which of them experiences the greater </a:t>
            </a:r>
            <a:r>
              <a:rPr lang="en-US" b="1" i="1">
                <a:solidFill>
                  <a:schemeClr val="tx2"/>
                </a:solidFill>
              </a:rPr>
              <a:t>electric force</a:t>
            </a:r>
            <a:r>
              <a:rPr lang="en-US" b="1"/>
              <a:t> due to the </a:t>
            </a:r>
            <a:r>
              <a:rPr lang="en-US" b="1">
                <a:solidFill>
                  <a:schemeClr val="accent1"/>
                </a:solidFill>
              </a:rPr>
              <a:t>green</a:t>
            </a:r>
            <a:r>
              <a:rPr lang="en-US" b="1"/>
              <a:t> charge?</a:t>
            </a:r>
            <a:endParaRPr lang="en-US" sz="1200" b="1"/>
          </a:p>
        </p:txBody>
      </p:sp>
      <p:grpSp>
        <p:nvGrpSpPr>
          <p:cNvPr id="1427482" name="Group 26"/>
          <p:cNvGrpSpPr>
            <a:grpSpLocks/>
          </p:cNvGrpSpPr>
          <p:nvPr/>
        </p:nvGrpSpPr>
        <p:grpSpPr bwMode="auto">
          <a:xfrm>
            <a:off x="6969125" y="5372100"/>
            <a:ext cx="1571625" cy="598488"/>
            <a:chOff x="3099" y="3024"/>
            <a:chExt cx="990" cy="377"/>
          </a:xfrm>
        </p:grpSpPr>
        <p:sp>
          <p:nvSpPr>
            <p:cNvPr id="1427483" name="AutoShape 27"/>
            <p:cNvSpPr>
              <a:spLocks noChangeArrowheads="1"/>
            </p:cNvSpPr>
            <p:nvPr/>
          </p:nvSpPr>
          <p:spPr bwMode="auto">
            <a:xfrm>
              <a:off x="3099" y="3024"/>
              <a:ext cx="990" cy="377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aphicFrame>
          <p:nvGraphicFramePr>
            <p:cNvPr id="1427484" name="Object 28"/>
            <p:cNvGraphicFramePr>
              <a:graphicFrameLocks/>
            </p:cNvGraphicFramePr>
            <p:nvPr/>
          </p:nvGraphicFramePr>
          <p:xfrm>
            <a:off x="3221" y="3056"/>
            <a:ext cx="699" cy="304"/>
          </p:xfrm>
          <a:graphic>
            <a:graphicData uri="http://schemas.openxmlformats.org/presentationml/2006/ole">
              <p:oleObj spid="_x0000_s1427484" name="Equation" r:id="rId4" imgW="495000" imgH="203040" progId="Equation.3">
                <p:embed/>
              </p:oleObj>
            </a:graphicData>
          </a:graphic>
        </p:graphicFrame>
      </p:grpSp>
      <p:sp>
        <p:nvSpPr>
          <p:cNvPr id="1427485" name="Rectangle 29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18) Field </a:t>
            </a:r>
            <a:r>
              <a:rPr lang="en-US" sz="2800" dirty="0">
                <a:solidFill>
                  <a:schemeClr val="accent2"/>
                </a:solidFill>
              </a:rPr>
              <a:t>and Force II</a:t>
            </a:r>
          </a:p>
        </p:txBody>
      </p:sp>
      <p:sp>
        <p:nvSpPr>
          <p:cNvPr id="1427486" name="Oval 30"/>
          <p:cNvSpPr>
            <a:spLocks noChangeArrowheads="1"/>
          </p:cNvSpPr>
          <p:nvPr/>
        </p:nvSpPr>
        <p:spPr bwMode="auto">
          <a:xfrm>
            <a:off x="4462463" y="1455738"/>
            <a:ext cx="2881312" cy="71437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427487" name="Group 31"/>
          <p:cNvGrpSpPr>
            <a:grpSpLocks/>
          </p:cNvGrpSpPr>
          <p:nvPr/>
        </p:nvGrpSpPr>
        <p:grpSpPr bwMode="auto">
          <a:xfrm>
            <a:off x="5627688" y="1560513"/>
            <a:ext cx="531812" cy="485775"/>
            <a:chOff x="1898" y="2378"/>
            <a:chExt cx="335" cy="306"/>
          </a:xfrm>
        </p:grpSpPr>
        <p:sp>
          <p:nvSpPr>
            <p:cNvPr id="1427488" name="Oval 32"/>
            <p:cNvSpPr>
              <a:spLocks noChangeArrowheads="1"/>
            </p:cNvSpPr>
            <p:nvPr/>
          </p:nvSpPr>
          <p:spPr bwMode="auto">
            <a:xfrm>
              <a:off x="1911" y="2378"/>
              <a:ext cx="310" cy="306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27489" name="Text Box 33"/>
            <p:cNvSpPr txBox="1">
              <a:spLocks noChangeArrowheads="1"/>
            </p:cNvSpPr>
            <p:nvPr/>
          </p:nvSpPr>
          <p:spPr bwMode="auto">
            <a:xfrm>
              <a:off x="1898" y="2398"/>
              <a:ext cx="335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bg2"/>
                  </a:solidFill>
                </a:rPr>
                <a:t>+2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427490" name="Group 34"/>
          <p:cNvGrpSpPr>
            <a:grpSpLocks/>
          </p:cNvGrpSpPr>
          <p:nvPr/>
        </p:nvGrpSpPr>
        <p:grpSpPr bwMode="auto">
          <a:xfrm>
            <a:off x="5595938" y="747713"/>
            <a:ext cx="531812" cy="485775"/>
            <a:chOff x="2935" y="2549"/>
            <a:chExt cx="335" cy="306"/>
          </a:xfrm>
        </p:grpSpPr>
        <p:sp>
          <p:nvSpPr>
            <p:cNvPr id="1427491" name="Oval 35"/>
            <p:cNvSpPr>
              <a:spLocks noChangeArrowheads="1"/>
            </p:cNvSpPr>
            <p:nvPr/>
          </p:nvSpPr>
          <p:spPr bwMode="auto">
            <a:xfrm>
              <a:off x="2947" y="2549"/>
              <a:ext cx="310" cy="306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27492" name="Text Box 36"/>
            <p:cNvSpPr txBox="1">
              <a:spLocks noChangeArrowheads="1"/>
            </p:cNvSpPr>
            <p:nvPr/>
          </p:nvSpPr>
          <p:spPr bwMode="auto">
            <a:xfrm>
              <a:off x="2935" y="2570"/>
              <a:ext cx="335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bg2"/>
                  </a:solidFill>
                </a:rPr>
                <a:t>+1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27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27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506" name="AutoShape 2"/>
          <p:cNvSpPr>
            <a:spLocks noChangeArrowheads="1"/>
          </p:cNvSpPr>
          <p:nvPr/>
        </p:nvSpPr>
        <p:spPr bwMode="auto">
          <a:xfrm>
            <a:off x="0" y="0"/>
            <a:ext cx="9144000" cy="333375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2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4075"/>
            <a:ext cx="3846513" cy="1785938"/>
          </a:xfrm>
          <a:noFill/>
          <a:ln/>
        </p:spPr>
        <p:txBody>
          <a:bodyPr/>
          <a:lstStyle/>
          <a:p>
            <a:pPr marL="401638" indent="-401638">
              <a:lnSpc>
                <a:spcPct val="135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electric field at the center of the square?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429508" name="Group 4"/>
          <p:cNvGrpSpPr>
            <a:grpSpLocks/>
          </p:cNvGrpSpPr>
          <p:nvPr/>
        </p:nvGrpSpPr>
        <p:grpSpPr bwMode="auto">
          <a:xfrm>
            <a:off x="5865813" y="755650"/>
            <a:ext cx="2801937" cy="2319338"/>
            <a:chOff x="2950" y="1219"/>
            <a:chExt cx="1765" cy="1461"/>
          </a:xfrm>
        </p:grpSpPr>
        <p:sp>
          <p:nvSpPr>
            <p:cNvPr id="1429509" name="Rectangle 5"/>
            <p:cNvSpPr>
              <a:spLocks noChangeArrowheads="1"/>
            </p:cNvSpPr>
            <p:nvPr/>
          </p:nvSpPr>
          <p:spPr bwMode="auto">
            <a:xfrm>
              <a:off x="3506" y="1344"/>
              <a:ext cx="1209" cy="1209"/>
            </a:xfrm>
            <a:prstGeom prst="rect">
              <a:avLst/>
            </a:prstGeom>
            <a:noFill/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29510" name="Line 6"/>
            <p:cNvSpPr>
              <a:spLocks noChangeShapeType="1"/>
            </p:cNvSpPr>
            <p:nvPr/>
          </p:nvSpPr>
          <p:spPr bwMode="auto">
            <a:xfrm>
              <a:off x="4125" y="1944"/>
              <a:ext cx="48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29511" name="Line 7"/>
            <p:cNvSpPr>
              <a:spLocks noChangeShapeType="1"/>
            </p:cNvSpPr>
            <p:nvPr/>
          </p:nvSpPr>
          <p:spPr bwMode="auto">
            <a:xfrm flipH="1">
              <a:off x="3627" y="1947"/>
              <a:ext cx="486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29512" name="Line 8"/>
            <p:cNvSpPr>
              <a:spLocks noChangeShapeType="1"/>
            </p:cNvSpPr>
            <p:nvPr/>
          </p:nvSpPr>
          <p:spPr bwMode="auto">
            <a:xfrm rot="5400000" flipH="1" flipV="1">
              <a:off x="3870" y="1701"/>
              <a:ext cx="486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29513" name="Line 9"/>
            <p:cNvSpPr>
              <a:spLocks noChangeShapeType="1"/>
            </p:cNvSpPr>
            <p:nvPr/>
          </p:nvSpPr>
          <p:spPr bwMode="auto">
            <a:xfrm rot="2808993" flipH="1" flipV="1">
              <a:off x="3691" y="1757"/>
              <a:ext cx="486" cy="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29514" name="Oval 10"/>
            <p:cNvSpPr>
              <a:spLocks noChangeArrowheads="1"/>
            </p:cNvSpPr>
            <p:nvPr/>
          </p:nvSpPr>
          <p:spPr bwMode="auto">
            <a:xfrm>
              <a:off x="4098" y="1926"/>
              <a:ext cx="35" cy="3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29515" name="Text Box 11"/>
            <p:cNvSpPr txBox="1">
              <a:spLocks noChangeArrowheads="1"/>
            </p:cNvSpPr>
            <p:nvPr/>
          </p:nvSpPr>
          <p:spPr bwMode="auto">
            <a:xfrm>
              <a:off x="4442" y="1960"/>
              <a:ext cx="22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accent1"/>
                  </a:solidFill>
                </a:rPr>
                <a:t>4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29516" name="Text Box 12"/>
            <p:cNvSpPr txBox="1">
              <a:spLocks noChangeArrowheads="1"/>
            </p:cNvSpPr>
            <p:nvPr/>
          </p:nvSpPr>
          <p:spPr bwMode="auto">
            <a:xfrm>
              <a:off x="3626" y="1975"/>
              <a:ext cx="22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3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29517" name="Text Box 13"/>
            <p:cNvSpPr txBox="1">
              <a:spLocks noChangeArrowheads="1"/>
            </p:cNvSpPr>
            <p:nvPr/>
          </p:nvSpPr>
          <p:spPr bwMode="auto">
            <a:xfrm>
              <a:off x="3680" y="1354"/>
              <a:ext cx="22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accent2"/>
                  </a:solidFill>
                </a:rPr>
                <a:t>2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29518" name="Text Box 14"/>
            <p:cNvSpPr txBox="1">
              <a:spLocks noChangeArrowheads="1"/>
            </p:cNvSpPr>
            <p:nvPr/>
          </p:nvSpPr>
          <p:spPr bwMode="auto">
            <a:xfrm>
              <a:off x="4160" y="1351"/>
              <a:ext cx="22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hlink"/>
                  </a:solidFill>
                </a:rPr>
                <a:t>1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29519" name="Oval 15"/>
            <p:cNvSpPr>
              <a:spLocks noChangeArrowheads="1"/>
            </p:cNvSpPr>
            <p:nvPr/>
          </p:nvSpPr>
          <p:spPr bwMode="auto">
            <a:xfrm>
              <a:off x="3432" y="1272"/>
              <a:ext cx="150" cy="1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29520" name="Oval 16"/>
            <p:cNvSpPr>
              <a:spLocks noChangeArrowheads="1"/>
            </p:cNvSpPr>
            <p:nvPr/>
          </p:nvSpPr>
          <p:spPr bwMode="auto">
            <a:xfrm>
              <a:off x="3429" y="2469"/>
              <a:ext cx="150" cy="1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29521" name="Text Box 17"/>
            <p:cNvSpPr txBox="1">
              <a:spLocks noChangeArrowheads="1"/>
            </p:cNvSpPr>
            <p:nvPr/>
          </p:nvSpPr>
          <p:spPr bwMode="auto">
            <a:xfrm>
              <a:off x="2950" y="2415"/>
              <a:ext cx="479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/>
                <a:t>-2 C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29522" name="Text Box 18"/>
            <p:cNvSpPr txBox="1">
              <a:spLocks noChangeArrowheads="1"/>
            </p:cNvSpPr>
            <p:nvPr/>
          </p:nvSpPr>
          <p:spPr bwMode="auto">
            <a:xfrm>
              <a:off x="2950" y="1219"/>
              <a:ext cx="479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/>
                <a:t>-2 C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</p:grpSp>
      <p:sp>
        <p:nvSpPr>
          <p:cNvPr id="1429523" name="Text Box 19"/>
          <p:cNvSpPr txBox="1">
            <a:spLocks noChangeArrowheads="1"/>
          </p:cNvSpPr>
          <p:nvPr/>
        </p:nvSpPr>
        <p:spPr bwMode="auto">
          <a:xfrm>
            <a:off x="3649663" y="2584450"/>
            <a:ext cx="15113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tx2"/>
                </a:solidFill>
              </a:rPr>
              <a:t>5)  </a:t>
            </a:r>
            <a:r>
              <a:rPr lang="en-US" b="1" i="1">
                <a:solidFill>
                  <a:schemeClr val="tx2"/>
                </a:solidFill>
              </a:rPr>
              <a:t>E</a:t>
            </a:r>
            <a:r>
              <a:rPr lang="en-US" b="1">
                <a:solidFill>
                  <a:schemeClr val="tx2"/>
                </a:solidFill>
              </a:rPr>
              <a:t>  =  0</a:t>
            </a:r>
          </a:p>
        </p:txBody>
      </p:sp>
      <p:sp>
        <p:nvSpPr>
          <p:cNvPr id="1429524" name="Rectangle 20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19) Superposition </a:t>
            </a:r>
            <a:r>
              <a:rPr lang="en-US" sz="2800" dirty="0">
                <a:solidFill>
                  <a:schemeClr val="accent2"/>
                </a:solidFill>
              </a:rPr>
              <a:t>I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1554" name="AutoShape 2"/>
          <p:cNvSpPr>
            <a:spLocks noChangeArrowheads="1"/>
          </p:cNvSpPr>
          <p:nvPr/>
        </p:nvSpPr>
        <p:spPr bwMode="auto">
          <a:xfrm>
            <a:off x="0" y="0"/>
            <a:ext cx="9144000" cy="333375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31555" name="AutoShape 3"/>
          <p:cNvSpPr>
            <a:spLocks noChangeArrowheads="1"/>
          </p:cNvSpPr>
          <p:nvPr/>
        </p:nvSpPr>
        <p:spPr bwMode="auto">
          <a:xfrm>
            <a:off x="865188" y="3543300"/>
            <a:ext cx="6996112" cy="21240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1431556" name="Rectangle 4"/>
          <p:cNvSpPr>
            <a:spLocks noChangeArrowheads="1"/>
          </p:cNvSpPr>
          <p:nvPr/>
        </p:nvSpPr>
        <p:spPr bwMode="auto">
          <a:xfrm>
            <a:off x="865188" y="3662363"/>
            <a:ext cx="70453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4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	For the upper charge, the </a:t>
            </a:r>
            <a:r>
              <a:rPr lang="en-US" sz="2000" b="1" i="1">
                <a:solidFill>
                  <a:schemeClr val="bg2"/>
                </a:solidFill>
              </a:rPr>
              <a:t>E</a:t>
            </a:r>
            <a:r>
              <a:rPr lang="en-US" sz="2000" b="1">
                <a:solidFill>
                  <a:schemeClr val="bg2"/>
                </a:solidFill>
              </a:rPr>
              <a:t> field vector at the center of the square points towards that charge.  For the lower charge, the same thing is true.  Then the vector sum of these two </a:t>
            </a:r>
            <a:r>
              <a:rPr lang="en-US" sz="2000" b="1" i="1">
                <a:solidFill>
                  <a:schemeClr val="bg2"/>
                </a:solidFill>
              </a:rPr>
              <a:t>E</a:t>
            </a:r>
            <a:r>
              <a:rPr lang="en-US" sz="2000" b="1">
                <a:solidFill>
                  <a:schemeClr val="bg2"/>
                </a:solidFill>
              </a:rPr>
              <a:t> field vectors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points to the left</a:t>
            </a:r>
            <a:r>
              <a:rPr lang="en-US" sz="2000" b="1">
                <a:solidFill>
                  <a:schemeClr val="bg2"/>
                </a:solidFill>
              </a:rPr>
              <a:t>.  </a:t>
            </a:r>
          </a:p>
        </p:txBody>
      </p:sp>
      <p:sp>
        <p:nvSpPr>
          <p:cNvPr id="1431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854075"/>
            <a:ext cx="3846513" cy="1785938"/>
          </a:xfrm>
          <a:noFill/>
          <a:ln/>
        </p:spPr>
        <p:txBody>
          <a:bodyPr/>
          <a:lstStyle/>
          <a:p>
            <a:pPr marL="401638" indent="-401638">
              <a:lnSpc>
                <a:spcPct val="135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electric field at the center of the square?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431558" name="Group 6"/>
          <p:cNvGrpSpPr>
            <a:grpSpLocks/>
          </p:cNvGrpSpPr>
          <p:nvPr/>
        </p:nvGrpSpPr>
        <p:grpSpPr bwMode="auto">
          <a:xfrm>
            <a:off x="5865813" y="755650"/>
            <a:ext cx="2801937" cy="2319338"/>
            <a:chOff x="2950" y="1219"/>
            <a:chExt cx="1765" cy="1461"/>
          </a:xfrm>
        </p:grpSpPr>
        <p:sp>
          <p:nvSpPr>
            <p:cNvPr id="1431559" name="Rectangle 7"/>
            <p:cNvSpPr>
              <a:spLocks noChangeArrowheads="1"/>
            </p:cNvSpPr>
            <p:nvPr/>
          </p:nvSpPr>
          <p:spPr bwMode="auto">
            <a:xfrm>
              <a:off x="3506" y="1344"/>
              <a:ext cx="1209" cy="1209"/>
            </a:xfrm>
            <a:prstGeom prst="rect">
              <a:avLst/>
            </a:prstGeom>
            <a:noFill/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1560" name="Line 8"/>
            <p:cNvSpPr>
              <a:spLocks noChangeShapeType="1"/>
            </p:cNvSpPr>
            <p:nvPr/>
          </p:nvSpPr>
          <p:spPr bwMode="auto">
            <a:xfrm>
              <a:off x="4125" y="1944"/>
              <a:ext cx="48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1561" name="Line 9"/>
            <p:cNvSpPr>
              <a:spLocks noChangeShapeType="1"/>
            </p:cNvSpPr>
            <p:nvPr/>
          </p:nvSpPr>
          <p:spPr bwMode="auto">
            <a:xfrm flipH="1">
              <a:off x="3627" y="1947"/>
              <a:ext cx="486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1562" name="Line 10"/>
            <p:cNvSpPr>
              <a:spLocks noChangeShapeType="1"/>
            </p:cNvSpPr>
            <p:nvPr/>
          </p:nvSpPr>
          <p:spPr bwMode="auto">
            <a:xfrm rot="5400000" flipH="1" flipV="1">
              <a:off x="3870" y="1701"/>
              <a:ext cx="486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1563" name="Line 11"/>
            <p:cNvSpPr>
              <a:spLocks noChangeShapeType="1"/>
            </p:cNvSpPr>
            <p:nvPr/>
          </p:nvSpPr>
          <p:spPr bwMode="auto">
            <a:xfrm rot="2808993" flipH="1" flipV="1">
              <a:off x="3691" y="1757"/>
              <a:ext cx="486" cy="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1564" name="Oval 12"/>
            <p:cNvSpPr>
              <a:spLocks noChangeArrowheads="1"/>
            </p:cNvSpPr>
            <p:nvPr/>
          </p:nvSpPr>
          <p:spPr bwMode="auto">
            <a:xfrm>
              <a:off x="4098" y="1926"/>
              <a:ext cx="35" cy="3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1565" name="Text Box 13"/>
            <p:cNvSpPr txBox="1">
              <a:spLocks noChangeArrowheads="1"/>
            </p:cNvSpPr>
            <p:nvPr/>
          </p:nvSpPr>
          <p:spPr bwMode="auto">
            <a:xfrm>
              <a:off x="4442" y="1960"/>
              <a:ext cx="22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accent1"/>
                  </a:solidFill>
                </a:rPr>
                <a:t>4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1566" name="Text Box 14"/>
            <p:cNvSpPr txBox="1">
              <a:spLocks noChangeArrowheads="1"/>
            </p:cNvSpPr>
            <p:nvPr/>
          </p:nvSpPr>
          <p:spPr bwMode="auto">
            <a:xfrm>
              <a:off x="3626" y="1975"/>
              <a:ext cx="22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3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1567" name="Text Box 15"/>
            <p:cNvSpPr txBox="1">
              <a:spLocks noChangeArrowheads="1"/>
            </p:cNvSpPr>
            <p:nvPr/>
          </p:nvSpPr>
          <p:spPr bwMode="auto">
            <a:xfrm>
              <a:off x="3680" y="1354"/>
              <a:ext cx="22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accent2"/>
                  </a:solidFill>
                </a:rPr>
                <a:t>2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1568" name="Text Box 16"/>
            <p:cNvSpPr txBox="1">
              <a:spLocks noChangeArrowheads="1"/>
            </p:cNvSpPr>
            <p:nvPr/>
          </p:nvSpPr>
          <p:spPr bwMode="auto">
            <a:xfrm>
              <a:off x="4160" y="1351"/>
              <a:ext cx="22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hlink"/>
                  </a:solidFill>
                </a:rPr>
                <a:t>1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1569" name="Oval 17"/>
            <p:cNvSpPr>
              <a:spLocks noChangeArrowheads="1"/>
            </p:cNvSpPr>
            <p:nvPr/>
          </p:nvSpPr>
          <p:spPr bwMode="auto">
            <a:xfrm>
              <a:off x="3432" y="1272"/>
              <a:ext cx="150" cy="1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1570" name="Oval 18"/>
            <p:cNvSpPr>
              <a:spLocks noChangeArrowheads="1"/>
            </p:cNvSpPr>
            <p:nvPr/>
          </p:nvSpPr>
          <p:spPr bwMode="auto">
            <a:xfrm>
              <a:off x="3429" y="2469"/>
              <a:ext cx="150" cy="1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1571" name="Text Box 19"/>
            <p:cNvSpPr txBox="1">
              <a:spLocks noChangeArrowheads="1"/>
            </p:cNvSpPr>
            <p:nvPr/>
          </p:nvSpPr>
          <p:spPr bwMode="auto">
            <a:xfrm>
              <a:off x="2950" y="2415"/>
              <a:ext cx="479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/>
                <a:t>-2 C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1572" name="Text Box 20"/>
            <p:cNvSpPr txBox="1">
              <a:spLocks noChangeArrowheads="1"/>
            </p:cNvSpPr>
            <p:nvPr/>
          </p:nvSpPr>
          <p:spPr bwMode="auto">
            <a:xfrm>
              <a:off x="2950" y="1219"/>
              <a:ext cx="479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/>
                <a:t>-2 C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</p:grpSp>
      <p:sp>
        <p:nvSpPr>
          <p:cNvPr id="1431573" name="Text Box 21"/>
          <p:cNvSpPr txBox="1">
            <a:spLocks noChangeArrowheads="1"/>
          </p:cNvSpPr>
          <p:nvPr/>
        </p:nvSpPr>
        <p:spPr bwMode="auto">
          <a:xfrm>
            <a:off x="3649663" y="2584450"/>
            <a:ext cx="15113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tx2"/>
                </a:solidFill>
              </a:rPr>
              <a:t>5)  </a:t>
            </a:r>
            <a:r>
              <a:rPr lang="en-US" b="1" i="1">
                <a:solidFill>
                  <a:schemeClr val="tx2"/>
                </a:solidFill>
              </a:rPr>
              <a:t>E</a:t>
            </a:r>
            <a:r>
              <a:rPr lang="en-US" b="1">
                <a:solidFill>
                  <a:schemeClr val="tx2"/>
                </a:solidFill>
              </a:rPr>
              <a:t>  =  0</a:t>
            </a:r>
          </a:p>
        </p:txBody>
      </p:sp>
      <p:sp>
        <p:nvSpPr>
          <p:cNvPr id="1431574" name="Oval 22"/>
          <p:cNvSpPr>
            <a:spLocks noChangeArrowheads="1"/>
          </p:cNvSpPr>
          <p:nvPr/>
        </p:nvSpPr>
        <p:spPr bwMode="auto">
          <a:xfrm>
            <a:off x="6616700" y="1712913"/>
            <a:ext cx="1177925" cy="62388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31575" name="Rectangle 23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19) Superposition </a:t>
            </a:r>
            <a:r>
              <a:rPr lang="en-US" sz="2800" dirty="0">
                <a:solidFill>
                  <a:schemeClr val="accent2"/>
                </a:solidFill>
              </a:rPr>
              <a:t>I</a:t>
            </a:r>
          </a:p>
        </p:txBody>
      </p:sp>
      <p:sp>
        <p:nvSpPr>
          <p:cNvPr id="1431576" name="Text Box 24"/>
          <p:cNvSpPr txBox="1">
            <a:spLocks noChangeArrowheads="1"/>
          </p:cNvSpPr>
          <p:nvPr/>
        </p:nvSpPr>
        <p:spPr bwMode="auto">
          <a:xfrm>
            <a:off x="1377950" y="5894388"/>
            <a:ext cx="6034088" cy="7112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What if the lower charge was +2 C?  	       What if both charges were +2 C?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02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433603" name="Group 3"/>
          <p:cNvGrpSpPr>
            <a:grpSpLocks/>
          </p:cNvGrpSpPr>
          <p:nvPr/>
        </p:nvGrpSpPr>
        <p:grpSpPr bwMode="auto">
          <a:xfrm>
            <a:off x="5146675" y="760413"/>
            <a:ext cx="3783013" cy="2332037"/>
            <a:chOff x="3012" y="2362"/>
            <a:chExt cx="2383" cy="1469"/>
          </a:xfrm>
        </p:grpSpPr>
        <p:sp>
          <p:nvSpPr>
            <p:cNvPr id="1433604" name="Rectangle 4"/>
            <p:cNvSpPr>
              <a:spLocks noChangeArrowheads="1"/>
            </p:cNvSpPr>
            <p:nvPr/>
          </p:nvSpPr>
          <p:spPr bwMode="auto">
            <a:xfrm>
              <a:off x="3572" y="2495"/>
              <a:ext cx="1209" cy="1209"/>
            </a:xfrm>
            <a:prstGeom prst="rect">
              <a:avLst/>
            </a:prstGeom>
            <a:noFill/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3605" name="Line 5"/>
            <p:cNvSpPr>
              <a:spLocks noChangeShapeType="1"/>
            </p:cNvSpPr>
            <p:nvPr/>
          </p:nvSpPr>
          <p:spPr bwMode="auto">
            <a:xfrm>
              <a:off x="4191" y="3095"/>
              <a:ext cx="48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3606" name="Line 6"/>
            <p:cNvSpPr>
              <a:spLocks noChangeShapeType="1"/>
            </p:cNvSpPr>
            <p:nvPr/>
          </p:nvSpPr>
          <p:spPr bwMode="auto">
            <a:xfrm flipH="1">
              <a:off x="3693" y="3098"/>
              <a:ext cx="486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3607" name="Line 7"/>
            <p:cNvSpPr>
              <a:spLocks noChangeShapeType="1"/>
            </p:cNvSpPr>
            <p:nvPr/>
          </p:nvSpPr>
          <p:spPr bwMode="auto">
            <a:xfrm rot="5400000" flipH="1" flipV="1">
              <a:off x="3936" y="2852"/>
              <a:ext cx="486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3608" name="Line 8"/>
            <p:cNvSpPr>
              <a:spLocks noChangeShapeType="1"/>
            </p:cNvSpPr>
            <p:nvPr/>
          </p:nvSpPr>
          <p:spPr bwMode="auto">
            <a:xfrm rot="2808993" flipH="1" flipV="1">
              <a:off x="3757" y="2908"/>
              <a:ext cx="486" cy="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3609" name="Oval 9"/>
            <p:cNvSpPr>
              <a:spLocks noChangeArrowheads="1"/>
            </p:cNvSpPr>
            <p:nvPr/>
          </p:nvSpPr>
          <p:spPr bwMode="auto">
            <a:xfrm>
              <a:off x="4164" y="3077"/>
              <a:ext cx="35" cy="3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3610" name="Text Box 10"/>
            <p:cNvSpPr txBox="1">
              <a:spLocks noChangeArrowheads="1"/>
            </p:cNvSpPr>
            <p:nvPr/>
          </p:nvSpPr>
          <p:spPr bwMode="auto">
            <a:xfrm>
              <a:off x="4508" y="3111"/>
              <a:ext cx="22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accent1"/>
                  </a:solidFill>
                </a:rPr>
                <a:t>4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3611" name="Text Box 11"/>
            <p:cNvSpPr txBox="1">
              <a:spLocks noChangeArrowheads="1"/>
            </p:cNvSpPr>
            <p:nvPr/>
          </p:nvSpPr>
          <p:spPr bwMode="auto">
            <a:xfrm>
              <a:off x="3692" y="3126"/>
              <a:ext cx="22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3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3612" name="Text Box 12"/>
            <p:cNvSpPr txBox="1">
              <a:spLocks noChangeArrowheads="1"/>
            </p:cNvSpPr>
            <p:nvPr/>
          </p:nvSpPr>
          <p:spPr bwMode="auto">
            <a:xfrm>
              <a:off x="3746" y="2505"/>
              <a:ext cx="22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accent2"/>
                  </a:solidFill>
                </a:rPr>
                <a:t>2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3613" name="Text Box 13"/>
            <p:cNvSpPr txBox="1">
              <a:spLocks noChangeArrowheads="1"/>
            </p:cNvSpPr>
            <p:nvPr/>
          </p:nvSpPr>
          <p:spPr bwMode="auto">
            <a:xfrm>
              <a:off x="4226" y="2502"/>
              <a:ext cx="22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hlink"/>
                  </a:solidFill>
                </a:rPr>
                <a:t>1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3614" name="Oval 14"/>
            <p:cNvSpPr>
              <a:spLocks noChangeArrowheads="1"/>
            </p:cNvSpPr>
            <p:nvPr/>
          </p:nvSpPr>
          <p:spPr bwMode="auto">
            <a:xfrm>
              <a:off x="3498" y="2423"/>
              <a:ext cx="150" cy="1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3615" name="Oval 15"/>
            <p:cNvSpPr>
              <a:spLocks noChangeArrowheads="1"/>
            </p:cNvSpPr>
            <p:nvPr/>
          </p:nvSpPr>
          <p:spPr bwMode="auto">
            <a:xfrm>
              <a:off x="3495" y="3620"/>
              <a:ext cx="150" cy="1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3616" name="Text Box 16"/>
            <p:cNvSpPr txBox="1">
              <a:spLocks noChangeArrowheads="1"/>
            </p:cNvSpPr>
            <p:nvPr/>
          </p:nvSpPr>
          <p:spPr bwMode="auto">
            <a:xfrm>
              <a:off x="3016" y="3566"/>
              <a:ext cx="479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/>
                <a:t>-2 C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3617" name="Text Box 17"/>
            <p:cNvSpPr txBox="1">
              <a:spLocks noChangeArrowheads="1"/>
            </p:cNvSpPr>
            <p:nvPr/>
          </p:nvSpPr>
          <p:spPr bwMode="auto">
            <a:xfrm>
              <a:off x="3012" y="2362"/>
              <a:ext cx="479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/>
                <a:t>-2 C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3618" name="Text Box 18"/>
            <p:cNvSpPr txBox="1">
              <a:spLocks noChangeArrowheads="1"/>
            </p:cNvSpPr>
            <p:nvPr/>
          </p:nvSpPr>
          <p:spPr bwMode="auto">
            <a:xfrm>
              <a:off x="4891" y="2368"/>
              <a:ext cx="479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/>
                <a:t>-2 C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3619" name="Text Box 19"/>
            <p:cNvSpPr txBox="1">
              <a:spLocks noChangeArrowheads="1"/>
            </p:cNvSpPr>
            <p:nvPr/>
          </p:nvSpPr>
          <p:spPr bwMode="auto">
            <a:xfrm>
              <a:off x="4916" y="3563"/>
              <a:ext cx="479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/>
                <a:t>-2 C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3620" name="Oval 20"/>
            <p:cNvSpPr>
              <a:spLocks noChangeArrowheads="1"/>
            </p:cNvSpPr>
            <p:nvPr/>
          </p:nvSpPr>
          <p:spPr bwMode="auto">
            <a:xfrm>
              <a:off x="4702" y="2419"/>
              <a:ext cx="150" cy="1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3621" name="Oval 21"/>
            <p:cNvSpPr>
              <a:spLocks noChangeArrowheads="1"/>
            </p:cNvSpPr>
            <p:nvPr/>
          </p:nvSpPr>
          <p:spPr bwMode="auto">
            <a:xfrm>
              <a:off x="4706" y="3623"/>
              <a:ext cx="150" cy="1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433622" name="Rectangle 22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20) Superposition </a:t>
            </a:r>
            <a:r>
              <a:rPr lang="en-US" sz="2800" dirty="0">
                <a:solidFill>
                  <a:schemeClr val="accent2"/>
                </a:solidFill>
              </a:rPr>
              <a:t>II</a:t>
            </a:r>
          </a:p>
        </p:txBody>
      </p:sp>
      <p:sp>
        <p:nvSpPr>
          <p:cNvPr id="1433623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0" y="854075"/>
            <a:ext cx="3846513" cy="1785938"/>
          </a:xfrm>
          <a:noFill/>
          <a:ln/>
        </p:spPr>
        <p:txBody>
          <a:bodyPr/>
          <a:lstStyle/>
          <a:p>
            <a:pPr marL="401638" indent="-401638">
              <a:lnSpc>
                <a:spcPct val="135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electric field at the center of the square?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3624" name="Text Box 24"/>
          <p:cNvSpPr txBox="1">
            <a:spLocks noChangeArrowheads="1"/>
          </p:cNvSpPr>
          <p:nvPr/>
        </p:nvSpPr>
        <p:spPr bwMode="auto">
          <a:xfrm>
            <a:off x="3259138" y="2743200"/>
            <a:ext cx="15113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tx2"/>
                </a:solidFill>
              </a:rPr>
              <a:t>5)  </a:t>
            </a:r>
            <a:r>
              <a:rPr lang="en-US" b="1" i="1">
                <a:solidFill>
                  <a:schemeClr val="tx2"/>
                </a:solidFill>
              </a:rPr>
              <a:t>E</a:t>
            </a:r>
            <a:r>
              <a:rPr lang="en-US" b="1">
                <a:solidFill>
                  <a:schemeClr val="tx2"/>
                </a:solidFill>
              </a:rPr>
              <a:t>  = 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3970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363971" name="Group 3"/>
          <p:cNvGrpSpPr>
            <a:grpSpLocks/>
          </p:cNvGrpSpPr>
          <p:nvPr/>
        </p:nvGrpSpPr>
        <p:grpSpPr bwMode="auto">
          <a:xfrm>
            <a:off x="2241550" y="4064000"/>
            <a:ext cx="4562475" cy="1773238"/>
            <a:chOff x="2225" y="2400"/>
            <a:chExt cx="3309" cy="1303"/>
          </a:xfrm>
        </p:grpSpPr>
        <p:sp>
          <p:nvSpPr>
            <p:cNvPr id="1363972" name="Rectangle 4"/>
            <p:cNvSpPr>
              <a:spLocks noChangeArrowheads="1"/>
            </p:cNvSpPr>
            <p:nvPr/>
          </p:nvSpPr>
          <p:spPr bwMode="auto">
            <a:xfrm>
              <a:off x="2225" y="2400"/>
              <a:ext cx="3309" cy="130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363973" name="Group 5"/>
            <p:cNvGrpSpPr>
              <a:grpSpLocks/>
            </p:cNvGrpSpPr>
            <p:nvPr/>
          </p:nvGrpSpPr>
          <p:grpSpPr bwMode="auto">
            <a:xfrm>
              <a:off x="2472" y="2564"/>
              <a:ext cx="2839" cy="968"/>
              <a:chOff x="2472" y="2564"/>
              <a:chExt cx="2839" cy="968"/>
            </a:xfrm>
          </p:grpSpPr>
          <p:grpSp>
            <p:nvGrpSpPr>
              <p:cNvPr id="1363974" name="Group 6"/>
              <p:cNvGrpSpPr>
                <a:grpSpLocks/>
              </p:cNvGrpSpPr>
              <p:nvPr/>
            </p:nvGrpSpPr>
            <p:grpSpPr bwMode="auto">
              <a:xfrm>
                <a:off x="2472" y="2572"/>
                <a:ext cx="1152" cy="960"/>
                <a:chOff x="3696" y="2304"/>
                <a:chExt cx="1152" cy="960"/>
              </a:xfrm>
            </p:grpSpPr>
            <p:sp>
              <p:nvSpPr>
                <p:cNvPr id="1363975" name="Rectangle 7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3884" y="2304"/>
                  <a:ext cx="743" cy="116"/>
                </a:xfrm>
                <a:prstGeom prst="rect">
                  <a:avLst/>
                </a:prstGeom>
                <a:pattFill prst="wdDnDiag">
                  <a:fgClr>
                    <a:schemeClr val="accent1"/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63976" name="Line 8"/>
                <p:cNvSpPr>
                  <a:spLocks noChangeShapeType="1"/>
                </p:cNvSpPr>
                <p:nvPr/>
              </p:nvSpPr>
              <p:spPr bwMode="auto">
                <a:xfrm>
                  <a:off x="4464" y="2400"/>
                  <a:ext cx="222" cy="60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63977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3865" y="2400"/>
                  <a:ext cx="215" cy="61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63978" name="Oval 10"/>
                <p:cNvSpPr>
                  <a:spLocks noChangeArrowheads="1"/>
                </p:cNvSpPr>
                <p:nvPr/>
              </p:nvSpPr>
              <p:spPr bwMode="auto">
                <a:xfrm>
                  <a:off x="3696" y="2976"/>
                  <a:ext cx="288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63979" name="Oval 11"/>
                <p:cNvSpPr>
                  <a:spLocks noChangeArrowheads="1"/>
                </p:cNvSpPr>
                <p:nvPr/>
              </p:nvSpPr>
              <p:spPr bwMode="auto">
                <a:xfrm>
                  <a:off x="4560" y="2976"/>
                  <a:ext cx="288" cy="28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363980" name="Group 12"/>
              <p:cNvGrpSpPr>
                <a:grpSpLocks/>
              </p:cNvGrpSpPr>
              <p:nvPr/>
            </p:nvGrpSpPr>
            <p:grpSpPr bwMode="auto">
              <a:xfrm>
                <a:off x="4159" y="2564"/>
                <a:ext cx="1152" cy="960"/>
                <a:chOff x="4128" y="2688"/>
                <a:chExt cx="1152" cy="960"/>
              </a:xfrm>
            </p:grpSpPr>
            <p:sp>
              <p:nvSpPr>
                <p:cNvPr id="1363981" name="Rectangle 13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4316" y="2688"/>
                  <a:ext cx="743" cy="116"/>
                </a:xfrm>
                <a:prstGeom prst="rect">
                  <a:avLst/>
                </a:prstGeom>
                <a:pattFill prst="wdDnDiag">
                  <a:fgClr>
                    <a:schemeClr val="accent1"/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63982" name="Line 14"/>
                <p:cNvSpPr>
                  <a:spLocks noChangeShapeType="1"/>
                </p:cNvSpPr>
                <p:nvPr/>
              </p:nvSpPr>
              <p:spPr bwMode="auto">
                <a:xfrm>
                  <a:off x="4896" y="2784"/>
                  <a:ext cx="222" cy="60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63983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4297" y="2784"/>
                  <a:ext cx="215" cy="61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63984" name="Oval 16"/>
                <p:cNvSpPr>
                  <a:spLocks noChangeArrowheads="1"/>
                </p:cNvSpPr>
                <p:nvPr/>
              </p:nvSpPr>
              <p:spPr bwMode="auto">
                <a:xfrm>
                  <a:off x="4128" y="3360"/>
                  <a:ext cx="288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63985" name="Oval 17"/>
                <p:cNvSpPr>
                  <a:spLocks noChangeArrowheads="1"/>
                </p:cNvSpPr>
                <p:nvPr/>
              </p:nvSpPr>
              <p:spPr bwMode="auto">
                <a:xfrm>
                  <a:off x="4992" y="3360"/>
                  <a:ext cx="288" cy="288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</p:grpSp>
      <p:sp>
        <p:nvSpPr>
          <p:cNvPr id="1363986" name="Rectangle 18"/>
          <p:cNvSpPr>
            <a:spLocks noChangeArrowheads="1"/>
          </p:cNvSpPr>
          <p:nvPr/>
        </p:nvSpPr>
        <p:spPr bwMode="auto">
          <a:xfrm>
            <a:off x="3806825" y="790575"/>
            <a:ext cx="5337175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/>
              <a:t> </a:t>
            </a:r>
            <a:r>
              <a:rPr lang="en-US" sz="2000" b="1">
                <a:solidFill>
                  <a:schemeClr val="tx2"/>
                </a:solidFill>
              </a:rPr>
              <a:t>                  have </a:t>
            </a:r>
            <a:r>
              <a:rPr lang="en-US" sz="2000" b="1">
                <a:solidFill>
                  <a:schemeClr val="accent2"/>
                </a:solidFill>
              </a:rPr>
              <a:t>opposite</a:t>
            </a:r>
            <a:r>
              <a:rPr lang="en-US" sz="2000" b="1">
                <a:solidFill>
                  <a:schemeClr val="tx2"/>
                </a:solidFill>
              </a:rPr>
              <a:t> charges</a:t>
            </a:r>
            <a:endParaRPr lang="en-US" b="1">
              <a:solidFill>
                <a:schemeClr val="tx2"/>
              </a:solidFill>
            </a:endParaRPr>
          </a:p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2)                   have the </a:t>
            </a:r>
            <a:r>
              <a:rPr lang="en-US" sz="2000" b="1">
                <a:solidFill>
                  <a:schemeClr val="accent2"/>
                </a:solidFill>
              </a:rPr>
              <a:t>same</a:t>
            </a:r>
            <a:r>
              <a:rPr lang="en-US" sz="2000" b="1">
                <a:solidFill>
                  <a:schemeClr val="tx2"/>
                </a:solidFill>
              </a:rPr>
              <a:t> charge</a:t>
            </a:r>
          </a:p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3)                        </a:t>
            </a:r>
            <a:r>
              <a:rPr lang="en-US" sz="2000" b="1">
                <a:solidFill>
                  <a:schemeClr val="accent2"/>
                </a:solidFill>
              </a:rPr>
              <a:t>all</a:t>
            </a:r>
            <a:r>
              <a:rPr lang="en-US" sz="2000" b="1">
                <a:solidFill>
                  <a:schemeClr val="tx2"/>
                </a:solidFill>
              </a:rPr>
              <a:t> have the </a:t>
            </a:r>
            <a:r>
              <a:rPr lang="en-US" sz="2000" b="1">
                <a:solidFill>
                  <a:schemeClr val="accent2"/>
                </a:solidFill>
              </a:rPr>
              <a:t>same</a:t>
            </a:r>
            <a:r>
              <a:rPr lang="en-US" sz="2000" b="1">
                <a:solidFill>
                  <a:schemeClr val="tx2"/>
                </a:solidFill>
              </a:rPr>
              <a:t> charge</a:t>
            </a:r>
          </a:p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4)   one ball must be </a:t>
            </a:r>
            <a:r>
              <a:rPr lang="en-US" sz="2000" b="1">
                <a:solidFill>
                  <a:schemeClr val="accent2"/>
                </a:solidFill>
              </a:rPr>
              <a:t>neutral</a:t>
            </a:r>
            <a:r>
              <a:rPr lang="en-US" sz="2000" b="1">
                <a:solidFill>
                  <a:schemeClr val="tx2"/>
                </a:solidFill>
              </a:rPr>
              <a:t>  (no charge)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63987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265113" y="854075"/>
            <a:ext cx="2846387" cy="2230438"/>
          </a:xfrm>
          <a:noFill/>
          <a:ln/>
        </p:spPr>
        <p:txBody>
          <a:bodyPr/>
          <a:lstStyle/>
          <a:p>
            <a:pPr marL="401638" indent="-401638">
              <a:lnSpc>
                <a:spcPct val="115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From the picture, what can you conclude about the charges?</a:t>
            </a:r>
            <a:endParaRPr lang="en-US" b="1"/>
          </a:p>
        </p:txBody>
      </p:sp>
      <p:sp>
        <p:nvSpPr>
          <p:cNvPr id="1363988" name="Oval 20"/>
          <p:cNvSpPr>
            <a:spLocks noChangeArrowheads="1"/>
          </p:cNvSpPr>
          <p:nvPr/>
        </p:nvSpPr>
        <p:spPr bwMode="auto">
          <a:xfrm>
            <a:off x="4405313" y="901700"/>
            <a:ext cx="274637" cy="274638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63989" name="Oval 21"/>
          <p:cNvSpPr>
            <a:spLocks noChangeArrowheads="1"/>
          </p:cNvSpPr>
          <p:nvPr/>
        </p:nvSpPr>
        <p:spPr bwMode="auto">
          <a:xfrm>
            <a:off x="4938713" y="901700"/>
            <a:ext cx="274637" cy="274638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63990" name="Oval 22"/>
          <p:cNvSpPr>
            <a:spLocks noChangeArrowheads="1"/>
          </p:cNvSpPr>
          <p:nvPr/>
        </p:nvSpPr>
        <p:spPr bwMode="auto">
          <a:xfrm>
            <a:off x="4387850" y="1462088"/>
            <a:ext cx="274638" cy="2746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63991" name="Oval 23"/>
          <p:cNvSpPr>
            <a:spLocks noChangeArrowheads="1"/>
          </p:cNvSpPr>
          <p:nvPr/>
        </p:nvSpPr>
        <p:spPr bwMode="auto">
          <a:xfrm>
            <a:off x="4921250" y="1462088"/>
            <a:ext cx="274638" cy="274637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63992" name="Oval 24"/>
          <p:cNvSpPr>
            <a:spLocks noChangeArrowheads="1"/>
          </p:cNvSpPr>
          <p:nvPr/>
        </p:nvSpPr>
        <p:spPr bwMode="auto">
          <a:xfrm>
            <a:off x="4371975" y="1973263"/>
            <a:ext cx="274638" cy="2746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63993" name="Oval 25"/>
          <p:cNvSpPr>
            <a:spLocks noChangeArrowheads="1"/>
          </p:cNvSpPr>
          <p:nvPr/>
        </p:nvSpPr>
        <p:spPr bwMode="auto">
          <a:xfrm>
            <a:off x="4905375" y="1973263"/>
            <a:ext cx="274638" cy="274637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63994" name="Oval 26"/>
          <p:cNvSpPr>
            <a:spLocks noChangeArrowheads="1"/>
          </p:cNvSpPr>
          <p:nvPr/>
        </p:nvSpPr>
        <p:spPr bwMode="auto">
          <a:xfrm>
            <a:off x="5438775" y="1973263"/>
            <a:ext cx="274638" cy="274637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63995" name="Rectangle 27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2) Electric </a:t>
            </a:r>
            <a:r>
              <a:rPr lang="en-US" sz="2800" dirty="0">
                <a:solidFill>
                  <a:schemeClr val="accent2"/>
                </a:solidFill>
              </a:rPr>
              <a:t>Charge II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650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35651" name="AutoShape 3"/>
          <p:cNvSpPr>
            <a:spLocks noChangeArrowheads="1"/>
          </p:cNvSpPr>
          <p:nvPr/>
        </p:nvSpPr>
        <p:spPr bwMode="auto">
          <a:xfrm>
            <a:off x="1314450" y="3624263"/>
            <a:ext cx="5967413" cy="20558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1435652" name="Rectangle 4"/>
          <p:cNvSpPr>
            <a:spLocks noChangeArrowheads="1"/>
          </p:cNvSpPr>
          <p:nvPr/>
        </p:nvSpPr>
        <p:spPr bwMode="auto">
          <a:xfrm>
            <a:off x="1428750" y="3700463"/>
            <a:ext cx="60833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4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   The four </a:t>
            </a:r>
            <a:r>
              <a:rPr lang="en-US" sz="2000" b="1" i="1">
                <a:solidFill>
                  <a:schemeClr val="bg2"/>
                </a:solidFill>
              </a:rPr>
              <a:t>E</a:t>
            </a:r>
            <a:r>
              <a:rPr lang="en-US" sz="2000" b="1">
                <a:solidFill>
                  <a:schemeClr val="bg2"/>
                </a:solidFill>
              </a:rPr>
              <a:t> field vectors all point outwards from the center of the square toward their respective charges.  Because they are all equal, the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 </a:t>
            </a:r>
            <a:r>
              <a:rPr lang="en-US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field is zero at the center</a:t>
            </a:r>
            <a:r>
              <a:rPr lang="en-US" sz="2000" b="1">
                <a:solidFill>
                  <a:schemeClr val="bg2"/>
                </a:solidFill>
              </a:rPr>
              <a:t>!!</a:t>
            </a:r>
          </a:p>
        </p:txBody>
      </p:sp>
      <p:grpSp>
        <p:nvGrpSpPr>
          <p:cNvPr id="1435653" name="Group 5"/>
          <p:cNvGrpSpPr>
            <a:grpSpLocks/>
          </p:cNvGrpSpPr>
          <p:nvPr/>
        </p:nvGrpSpPr>
        <p:grpSpPr bwMode="auto">
          <a:xfrm>
            <a:off x="5146675" y="760413"/>
            <a:ext cx="3783013" cy="2332037"/>
            <a:chOff x="3012" y="2362"/>
            <a:chExt cx="2383" cy="1469"/>
          </a:xfrm>
        </p:grpSpPr>
        <p:sp>
          <p:nvSpPr>
            <p:cNvPr id="1435654" name="Rectangle 6"/>
            <p:cNvSpPr>
              <a:spLocks noChangeArrowheads="1"/>
            </p:cNvSpPr>
            <p:nvPr/>
          </p:nvSpPr>
          <p:spPr bwMode="auto">
            <a:xfrm>
              <a:off x="3572" y="2495"/>
              <a:ext cx="1209" cy="1209"/>
            </a:xfrm>
            <a:prstGeom prst="rect">
              <a:avLst/>
            </a:prstGeom>
            <a:noFill/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5655" name="Line 7"/>
            <p:cNvSpPr>
              <a:spLocks noChangeShapeType="1"/>
            </p:cNvSpPr>
            <p:nvPr/>
          </p:nvSpPr>
          <p:spPr bwMode="auto">
            <a:xfrm>
              <a:off x="4191" y="3095"/>
              <a:ext cx="48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5656" name="Line 8"/>
            <p:cNvSpPr>
              <a:spLocks noChangeShapeType="1"/>
            </p:cNvSpPr>
            <p:nvPr/>
          </p:nvSpPr>
          <p:spPr bwMode="auto">
            <a:xfrm flipH="1">
              <a:off x="3693" y="3098"/>
              <a:ext cx="486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5657" name="Line 9"/>
            <p:cNvSpPr>
              <a:spLocks noChangeShapeType="1"/>
            </p:cNvSpPr>
            <p:nvPr/>
          </p:nvSpPr>
          <p:spPr bwMode="auto">
            <a:xfrm rot="5400000" flipH="1" flipV="1">
              <a:off x="3936" y="2852"/>
              <a:ext cx="486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5658" name="Line 10"/>
            <p:cNvSpPr>
              <a:spLocks noChangeShapeType="1"/>
            </p:cNvSpPr>
            <p:nvPr/>
          </p:nvSpPr>
          <p:spPr bwMode="auto">
            <a:xfrm rot="2808993" flipH="1" flipV="1">
              <a:off x="3757" y="2908"/>
              <a:ext cx="486" cy="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5659" name="Oval 11"/>
            <p:cNvSpPr>
              <a:spLocks noChangeArrowheads="1"/>
            </p:cNvSpPr>
            <p:nvPr/>
          </p:nvSpPr>
          <p:spPr bwMode="auto">
            <a:xfrm>
              <a:off x="4164" y="3077"/>
              <a:ext cx="35" cy="3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5660" name="Text Box 12"/>
            <p:cNvSpPr txBox="1">
              <a:spLocks noChangeArrowheads="1"/>
            </p:cNvSpPr>
            <p:nvPr/>
          </p:nvSpPr>
          <p:spPr bwMode="auto">
            <a:xfrm>
              <a:off x="4508" y="3111"/>
              <a:ext cx="22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accent1"/>
                  </a:solidFill>
                </a:rPr>
                <a:t>4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5661" name="Text Box 13"/>
            <p:cNvSpPr txBox="1">
              <a:spLocks noChangeArrowheads="1"/>
            </p:cNvSpPr>
            <p:nvPr/>
          </p:nvSpPr>
          <p:spPr bwMode="auto">
            <a:xfrm>
              <a:off x="3692" y="3126"/>
              <a:ext cx="22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3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5662" name="Text Box 14"/>
            <p:cNvSpPr txBox="1">
              <a:spLocks noChangeArrowheads="1"/>
            </p:cNvSpPr>
            <p:nvPr/>
          </p:nvSpPr>
          <p:spPr bwMode="auto">
            <a:xfrm>
              <a:off x="3746" y="2505"/>
              <a:ext cx="22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accent2"/>
                  </a:solidFill>
                </a:rPr>
                <a:t>2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5663" name="Text Box 15"/>
            <p:cNvSpPr txBox="1">
              <a:spLocks noChangeArrowheads="1"/>
            </p:cNvSpPr>
            <p:nvPr/>
          </p:nvSpPr>
          <p:spPr bwMode="auto">
            <a:xfrm>
              <a:off x="4226" y="2502"/>
              <a:ext cx="22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hlink"/>
                  </a:solidFill>
                </a:rPr>
                <a:t>1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5664" name="Oval 16"/>
            <p:cNvSpPr>
              <a:spLocks noChangeArrowheads="1"/>
            </p:cNvSpPr>
            <p:nvPr/>
          </p:nvSpPr>
          <p:spPr bwMode="auto">
            <a:xfrm>
              <a:off x="3498" y="2423"/>
              <a:ext cx="150" cy="1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5665" name="Oval 17"/>
            <p:cNvSpPr>
              <a:spLocks noChangeArrowheads="1"/>
            </p:cNvSpPr>
            <p:nvPr/>
          </p:nvSpPr>
          <p:spPr bwMode="auto">
            <a:xfrm>
              <a:off x="3495" y="3620"/>
              <a:ext cx="150" cy="1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5666" name="Text Box 18"/>
            <p:cNvSpPr txBox="1">
              <a:spLocks noChangeArrowheads="1"/>
            </p:cNvSpPr>
            <p:nvPr/>
          </p:nvSpPr>
          <p:spPr bwMode="auto">
            <a:xfrm>
              <a:off x="3016" y="3566"/>
              <a:ext cx="479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/>
                <a:t>-2 C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5667" name="Text Box 19"/>
            <p:cNvSpPr txBox="1">
              <a:spLocks noChangeArrowheads="1"/>
            </p:cNvSpPr>
            <p:nvPr/>
          </p:nvSpPr>
          <p:spPr bwMode="auto">
            <a:xfrm>
              <a:off x="3012" y="2362"/>
              <a:ext cx="479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/>
                <a:t>-2 C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5668" name="Text Box 20"/>
            <p:cNvSpPr txBox="1">
              <a:spLocks noChangeArrowheads="1"/>
            </p:cNvSpPr>
            <p:nvPr/>
          </p:nvSpPr>
          <p:spPr bwMode="auto">
            <a:xfrm>
              <a:off x="4891" y="2368"/>
              <a:ext cx="479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/>
                <a:t>-2 C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5669" name="Text Box 21"/>
            <p:cNvSpPr txBox="1">
              <a:spLocks noChangeArrowheads="1"/>
            </p:cNvSpPr>
            <p:nvPr/>
          </p:nvSpPr>
          <p:spPr bwMode="auto">
            <a:xfrm>
              <a:off x="4916" y="3563"/>
              <a:ext cx="479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/>
                <a:t>-2 C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5670" name="Oval 22"/>
            <p:cNvSpPr>
              <a:spLocks noChangeArrowheads="1"/>
            </p:cNvSpPr>
            <p:nvPr/>
          </p:nvSpPr>
          <p:spPr bwMode="auto">
            <a:xfrm>
              <a:off x="4702" y="2419"/>
              <a:ext cx="150" cy="1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5671" name="Oval 23"/>
            <p:cNvSpPr>
              <a:spLocks noChangeArrowheads="1"/>
            </p:cNvSpPr>
            <p:nvPr/>
          </p:nvSpPr>
          <p:spPr bwMode="auto">
            <a:xfrm>
              <a:off x="4706" y="3623"/>
              <a:ext cx="150" cy="1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435672" name="Oval 24"/>
          <p:cNvSpPr>
            <a:spLocks noChangeArrowheads="1"/>
          </p:cNvSpPr>
          <p:nvPr/>
        </p:nvSpPr>
        <p:spPr bwMode="auto">
          <a:xfrm>
            <a:off x="2973388" y="2641600"/>
            <a:ext cx="2071687" cy="62388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35673" name="Rectangle 25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20) Superposition </a:t>
            </a:r>
            <a:r>
              <a:rPr lang="en-US" sz="2800" dirty="0">
                <a:solidFill>
                  <a:schemeClr val="accent2"/>
                </a:solidFill>
              </a:rPr>
              <a:t>II</a:t>
            </a:r>
          </a:p>
        </p:txBody>
      </p:sp>
      <p:sp>
        <p:nvSpPr>
          <p:cNvPr id="1435674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0" y="854075"/>
            <a:ext cx="3846513" cy="1785938"/>
          </a:xfrm>
          <a:noFill/>
          <a:ln/>
        </p:spPr>
        <p:txBody>
          <a:bodyPr/>
          <a:lstStyle/>
          <a:p>
            <a:pPr marL="401638" indent="-401638">
              <a:lnSpc>
                <a:spcPct val="135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electric field at the center of the square?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5675" name="Text Box 27"/>
          <p:cNvSpPr txBox="1">
            <a:spLocks noChangeArrowheads="1"/>
          </p:cNvSpPr>
          <p:nvPr/>
        </p:nvSpPr>
        <p:spPr bwMode="auto">
          <a:xfrm>
            <a:off x="3259138" y="2743200"/>
            <a:ext cx="15113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tx2"/>
                </a:solidFill>
              </a:rPr>
              <a:t>5)  </a:t>
            </a:r>
            <a:r>
              <a:rPr lang="en-US" b="1" i="1">
                <a:solidFill>
                  <a:schemeClr val="tx2"/>
                </a:solidFill>
              </a:rPr>
              <a:t>E</a:t>
            </a:r>
            <a:r>
              <a:rPr lang="en-US" b="1">
                <a:solidFill>
                  <a:schemeClr val="tx2"/>
                </a:solidFill>
              </a:rPr>
              <a:t>  =  0</a:t>
            </a:r>
          </a:p>
        </p:txBody>
      </p:sp>
      <p:sp>
        <p:nvSpPr>
          <p:cNvPr id="1435676" name="Text Box 28"/>
          <p:cNvSpPr txBox="1">
            <a:spLocks noChangeArrowheads="1"/>
          </p:cNvSpPr>
          <p:nvPr/>
        </p:nvSpPr>
        <p:spPr bwMode="auto">
          <a:xfrm>
            <a:off x="1012825" y="5846763"/>
            <a:ext cx="6705600" cy="7112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What if the upper two charges were +2 C?  	       What if the right-hand charges were +2 C?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698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3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113" y="1073150"/>
            <a:ext cx="3698875" cy="2097088"/>
          </a:xfrm>
          <a:noFill/>
          <a:ln/>
        </p:spPr>
        <p:txBody>
          <a:bodyPr/>
          <a:lstStyle/>
          <a:p>
            <a:pPr marL="401638" indent="-401638">
              <a:lnSpc>
                <a:spcPct val="13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/>
              <a:t>	What is the </a:t>
            </a:r>
            <a:r>
              <a:rPr lang="en-US" b="1">
                <a:solidFill>
                  <a:schemeClr val="accent2"/>
                </a:solidFill>
              </a:rPr>
              <a:t>direction</a:t>
            </a:r>
            <a:r>
              <a:rPr lang="en-US" b="1"/>
              <a:t> of the electric field at the position of the </a:t>
            </a:r>
            <a:r>
              <a:rPr lang="en-US" b="1" i="1">
                <a:solidFill>
                  <a:srgbClr val="FF0000"/>
                </a:solidFill>
              </a:rPr>
              <a:t>X</a:t>
            </a:r>
            <a:r>
              <a:rPr lang="en-US" b="1"/>
              <a:t> ?</a:t>
            </a:r>
          </a:p>
          <a:p>
            <a:pPr marL="401638" indent="-401638">
              <a:lnSpc>
                <a:spcPct val="130000"/>
              </a:lnSpc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437700" name="Group 4"/>
          <p:cNvGrpSpPr>
            <a:grpSpLocks/>
          </p:cNvGrpSpPr>
          <p:nvPr/>
        </p:nvGrpSpPr>
        <p:grpSpPr bwMode="auto">
          <a:xfrm>
            <a:off x="5156200" y="571500"/>
            <a:ext cx="3276600" cy="2916238"/>
            <a:chOff x="3248" y="360"/>
            <a:chExt cx="2064" cy="1837"/>
          </a:xfrm>
        </p:grpSpPr>
        <p:sp>
          <p:nvSpPr>
            <p:cNvPr id="1437701" name="Oval 5"/>
            <p:cNvSpPr>
              <a:spLocks noChangeArrowheads="1"/>
            </p:cNvSpPr>
            <p:nvPr/>
          </p:nvSpPr>
          <p:spPr bwMode="auto">
            <a:xfrm>
              <a:off x="4394" y="1194"/>
              <a:ext cx="35" cy="3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7702" name="Line 6"/>
            <p:cNvSpPr>
              <a:spLocks noChangeShapeType="1"/>
            </p:cNvSpPr>
            <p:nvPr/>
          </p:nvSpPr>
          <p:spPr bwMode="auto">
            <a:xfrm rot="5400000">
              <a:off x="4470" y="1816"/>
              <a:ext cx="48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7703" name="Line 7"/>
            <p:cNvSpPr>
              <a:spLocks noChangeShapeType="1"/>
            </p:cNvSpPr>
            <p:nvPr/>
          </p:nvSpPr>
          <p:spPr bwMode="auto">
            <a:xfrm rot="2808993" flipH="1" flipV="1">
              <a:off x="4274" y="1337"/>
              <a:ext cx="486" cy="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7704" name="Text Box 8"/>
            <p:cNvSpPr txBox="1">
              <a:spLocks noChangeArrowheads="1"/>
            </p:cNvSpPr>
            <p:nvPr/>
          </p:nvSpPr>
          <p:spPr bwMode="auto">
            <a:xfrm>
              <a:off x="5059" y="1763"/>
              <a:ext cx="22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accent1"/>
                  </a:solidFill>
                </a:rPr>
                <a:t>4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7705" name="Text Box 9"/>
            <p:cNvSpPr txBox="1">
              <a:spLocks noChangeArrowheads="1"/>
            </p:cNvSpPr>
            <p:nvPr/>
          </p:nvSpPr>
          <p:spPr bwMode="auto">
            <a:xfrm>
              <a:off x="5089" y="1144"/>
              <a:ext cx="22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3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7706" name="Text Box 10"/>
            <p:cNvSpPr txBox="1">
              <a:spLocks noChangeArrowheads="1"/>
            </p:cNvSpPr>
            <p:nvPr/>
          </p:nvSpPr>
          <p:spPr bwMode="auto">
            <a:xfrm>
              <a:off x="4124" y="1124"/>
              <a:ext cx="22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accent2"/>
                  </a:solidFill>
                </a:rPr>
                <a:t>2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7707" name="Text Box 11"/>
            <p:cNvSpPr txBox="1">
              <a:spLocks noChangeArrowheads="1"/>
            </p:cNvSpPr>
            <p:nvPr/>
          </p:nvSpPr>
          <p:spPr bwMode="auto">
            <a:xfrm>
              <a:off x="4110" y="1696"/>
              <a:ext cx="22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hlink"/>
                  </a:solidFill>
                </a:rPr>
                <a:t>1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7708" name="Rectangle 12"/>
            <p:cNvSpPr>
              <a:spLocks noChangeArrowheads="1"/>
            </p:cNvSpPr>
            <p:nvPr/>
          </p:nvSpPr>
          <p:spPr bwMode="auto">
            <a:xfrm>
              <a:off x="3646" y="477"/>
              <a:ext cx="1063" cy="1064"/>
            </a:xfrm>
            <a:prstGeom prst="rect">
              <a:avLst/>
            </a:prstGeom>
            <a:noFill/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7709" name="Oval 13"/>
            <p:cNvSpPr>
              <a:spLocks noChangeArrowheads="1"/>
            </p:cNvSpPr>
            <p:nvPr/>
          </p:nvSpPr>
          <p:spPr bwMode="auto">
            <a:xfrm>
              <a:off x="3581" y="414"/>
              <a:ext cx="131" cy="13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7710" name="Oval 14"/>
            <p:cNvSpPr>
              <a:spLocks noChangeArrowheads="1"/>
            </p:cNvSpPr>
            <p:nvPr/>
          </p:nvSpPr>
          <p:spPr bwMode="auto">
            <a:xfrm>
              <a:off x="3578" y="1467"/>
              <a:ext cx="132" cy="13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7711" name="Text Box 15"/>
            <p:cNvSpPr txBox="1">
              <a:spLocks noChangeArrowheads="1"/>
            </p:cNvSpPr>
            <p:nvPr/>
          </p:nvSpPr>
          <p:spPr bwMode="auto">
            <a:xfrm>
              <a:off x="3248" y="1419"/>
              <a:ext cx="377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/>
                <a:t>+</a:t>
              </a:r>
              <a:r>
                <a:rPr lang="en-US" b="1" i="1"/>
                <a:t>Q</a:t>
              </a:r>
              <a:endParaRPr lang="en-US" i="1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7712" name="Text Box 16"/>
            <p:cNvSpPr txBox="1">
              <a:spLocks noChangeArrowheads="1"/>
            </p:cNvSpPr>
            <p:nvPr/>
          </p:nvSpPr>
          <p:spPr bwMode="auto">
            <a:xfrm>
              <a:off x="3283" y="360"/>
              <a:ext cx="329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/>
                <a:t>-</a:t>
              </a:r>
              <a:r>
                <a:rPr lang="en-US" b="1" i="1"/>
                <a:t>Q</a:t>
              </a:r>
              <a:endParaRPr lang="en-US" i="1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7713" name="Text Box 17"/>
            <p:cNvSpPr txBox="1">
              <a:spLocks noChangeArrowheads="1"/>
            </p:cNvSpPr>
            <p:nvPr/>
          </p:nvSpPr>
          <p:spPr bwMode="auto">
            <a:xfrm>
              <a:off x="4780" y="372"/>
              <a:ext cx="377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/>
                <a:t>+</a:t>
              </a:r>
              <a:r>
                <a:rPr lang="en-US" b="1" i="1"/>
                <a:t>Q</a:t>
              </a:r>
              <a:endParaRPr lang="en-US" i="1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7714" name="Oval 18"/>
            <p:cNvSpPr>
              <a:spLocks noChangeArrowheads="1"/>
            </p:cNvSpPr>
            <p:nvPr/>
          </p:nvSpPr>
          <p:spPr bwMode="auto">
            <a:xfrm>
              <a:off x="4640" y="410"/>
              <a:ext cx="132" cy="13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7715" name="Line 19"/>
            <p:cNvSpPr>
              <a:spLocks noChangeShapeType="1"/>
            </p:cNvSpPr>
            <p:nvPr/>
          </p:nvSpPr>
          <p:spPr bwMode="auto">
            <a:xfrm rot="-2591007" flipH="1" flipV="1">
              <a:off x="4272" y="1728"/>
              <a:ext cx="486" cy="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7716" name="Line 20"/>
            <p:cNvSpPr>
              <a:spLocks noChangeShapeType="1"/>
            </p:cNvSpPr>
            <p:nvPr/>
          </p:nvSpPr>
          <p:spPr bwMode="auto">
            <a:xfrm rot="8208993" flipH="1" flipV="1">
              <a:off x="4662" y="1356"/>
              <a:ext cx="486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7717" name="Line 21"/>
            <p:cNvSpPr>
              <a:spLocks noChangeShapeType="1"/>
            </p:cNvSpPr>
            <p:nvPr/>
          </p:nvSpPr>
          <p:spPr bwMode="auto">
            <a:xfrm rot="2808993">
              <a:off x="4669" y="1748"/>
              <a:ext cx="486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7718" name="Text Box 22"/>
            <p:cNvSpPr txBox="1">
              <a:spLocks noChangeArrowheads="1"/>
            </p:cNvSpPr>
            <p:nvPr/>
          </p:nvSpPr>
          <p:spPr bwMode="auto">
            <a:xfrm>
              <a:off x="4477" y="1932"/>
              <a:ext cx="22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/>
                <a:t>5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grpSp>
          <p:nvGrpSpPr>
            <p:cNvPr id="1437719" name="Group 23"/>
            <p:cNvGrpSpPr>
              <a:grpSpLocks/>
            </p:cNvGrpSpPr>
            <p:nvPr/>
          </p:nvGrpSpPr>
          <p:grpSpPr bwMode="auto">
            <a:xfrm>
              <a:off x="4670" y="1497"/>
              <a:ext cx="80" cy="80"/>
              <a:chOff x="1507" y="3453"/>
              <a:chExt cx="155" cy="155"/>
            </a:xfrm>
          </p:grpSpPr>
          <p:sp>
            <p:nvSpPr>
              <p:cNvPr id="1437720" name="Line 24"/>
              <p:cNvSpPr>
                <a:spLocks noChangeShapeType="1"/>
              </p:cNvSpPr>
              <p:nvPr/>
            </p:nvSpPr>
            <p:spPr bwMode="auto">
              <a:xfrm>
                <a:off x="1511" y="3453"/>
                <a:ext cx="148" cy="155"/>
              </a:xfrm>
              <a:prstGeom prst="line">
                <a:avLst/>
              </a:prstGeom>
              <a:noFill/>
              <a:ln w="57150">
                <a:solidFill>
                  <a:srgbClr val="FC0128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37721" name="Line 25"/>
              <p:cNvSpPr>
                <a:spLocks noChangeShapeType="1"/>
              </p:cNvSpPr>
              <p:nvPr/>
            </p:nvSpPr>
            <p:spPr bwMode="auto">
              <a:xfrm rot="-5400000">
                <a:off x="1511" y="3452"/>
                <a:ext cx="148" cy="155"/>
              </a:xfrm>
              <a:prstGeom prst="line">
                <a:avLst/>
              </a:prstGeom>
              <a:noFill/>
              <a:ln w="57150">
                <a:solidFill>
                  <a:srgbClr val="FC0128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1437722" name="Rectangle 26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21) Superposition </a:t>
            </a:r>
            <a:r>
              <a:rPr lang="en-US" sz="2800" dirty="0">
                <a:solidFill>
                  <a:schemeClr val="accent2"/>
                </a:solidFill>
              </a:rPr>
              <a:t>III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9746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39747" name="AutoShape 3"/>
          <p:cNvSpPr>
            <a:spLocks noChangeArrowheads="1"/>
          </p:cNvSpPr>
          <p:nvPr/>
        </p:nvSpPr>
        <p:spPr bwMode="auto">
          <a:xfrm>
            <a:off x="1404938" y="3627438"/>
            <a:ext cx="6196012" cy="23606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1439748" name="Rectangle 4"/>
          <p:cNvSpPr>
            <a:spLocks noChangeArrowheads="1"/>
          </p:cNvSpPr>
          <p:nvPr/>
        </p:nvSpPr>
        <p:spPr bwMode="auto">
          <a:xfrm>
            <a:off x="1585913" y="3652838"/>
            <a:ext cx="600075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4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   The two +</a:t>
            </a:r>
            <a:r>
              <a:rPr lang="en-US" sz="2000" b="1" i="1">
                <a:solidFill>
                  <a:schemeClr val="bg2"/>
                </a:solidFill>
              </a:rPr>
              <a:t>Q</a:t>
            </a:r>
            <a:r>
              <a:rPr lang="en-US" sz="2000" b="1">
                <a:solidFill>
                  <a:schemeClr val="bg2"/>
                </a:solidFill>
              </a:rPr>
              <a:t> charges give a resultant </a:t>
            </a:r>
            <a:r>
              <a:rPr lang="en-US" sz="2000" b="1" i="1">
                <a:solidFill>
                  <a:schemeClr val="bg2"/>
                </a:solidFill>
              </a:rPr>
              <a:t>E</a:t>
            </a:r>
            <a:r>
              <a:rPr lang="en-US" sz="2000" b="1">
                <a:solidFill>
                  <a:schemeClr val="bg2"/>
                </a:solidFill>
              </a:rPr>
              <a:t> field that is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down and to the right</a:t>
            </a:r>
            <a:r>
              <a:rPr lang="en-US" sz="2000" b="1">
                <a:solidFill>
                  <a:schemeClr val="bg2"/>
                </a:solidFill>
              </a:rPr>
              <a:t>.  The –</a:t>
            </a:r>
            <a:r>
              <a:rPr lang="en-US" sz="2000" b="1" i="1">
                <a:solidFill>
                  <a:schemeClr val="bg2"/>
                </a:solidFill>
              </a:rPr>
              <a:t>Q</a:t>
            </a:r>
            <a:r>
              <a:rPr lang="en-US" sz="2000" b="1">
                <a:solidFill>
                  <a:schemeClr val="bg2"/>
                </a:solidFill>
              </a:rPr>
              <a:t> charge has an </a:t>
            </a:r>
            <a:r>
              <a:rPr lang="en-US" sz="2000" b="1" i="1">
                <a:solidFill>
                  <a:schemeClr val="bg2"/>
                </a:solidFill>
              </a:rPr>
              <a:t>E</a:t>
            </a:r>
            <a:r>
              <a:rPr lang="en-US" sz="2000" b="1">
                <a:solidFill>
                  <a:schemeClr val="bg2"/>
                </a:solidFill>
              </a:rPr>
              <a:t> field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up and to the left</a:t>
            </a:r>
            <a:r>
              <a:rPr lang="en-US" sz="2000" b="1">
                <a:solidFill>
                  <a:schemeClr val="bg2"/>
                </a:solidFill>
              </a:rPr>
              <a:t>, but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smaller</a:t>
            </a:r>
            <a:r>
              <a:rPr lang="en-US" sz="2000" b="1">
                <a:solidFill>
                  <a:schemeClr val="bg2"/>
                </a:solidFill>
              </a:rPr>
              <a:t> in magnitude.  Therefore, the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total electric field is down and to the right</a:t>
            </a:r>
            <a:r>
              <a:rPr lang="en-US" sz="2000" b="1">
                <a:solidFill>
                  <a:schemeClr val="bg2"/>
                </a:solidFill>
              </a:rPr>
              <a:t>. </a:t>
            </a:r>
          </a:p>
        </p:txBody>
      </p:sp>
      <p:sp>
        <p:nvSpPr>
          <p:cNvPr id="1439749" name="Oval 5"/>
          <p:cNvSpPr>
            <a:spLocks noChangeArrowheads="1"/>
          </p:cNvSpPr>
          <p:nvPr/>
        </p:nvSpPr>
        <p:spPr bwMode="auto">
          <a:xfrm>
            <a:off x="7750175" y="2649538"/>
            <a:ext cx="819150" cy="62388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397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65113" y="1073150"/>
            <a:ext cx="3698875" cy="2097088"/>
          </a:xfrm>
          <a:noFill/>
          <a:ln/>
        </p:spPr>
        <p:txBody>
          <a:bodyPr/>
          <a:lstStyle/>
          <a:p>
            <a:pPr marL="401638" indent="-401638">
              <a:lnSpc>
                <a:spcPct val="13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/>
              <a:t>	What is the </a:t>
            </a:r>
            <a:r>
              <a:rPr lang="en-US" b="1">
                <a:solidFill>
                  <a:schemeClr val="accent2"/>
                </a:solidFill>
              </a:rPr>
              <a:t>direction</a:t>
            </a:r>
            <a:r>
              <a:rPr lang="en-US" b="1"/>
              <a:t> of the electric field at the position of the</a:t>
            </a:r>
            <a:r>
              <a:rPr lang="en-US" b="1" i="1"/>
              <a:t> </a:t>
            </a:r>
            <a:r>
              <a:rPr lang="en-US" b="1" i="1">
                <a:solidFill>
                  <a:srgbClr val="FF0000"/>
                </a:solidFill>
              </a:rPr>
              <a:t>X</a:t>
            </a:r>
            <a:r>
              <a:rPr lang="en-US" b="1"/>
              <a:t> ?</a:t>
            </a:r>
          </a:p>
          <a:p>
            <a:pPr marL="401638" indent="-401638">
              <a:lnSpc>
                <a:spcPct val="130000"/>
              </a:lnSpc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439751" name="Group 7"/>
          <p:cNvGrpSpPr>
            <a:grpSpLocks/>
          </p:cNvGrpSpPr>
          <p:nvPr/>
        </p:nvGrpSpPr>
        <p:grpSpPr bwMode="auto">
          <a:xfrm>
            <a:off x="5156200" y="571500"/>
            <a:ext cx="3276600" cy="2916238"/>
            <a:chOff x="3248" y="360"/>
            <a:chExt cx="2064" cy="1837"/>
          </a:xfrm>
        </p:grpSpPr>
        <p:sp>
          <p:nvSpPr>
            <p:cNvPr id="1439752" name="Oval 8"/>
            <p:cNvSpPr>
              <a:spLocks noChangeArrowheads="1"/>
            </p:cNvSpPr>
            <p:nvPr/>
          </p:nvSpPr>
          <p:spPr bwMode="auto">
            <a:xfrm>
              <a:off x="4394" y="1194"/>
              <a:ext cx="35" cy="3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9753" name="Line 9"/>
            <p:cNvSpPr>
              <a:spLocks noChangeShapeType="1"/>
            </p:cNvSpPr>
            <p:nvPr/>
          </p:nvSpPr>
          <p:spPr bwMode="auto">
            <a:xfrm rot="5400000">
              <a:off x="4470" y="1816"/>
              <a:ext cx="48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9754" name="Line 10"/>
            <p:cNvSpPr>
              <a:spLocks noChangeShapeType="1"/>
            </p:cNvSpPr>
            <p:nvPr/>
          </p:nvSpPr>
          <p:spPr bwMode="auto">
            <a:xfrm rot="2808993" flipH="1" flipV="1">
              <a:off x="4274" y="1337"/>
              <a:ext cx="486" cy="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9755" name="Text Box 11"/>
            <p:cNvSpPr txBox="1">
              <a:spLocks noChangeArrowheads="1"/>
            </p:cNvSpPr>
            <p:nvPr/>
          </p:nvSpPr>
          <p:spPr bwMode="auto">
            <a:xfrm>
              <a:off x="5059" y="1763"/>
              <a:ext cx="22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accent1"/>
                  </a:solidFill>
                </a:rPr>
                <a:t>4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9756" name="Text Box 12"/>
            <p:cNvSpPr txBox="1">
              <a:spLocks noChangeArrowheads="1"/>
            </p:cNvSpPr>
            <p:nvPr/>
          </p:nvSpPr>
          <p:spPr bwMode="auto">
            <a:xfrm>
              <a:off x="5089" y="1144"/>
              <a:ext cx="22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3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9757" name="Text Box 13"/>
            <p:cNvSpPr txBox="1">
              <a:spLocks noChangeArrowheads="1"/>
            </p:cNvSpPr>
            <p:nvPr/>
          </p:nvSpPr>
          <p:spPr bwMode="auto">
            <a:xfrm>
              <a:off x="4124" y="1124"/>
              <a:ext cx="22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accent2"/>
                  </a:solidFill>
                </a:rPr>
                <a:t>2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9758" name="Text Box 14"/>
            <p:cNvSpPr txBox="1">
              <a:spLocks noChangeArrowheads="1"/>
            </p:cNvSpPr>
            <p:nvPr/>
          </p:nvSpPr>
          <p:spPr bwMode="auto">
            <a:xfrm>
              <a:off x="4110" y="1696"/>
              <a:ext cx="22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hlink"/>
                  </a:solidFill>
                </a:rPr>
                <a:t>1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9759" name="Rectangle 15"/>
            <p:cNvSpPr>
              <a:spLocks noChangeArrowheads="1"/>
            </p:cNvSpPr>
            <p:nvPr/>
          </p:nvSpPr>
          <p:spPr bwMode="auto">
            <a:xfrm>
              <a:off x="3646" y="477"/>
              <a:ext cx="1063" cy="1064"/>
            </a:xfrm>
            <a:prstGeom prst="rect">
              <a:avLst/>
            </a:prstGeom>
            <a:noFill/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9760" name="Oval 16"/>
            <p:cNvSpPr>
              <a:spLocks noChangeArrowheads="1"/>
            </p:cNvSpPr>
            <p:nvPr/>
          </p:nvSpPr>
          <p:spPr bwMode="auto">
            <a:xfrm>
              <a:off x="3581" y="414"/>
              <a:ext cx="131" cy="13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9761" name="Oval 17"/>
            <p:cNvSpPr>
              <a:spLocks noChangeArrowheads="1"/>
            </p:cNvSpPr>
            <p:nvPr/>
          </p:nvSpPr>
          <p:spPr bwMode="auto">
            <a:xfrm>
              <a:off x="3578" y="1467"/>
              <a:ext cx="132" cy="13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9762" name="Text Box 18"/>
            <p:cNvSpPr txBox="1">
              <a:spLocks noChangeArrowheads="1"/>
            </p:cNvSpPr>
            <p:nvPr/>
          </p:nvSpPr>
          <p:spPr bwMode="auto">
            <a:xfrm>
              <a:off x="3248" y="1419"/>
              <a:ext cx="377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/>
                <a:t>+</a:t>
              </a:r>
              <a:r>
                <a:rPr lang="en-US" b="1" i="1"/>
                <a:t>Q</a:t>
              </a:r>
              <a:endParaRPr lang="en-US" i="1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9763" name="Text Box 19"/>
            <p:cNvSpPr txBox="1">
              <a:spLocks noChangeArrowheads="1"/>
            </p:cNvSpPr>
            <p:nvPr/>
          </p:nvSpPr>
          <p:spPr bwMode="auto">
            <a:xfrm>
              <a:off x="3283" y="360"/>
              <a:ext cx="329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/>
                <a:t>-</a:t>
              </a:r>
              <a:r>
                <a:rPr lang="en-US" b="1" i="1"/>
                <a:t>Q</a:t>
              </a:r>
              <a:endParaRPr lang="en-US" i="1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9764" name="Text Box 20"/>
            <p:cNvSpPr txBox="1">
              <a:spLocks noChangeArrowheads="1"/>
            </p:cNvSpPr>
            <p:nvPr/>
          </p:nvSpPr>
          <p:spPr bwMode="auto">
            <a:xfrm>
              <a:off x="4780" y="372"/>
              <a:ext cx="377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/>
                <a:t>+</a:t>
              </a:r>
              <a:r>
                <a:rPr lang="en-US" b="1" i="1"/>
                <a:t>Q</a:t>
              </a:r>
              <a:endParaRPr lang="en-US" i="1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439765" name="Oval 21"/>
            <p:cNvSpPr>
              <a:spLocks noChangeArrowheads="1"/>
            </p:cNvSpPr>
            <p:nvPr/>
          </p:nvSpPr>
          <p:spPr bwMode="auto">
            <a:xfrm>
              <a:off x="4640" y="410"/>
              <a:ext cx="132" cy="13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9766" name="Line 22"/>
            <p:cNvSpPr>
              <a:spLocks noChangeShapeType="1"/>
            </p:cNvSpPr>
            <p:nvPr/>
          </p:nvSpPr>
          <p:spPr bwMode="auto">
            <a:xfrm rot="-2591007" flipH="1" flipV="1">
              <a:off x="4272" y="1728"/>
              <a:ext cx="486" cy="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9767" name="Line 23"/>
            <p:cNvSpPr>
              <a:spLocks noChangeShapeType="1"/>
            </p:cNvSpPr>
            <p:nvPr/>
          </p:nvSpPr>
          <p:spPr bwMode="auto">
            <a:xfrm rot="8208993" flipH="1" flipV="1">
              <a:off x="4662" y="1356"/>
              <a:ext cx="486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9768" name="Line 24"/>
            <p:cNvSpPr>
              <a:spLocks noChangeShapeType="1"/>
            </p:cNvSpPr>
            <p:nvPr/>
          </p:nvSpPr>
          <p:spPr bwMode="auto">
            <a:xfrm rot="2808993">
              <a:off x="4669" y="1748"/>
              <a:ext cx="486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9769" name="Text Box 25"/>
            <p:cNvSpPr txBox="1">
              <a:spLocks noChangeArrowheads="1"/>
            </p:cNvSpPr>
            <p:nvPr/>
          </p:nvSpPr>
          <p:spPr bwMode="auto">
            <a:xfrm>
              <a:off x="4477" y="1932"/>
              <a:ext cx="22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/>
                <a:t>5</a:t>
              </a:r>
              <a:endParaRPr lang="en-US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grpSp>
          <p:nvGrpSpPr>
            <p:cNvPr id="1439770" name="Group 26"/>
            <p:cNvGrpSpPr>
              <a:grpSpLocks/>
            </p:cNvGrpSpPr>
            <p:nvPr/>
          </p:nvGrpSpPr>
          <p:grpSpPr bwMode="auto">
            <a:xfrm>
              <a:off x="4670" y="1497"/>
              <a:ext cx="80" cy="80"/>
              <a:chOff x="1507" y="3453"/>
              <a:chExt cx="155" cy="155"/>
            </a:xfrm>
          </p:grpSpPr>
          <p:sp>
            <p:nvSpPr>
              <p:cNvPr id="1439771" name="Line 27"/>
              <p:cNvSpPr>
                <a:spLocks noChangeShapeType="1"/>
              </p:cNvSpPr>
              <p:nvPr/>
            </p:nvSpPr>
            <p:spPr bwMode="auto">
              <a:xfrm>
                <a:off x="1511" y="3453"/>
                <a:ext cx="148" cy="155"/>
              </a:xfrm>
              <a:prstGeom prst="line">
                <a:avLst/>
              </a:prstGeom>
              <a:noFill/>
              <a:ln w="57150">
                <a:solidFill>
                  <a:srgbClr val="FC0128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39772" name="Line 28"/>
              <p:cNvSpPr>
                <a:spLocks noChangeShapeType="1"/>
              </p:cNvSpPr>
              <p:nvPr/>
            </p:nvSpPr>
            <p:spPr bwMode="auto">
              <a:xfrm rot="-5400000">
                <a:off x="1511" y="3452"/>
                <a:ext cx="148" cy="155"/>
              </a:xfrm>
              <a:prstGeom prst="line">
                <a:avLst/>
              </a:prstGeom>
              <a:noFill/>
              <a:ln w="57150">
                <a:solidFill>
                  <a:srgbClr val="FC0128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1439773" name="Rectangle 29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21) Superposition </a:t>
            </a:r>
            <a:r>
              <a:rPr lang="en-US" sz="2800" dirty="0">
                <a:solidFill>
                  <a:schemeClr val="accent2"/>
                </a:solidFill>
              </a:rPr>
              <a:t>III</a:t>
            </a:r>
          </a:p>
        </p:txBody>
      </p:sp>
      <p:sp>
        <p:nvSpPr>
          <p:cNvPr id="1439774" name="Text Box 30"/>
          <p:cNvSpPr txBox="1">
            <a:spLocks noChangeArrowheads="1"/>
          </p:cNvSpPr>
          <p:nvPr/>
        </p:nvSpPr>
        <p:spPr bwMode="auto">
          <a:xfrm>
            <a:off x="890588" y="6162675"/>
            <a:ext cx="7242175" cy="406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What if all three charges reversed their signs?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794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41795" name="Rectangle 3"/>
          <p:cNvSpPr>
            <a:spLocks noChangeArrowheads="1"/>
          </p:cNvSpPr>
          <p:nvPr/>
        </p:nvSpPr>
        <p:spPr bwMode="auto">
          <a:xfrm>
            <a:off x="4625975" y="725488"/>
            <a:ext cx="4518025" cy="272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1)  charges are equal and positive</a:t>
            </a:r>
            <a:endParaRPr lang="en-US" b="1">
              <a:solidFill>
                <a:schemeClr val="tx2"/>
              </a:solidFill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2)  charges are equal and negative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3)  charges are equal and opposite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4)  charges are equal, but sign is undetermined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5)  charges cannot be equal</a:t>
            </a:r>
            <a:r>
              <a:rPr lang="en-US" sz="2000">
                <a:solidFill>
                  <a:schemeClr val="tx2"/>
                </a:solidFill>
              </a:rPr>
              <a:t> </a:t>
            </a:r>
          </a:p>
        </p:txBody>
      </p:sp>
      <p:grpSp>
        <p:nvGrpSpPr>
          <p:cNvPr id="1441796" name="Group 4"/>
          <p:cNvGrpSpPr>
            <a:grpSpLocks/>
          </p:cNvGrpSpPr>
          <p:nvPr/>
        </p:nvGrpSpPr>
        <p:grpSpPr bwMode="auto">
          <a:xfrm>
            <a:off x="5583238" y="3581400"/>
            <a:ext cx="3465512" cy="2900363"/>
            <a:chOff x="3279" y="2186"/>
            <a:chExt cx="2183" cy="1827"/>
          </a:xfrm>
        </p:grpSpPr>
        <p:sp>
          <p:nvSpPr>
            <p:cNvPr id="1441797" name="Rectangle 5"/>
            <p:cNvSpPr>
              <a:spLocks noChangeArrowheads="1"/>
            </p:cNvSpPr>
            <p:nvPr/>
          </p:nvSpPr>
          <p:spPr bwMode="auto">
            <a:xfrm>
              <a:off x="3279" y="2203"/>
              <a:ext cx="2183" cy="18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441798" name="Group 6"/>
            <p:cNvGrpSpPr>
              <a:grpSpLocks/>
            </p:cNvGrpSpPr>
            <p:nvPr/>
          </p:nvGrpSpPr>
          <p:grpSpPr bwMode="auto">
            <a:xfrm>
              <a:off x="3448" y="2186"/>
              <a:ext cx="2004" cy="1757"/>
              <a:chOff x="3106" y="2165"/>
              <a:chExt cx="2004" cy="1757"/>
            </a:xfrm>
          </p:grpSpPr>
          <p:grpSp>
            <p:nvGrpSpPr>
              <p:cNvPr id="1441799" name="Group 7"/>
              <p:cNvGrpSpPr>
                <a:grpSpLocks/>
              </p:cNvGrpSpPr>
              <p:nvPr/>
            </p:nvGrpSpPr>
            <p:grpSpPr bwMode="auto">
              <a:xfrm>
                <a:off x="4254" y="3573"/>
                <a:ext cx="416" cy="291"/>
                <a:chOff x="4444" y="1329"/>
                <a:chExt cx="370" cy="259"/>
              </a:xfrm>
            </p:grpSpPr>
            <p:sp>
              <p:nvSpPr>
                <p:cNvPr id="1441800" name="Oval 8"/>
                <p:cNvSpPr>
                  <a:spLocks noChangeArrowheads="1"/>
                </p:cNvSpPr>
                <p:nvPr/>
              </p:nvSpPr>
              <p:spPr bwMode="auto">
                <a:xfrm>
                  <a:off x="4459" y="1335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lIns="186266" tIns="93133" rIns="186266" bIns="93133">
                  <a:spAutoFit/>
                </a:bodyPr>
                <a:lstStyle/>
                <a:p>
                  <a:endParaRPr lang="en-CA"/>
                </a:p>
              </p:txBody>
            </p:sp>
            <p:sp>
              <p:nvSpPr>
                <p:cNvPr id="1441801" name="Rectangle 9"/>
                <p:cNvSpPr>
                  <a:spLocks noChangeArrowheads="1"/>
                </p:cNvSpPr>
                <p:nvPr/>
              </p:nvSpPr>
              <p:spPr bwMode="auto">
                <a:xfrm>
                  <a:off x="4444" y="1329"/>
                  <a:ext cx="370" cy="25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186266" tIns="93133" rIns="186266" bIns="93133">
                  <a:spAutoFit/>
                </a:bodyPr>
                <a:lstStyle/>
                <a:p>
                  <a:pPr defTabSz="1028700">
                    <a:lnSpc>
                      <a:spcPct val="90000"/>
                    </a:lnSpc>
                  </a:pPr>
                  <a:r>
                    <a:rPr lang="en-US" sz="2000" b="1">
                      <a:solidFill>
                        <a:schemeClr val="accent1"/>
                      </a:solidFill>
                    </a:rPr>
                    <a:t>Q</a:t>
                  </a:r>
                  <a:r>
                    <a:rPr lang="en-US" sz="2000" b="1" baseline="-25000">
                      <a:solidFill>
                        <a:schemeClr val="accent1"/>
                      </a:solidFill>
                    </a:rPr>
                    <a:t>2</a:t>
                  </a:r>
                </a:p>
              </p:txBody>
            </p:sp>
          </p:grpSp>
          <p:grpSp>
            <p:nvGrpSpPr>
              <p:cNvPr id="1441802" name="Group 10"/>
              <p:cNvGrpSpPr>
                <a:grpSpLocks/>
              </p:cNvGrpSpPr>
              <p:nvPr/>
            </p:nvGrpSpPr>
            <p:grpSpPr bwMode="auto">
              <a:xfrm>
                <a:off x="3181" y="3554"/>
                <a:ext cx="416" cy="291"/>
                <a:chOff x="3490" y="1312"/>
                <a:chExt cx="370" cy="259"/>
              </a:xfrm>
            </p:grpSpPr>
            <p:sp>
              <p:nvSpPr>
                <p:cNvPr id="1441803" name="Oval 11"/>
                <p:cNvSpPr>
                  <a:spLocks noChangeArrowheads="1"/>
                </p:cNvSpPr>
                <p:nvPr/>
              </p:nvSpPr>
              <p:spPr bwMode="auto">
                <a:xfrm>
                  <a:off x="3505" y="1318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rgbClr val="00FFFF"/>
                  </a:solidFill>
                  <a:round/>
                  <a:headEnd/>
                  <a:tailEnd/>
                </a:ln>
                <a:effectLst/>
              </p:spPr>
              <p:txBody>
                <a:bodyPr wrap="none" lIns="186266" tIns="93133" rIns="186266" bIns="93133">
                  <a:spAutoFit/>
                </a:bodyPr>
                <a:lstStyle/>
                <a:p>
                  <a:endParaRPr lang="en-CA"/>
                </a:p>
              </p:txBody>
            </p:sp>
            <p:sp>
              <p:nvSpPr>
                <p:cNvPr id="1441804" name="Rectangle 12"/>
                <p:cNvSpPr>
                  <a:spLocks noChangeArrowheads="1"/>
                </p:cNvSpPr>
                <p:nvPr/>
              </p:nvSpPr>
              <p:spPr bwMode="auto">
                <a:xfrm>
                  <a:off x="3490" y="1312"/>
                  <a:ext cx="370" cy="25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186266" tIns="93133" rIns="186266" bIns="93133">
                  <a:spAutoFit/>
                </a:bodyPr>
                <a:lstStyle/>
                <a:p>
                  <a:pPr defTabSz="1028700">
                    <a:lnSpc>
                      <a:spcPct val="90000"/>
                    </a:lnSpc>
                  </a:pPr>
                  <a:r>
                    <a:rPr lang="en-US" sz="2000" b="1">
                      <a:solidFill>
                        <a:srgbClr val="00FFFF"/>
                      </a:solidFill>
                    </a:rPr>
                    <a:t>Q</a:t>
                  </a:r>
                  <a:r>
                    <a:rPr lang="en-US" sz="2000" b="1" baseline="-25000">
                      <a:solidFill>
                        <a:srgbClr val="00FFFF"/>
                      </a:solidFill>
                    </a:rPr>
                    <a:t>1</a:t>
                  </a:r>
                </a:p>
              </p:txBody>
            </p:sp>
          </p:grpSp>
          <p:sp>
            <p:nvSpPr>
              <p:cNvPr id="1441805" name="Line 13"/>
              <p:cNvSpPr>
                <a:spLocks noChangeShapeType="1"/>
              </p:cNvSpPr>
              <p:nvPr/>
            </p:nvSpPr>
            <p:spPr bwMode="auto">
              <a:xfrm>
                <a:off x="3106" y="3670"/>
                <a:ext cx="186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lIns="186266" tIns="93133" rIns="186266" bIns="93133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1441806" name="Rectangle 14"/>
              <p:cNvSpPr>
                <a:spLocks noChangeArrowheads="1"/>
              </p:cNvSpPr>
              <p:nvPr/>
            </p:nvSpPr>
            <p:spPr bwMode="auto">
              <a:xfrm>
                <a:off x="4787" y="3631"/>
                <a:ext cx="32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86266" tIns="93133" rIns="186266" bIns="93133">
                <a:spAutoFit/>
              </a:bodyPr>
              <a:lstStyle/>
              <a:p>
                <a:pPr defTabSz="1028700">
                  <a:lnSpc>
                    <a:spcPct val="90000"/>
                  </a:lnSpc>
                </a:pPr>
                <a:r>
                  <a:rPr lang="en-US" sz="2000" b="1" i="1"/>
                  <a:t>x</a:t>
                </a:r>
              </a:p>
            </p:txBody>
          </p:sp>
          <p:sp>
            <p:nvSpPr>
              <p:cNvPr id="1441807" name="Line 15"/>
              <p:cNvSpPr>
                <a:spLocks noChangeShapeType="1"/>
              </p:cNvSpPr>
              <p:nvPr/>
            </p:nvSpPr>
            <p:spPr bwMode="auto">
              <a:xfrm flipH="1" flipV="1">
                <a:off x="3841" y="2212"/>
                <a:ext cx="11" cy="15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stealth" w="med" len="med"/>
              </a:ln>
              <a:effectLst/>
            </p:spPr>
            <p:txBody>
              <a:bodyPr lIns="186266" tIns="93133" rIns="186266" bIns="93133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1441808" name="Rectangle 16"/>
              <p:cNvSpPr>
                <a:spLocks noChangeArrowheads="1"/>
              </p:cNvSpPr>
              <p:nvPr/>
            </p:nvSpPr>
            <p:spPr bwMode="auto">
              <a:xfrm>
                <a:off x="3810" y="2165"/>
                <a:ext cx="32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86266" tIns="93133" rIns="186266" bIns="93133">
                <a:spAutoFit/>
              </a:bodyPr>
              <a:lstStyle/>
              <a:p>
                <a:pPr defTabSz="1028700">
                  <a:lnSpc>
                    <a:spcPct val="90000"/>
                  </a:lnSpc>
                </a:pPr>
                <a:r>
                  <a:rPr lang="en-US" sz="2000" b="1" i="1"/>
                  <a:t>y</a:t>
                </a:r>
              </a:p>
            </p:txBody>
          </p:sp>
          <p:sp>
            <p:nvSpPr>
              <p:cNvPr id="1441809" name="Line 17"/>
              <p:cNvSpPr>
                <a:spLocks noChangeShapeType="1"/>
              </p:cNvSpPr>
              <p:nvPr/>
            </p:nvSpPr>
            <p:spPr bwMode="auto">
              <a:xfrm>
                <a:off x="3850" y="2655"/>
                <a:ext cx="0" cy="496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lIns="186266" tIns="93133" rIns="186266" bIns="93133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1441810" name="Rectangle 18"/>
              <p:cNvSpPr>
                <a:spLocks noChangeArrowheads="1"/>
              </p:cNvSpPr>
              <p:nvPr/>
            </p:nvSpPr>
            <p:spPr bwMode="auto">
              <a:xfrm>
                <a:off x="3854" y="2957"/>
                <a:ext cx="34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86266" tIns="93133" rIns="186266" bIns="93133">
                <a:spAutoFit/>
              </a:bodyPr>
              <a:lstStyle/>
              <a:p>
                <a:pPr defTabSz="1028700">
                  <a:lnSpc>
                    <a:spcPct val="90000"/>
                  </a:lnSpc>
                </a:pPr>
                <a:r>
                  <a:rPr lang="en-US" sz="2000" b="1" i="1">
                    <a:solidFill>
                      <a:schemeClr val="hlink"/>
                    </a:solidFill>
                  </a:rPr>
                  <a:t>E</a:t>
                </a:r>
                <a:endParaRPr lang="en-US" sz="2000" b="1">
                  <a:solidFill>
                    <a:schemeClr val="bg2"/>
                  </a:solidFill>
                </a:endParaRPr>
              </a:p>
            </p:txBody>
          </p:sp>
          <p:sp>
            <p:nvSpPr>
              <p:cNvPr id="1441811" name="Line 19"/>
              <p:cNvSpPr>
                <a:spLocks noChangeShapeType="1"/>
              </p:cNvSpPr>
              <p:nvPr/>
            </p:nvSpPr>
            <p:spPr bwMode="auto">
              <a:xfrm flipH="1">
                <a:off x="3725" y="2587"/>
                <a:ext cx="225" cy="139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lIns="186266" tIns="93133" rIns="186266" bIns="93133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1441812" name="Line 20"/>
              <p:cNvSpPr>
                <a:spLocks noChangeShapeType="1"/>
              </p:cNvSpPr>
              <p:nvPr/>
            </p:nvSpPr>
            <p:spPr bwMode="auto">
              <a:xfrm>
                <a:off x="3741" y="2586"/>
                <a:ext cx="225" cy="139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lIns="186266" tIns="93133" rIns="186266" bIns="93133">
                <a:spAutoFit/>
              </a:bodyPr>
              <a:lstStyle/>
              <a:p>
                <a:endParaRPr lang="en-CA"/>
              </a:p>
            </p:txBody>
          </p:sp>
        </p:grpSp>
      </p:grpSp>
      <p:sp>
        <p:nvSpPr>
          <p:cNvPr id="1441813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0" y="769938"/>
            <a:ext cx="4170363" cy="2378075"/>
          </a:xfrm>
          <a:noFill/>
          <a:ln/>
        </p:spPr>
        <p:txBody>
          <a:bodyPr/>
          <a:lstStyle/>
          <a:p>
            <a:pPr marL="401638" indent="-401638">
              <a:lnSpc>
                <a:spcPct val="125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Two charges are fixed along the 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-axis.  They produce an electric field </a:t>
            </a:r>
            <a:r>
              <a:rPr lang="en-US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directed along the negative 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-axis at the indicated point.  Which of  the following is true?</a:t>
            </a:r>
          </a:p>
        </p:txBody>
      </p:sp>
      <p:sp>
        <p:nvSpPr>
          <p:cNvPr id="1441814" name="Rectangle 22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22) Find </a:t>
            </a:r>
            <a:r>
              <a:rPr lang="en-US" sz="2800" dirty="0">
                <a:solidFill>
                  <a:schemeClr val="accent2"/>
                </a:solidFill>
              </a:rPr>
              <a:t>the Charges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42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43843" name="AutoShape 3"/>
          <p:cNvSpPr>
            <a:spLocks noChangeArrowheads="1"/>
          </p:cNvSpPr>
          <p:nvPr/>
        </p:nvSpPr>
        <p:spPr bwMode="auto">
          <a:xfrm>
            <a:off x="0" y="3598863"/>
            <a:ext cx="5503863" cy="26511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1443844" name="Rectangle 4"/>
          <p:cNvSpPr>
            <a:spLocks noChangeArrowheads="1"/>
          </p:cNvSpPr>
          <p:nvPr/>
        </p:nvSpPr>
        <p:spPr bwMode="auto">
          <a:xfrm>
            <a:off x="0" y="3656013"/>
            <a:ext cx="5470525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3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	The way to get the resultant PINK vector is to use the GREEN and BLUE vectors.  These </a:t>
            </a:r>
            <a:r>
              <a:rPr lang="en-US" sz="2000" b="1" i="1">
                <a:solidFill>
                  <a:schemeClr val="bg2"/>
                </a:solidFill>
              </a:rPr>
              <a:t>E</a:t>
            </a:r>
            <a:r>
              <a:rPr lang="en-US" sz="2000" b="1">
                <a:solidFill>
                  <a:schemeClr val="bg2"/>
                </a:solidFill>
              </a:rPr>
              <a:t> vectors correspond to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equal charges</a:t>
            </a:r>
            <a:r>
              <a:rPr lang="en-US" sz="2000" b="1">
                <a:solidFill>
                  <a:schemeClr val="bg2"/>
                </a:solidFill>
              </a:rPr>
              <a:t> (because the lengths are equal) that are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both negative</a:t>
            </a:r>
            <a:r>
              <a:rPr lang="en-US" sz="2000" b="1">
                <a:solidFill>
                  <a:schemeClr val="bg2"/>
                </a:solidFill>
              </a:rPr>
              <a:t> (because their directions are toward the charges).  </a:t>
            </a:r>
          </a:p>
        </p:txBody>
      </p:sp>
      <p:sp>
        <p:nvSpPr>
          <p:cNvPr id="1443845" name="Oval 5"/>
          <p:cNvSpPr>
            <a:spLocks noChangeArrowheads="1"/>
          </p:cNvSpPr>
          <p:nvPr/>
        </p:nvSpPr>
        <p:spPr bwMode="auto">
          <a:xfrm>
            <a:off x="4338638" y="1149350"/>
            <a:ext cx="4805362" cy="6318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443846" name="Group 6"/>
          <p:cNvGrpSpPr>
            <a:grpSpLocks/>
          </p:cNvGrpSpPr>
          <p:nvPr/>
        </p:nvGrpSpPr>
        <p:grpSpPr bwMode="auto">
          <a:xfrm>
            <a:off x="5678488" y="3482975"/>
            <a:ext cx="3465512" cy="2900363"/>
            <a:chOff x="3279" y="2186"/>
            <a:chExt cx="2183" cy="1827"/>
          </a:xfrm>
        </p:grpSpPr>
        <p:grpSp>
          <p:nvGrpSpPr>
            <p:cNvPr id="1443847" name="Group 7"/>
            <p:cNvGrpSpPr>
              <a:grpSpLocks/>
            </p:cNvGrpSpPr>
            <p:nvPr/>
          </p:nvGrpSpPr>
          <p:grpSpPr bwMode="auto">
            <a:xfrm>
              <a:off x="3279" y="2186"/>
              <a:ext cx="2183" cy="1827"/>
              <a:chOff x="3279" y="2186"/>
              <a:chExt cx="2183" cy="1827"/>
            </a:xfrm>
          </p:grpSpPr>
          <p:sp>
            <p:nvSpPr>
              <p:cNvPr id="1443848" name="Rectangle 8"/>
              <p:cNvSpPr>
                <a:spLocks noChangeArrowheads="1"/>
              </p:cNvSpPr>
              <p:nvPr/>
            </p:nvSpPr>
            <p:spPr bwMode="auto">
              <a:xfrm>
                <a:off x="3279" y="2203"/>
                <a:ext cx="2183" cy="181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1443849" name="Group 9"/>
              <p:cNvGrpSpPr>
                <a:grpSpLocks/>
              </p:cNvGrpSpPr>
              <p:nvPr/>
            </p:nvGrpSpPr>
            <p:grpSpPr bwMode="auto">
              <a:xfrm>
                <a:off x="3448" y="2186"/>
                <a:ext cx="2004" cy="1757"/>
                <a:chOff x="3106" y="2165"/>
                <a:chExt cx="2004" cy="1757"/>
              </a:xfrm>
            </p:grpSpPr>
            <p:grpSp>
              <p:nvGrpSpPr>
                <p:cNvPr id="1443850" name="Group 10"/>
                <p:cNvGrpSpPr>
                  <a:grpSpLocks/>
                </p:cNvGrpSpPr>
                <p:nvPr/>
              </p:nvGrpSpPr>
              <p:grpSpPr bwMode="auto">
                <a:xfrm>
                  <a:off x="4254" y="3573"/>
                  <a:ext cx="416" cy="291"/>
                  <a:chOff x="4444" y="1329"/>
                  <a:chExt cx="370" cy="259"/>
                </a:xfrm>
              </p:grpSpPr>
              <p:sp>
                <p:nvSpPr>
                  <p:cNvPr id="1443851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4459" y="1335"/>
                    <a:ext cx="232" cy="232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186266" tIns="93133" rIns="186266" bIns="93133">
                    <a:spAutoFit/>
                  </a:bodyPr>
                  <a:lstStyle/>
                  <a:p>
                    <a:endParaRPr lang="en-CA"/>
                  </a:p>
                </p:txBody>
              </p:sp>
              <p:sp>
                <p:nvSpPr>
                  <p:cNvPr id="1443852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1329"/>
                    <a:ext cx="370" cy="25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186266" tIns="93133" rIns="186266" bIns="93133">
                    <a:spAutoFit/>
                  </a:bodyPr>
                  <a:lstStyle/>
                  <a:p>
                    <a:pPr defTabSz="1028700">
                      <a:lnSpc>
                        <a:spcPct val="90000"/>
                      </a:lnSpc>
                    </a:pPr>
                    <a:r>
                      <a:rPr lang="en-US" sz="2000" b="1">
                        <a:solidFill>
                          <a:schemeClr val="accent1"/>
                        </a:solidFill>
                      </a:rPr>
                      <a:t>Q</a:t>
                    </a:r>
                    <a:r>
                      <a:rPr lang="en-US" sz="2000" b="1" baseline="-25000">
                        <a:solidFill>
                          <a:schemeClr val="accent1"/>
                        </a:solidFill>
                      </a:rPr>
                      <a:t>2</a:t>
                    </a:r>
                  </a:p>
                </p:txBody>
              </p:sp>
            </p:grpSp>
            <p:grpSp>
              <p:nvGrpSpPr>
                <p:cNvPr id="1443853" name="Group 13"/>
                <p:cNvGrpSpPr>
                  <a:grpSpLocks/>
                </p:cNvGrpSpPr>
                <p:nvPr/>
              </p:nvGrpSpPr>
              <p:grpSpPr bwMode="auto">
                <a:xfrm>
                  <a:off x="3181" y="3554"/>
                  <a:ext cx="416" cy="291"/>
                  <a:chOff x="3490" y="1312"/>
                  <a:chExt cx="370" cy="259"/>
                </a:xfrm>
              </p:grpSpPr>
              <p:sp>
                <p:nvSpPr>
                  <p:cNvPr id="1443854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3505" y="1318"/>
                    <a:ext cx="232" cy="232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186266" tIns="93133" rIns="186266" bIns="93133">
                    <a:spAutoFit/>
                  </a:bodyPr>
                  <a:lstStyle/>
                  <a:p>
                    <a:endParaRPr lang="en-CA"/>
                  </a:p>
                </p:txBody>
              </p:sp>
              <p:sp>
                <p:nvSpPr>
                  <p:cNvPr id="1443855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3490" y="1312"/>
                    <a:ext cx="370" cy="25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186266" tIns="93133" rIns="186266" bIns="93133">
                    <a:spAutoFit/>
                  </a:bodyPr>
                  <a:lstStyle/>
                  <a:p>
                    <a:pPr defTabSz="1028700">
                      <a:lnSpc>
                        <a:spcPct val="90000"/>
                      </a:lnSpc>
                    </a:pPr>
                    <a:r>
                      <a:rPr lang="en-US" sz="2000" b="1">
                        <a:solidFill>
                          <a:srgbClr val="00FFFF"/>
                        </a:solidFill>
                      </a:rPr>
                      <a:t>Q</a:t>
                    </a:r>
                    <a:r>
                      <a:rPr lang="en-US" sz="2000" b="1" baseline="-25000">
                        <a:solidFill>
                          <a:srgbClr val="00FFFF"/>
                        </a:solidFill>
                      </a:rPr>
                      <a:t>1</a:t>
                    </a:r>
                  </a:p>
                </p:txBody>
              </p:sp>
            </p:grpSp>
            <p:sp>
              <p:nvSpPr>
                <p:cNvPr id="1443856" name="Line 16"/>
                <p:cNvSpPr>
                  <a:spLocks noChangeShapeType="1"/>
                </p:cNvSpPr>
                <p:nvPr/>
              </p:nvSpPr>
              <p:spPr bwMode="auto">
                <a:xfrm>
                  <a:off x="3106" y="3670"/>
                  <a:ext cx="186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 type="none" w="sm" len="sm"/>
                  <a:tailEnd type="stealth" w="med" len="med"/>
                </a:ln>
                <a:effectLst/>
              </p:spPr>
              <p:txBody>
                <a:bodyPr wrap="none" lIns="186266" tIns="93133" rIns="186266" bIns="93133">
                  <a:spAutoFit/>
                </a:bodyPr>
                <a:lstStyle/>
                <a:p>
                  <a:endParaRPr lang="en-CA"/>
                </a:p>
              </p:txBody>
            </p:sp>
            <p:sp>
              <p:nvSpPr>
                <p:cNvPr id="1443857" name="Rectangle 17"/>
                <p:cNvSpPr>
                  <a:spLocks noChangeArrowheads="1"/>
                </p:cNvSpPr>
                <p:nvPr/>
              </p:nvSpPr>
              <p:spPr bwMode="auto">
                <a:xfrm>
                  <a:off x="4787" y="3631"/>
                  <a:ext cx="323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186266" tIns="93133" rIns="186266" bIns="93133">
                  <a:spAutoFit/>
                </a:bodyPr>
                <a:lstStyle/>
                <a:p>
                  <a:pPr defTabSz="1028700">
                    <a:lnSpc>
                      <a:spcPct val="90000"/>
                    </a:lnSpc>
                  </a:pPr>
                  <a:r>
                    <a:rPr lang="en-US" sz="2000" b="1" i="1"/>
                    <a:t>x</a:t>
                  </a:r>
                </a:p>
              </p:txBody>
            </p:sp>
            <p:sp>
              <p:nvSpPr>
                <p:cNvPr id="1443858" name="Line 18"/>
                <p:cNvSpPr>
                  <a:spLocks noChangeShapeType="1"/>
                </p:cNvSpPr>
                <p:nvPr/>
              </p:nvSpPr>
              <p:spPr bwMode="auto">
                <a:xfrm flipH="1" flipV="1">
                  <a:off x="3841" y="2212"/>
                  <a:ext cx="11" cy="15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 type="none" w="sm" len="sm"/>
                  <a:tailEnd type="stealth" w="med" len="med"/>
                </a:ln>
                <a:effectLst/>
              </p:spPr>
              <p:txBody>
                <a:bodyPr lIns="186266" tIns="93133" rIns="186266" bIns="93133">
                  <a:spAutoFit/>
                </a:bodyPr>
                <a:lstStyle/>
                <a:p>
                  <a:endParaRPr lang="en-CA"/>
                </a:p>
              </p:txBody>
            </p:sp>
            <p:sp>
              <p:nvSpPr>
                <p:cNvPr id="1443859" name="Rectangle 19"/>
                <p:cNvSpPr>
                  <a:spLocks noChangeArrowheads="1"/>
                </p:cNvSpPr>
                <p:nvPr/>
              </p:nvSpPr>
              <p:spPr bwMode="auto">
                <a:xfrm>
                  <a:off x="3810" y="2165"/>
                  <a:ext cx="323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186266" tIns="93133" rIns="186266" bIns="93133">
                  <a:spAutoFit/>
                </a:bodyPr>
                <a:lstStyle/>
                <a:p>
                  <a:pPr defTabSz="1028700">
                    <a:lnSpc>
                      <a:spcPct val="90000"/>
                    </a:lnSpc>
                  </a:pPr>
                  <a:r>
                    <a:rPr lang="en-US" sz="2000" b="1" i="1"/>
                    <a:t>y</a:t>
                  </a:r>
                </a:p>
              </p:txBody>
            </p:sp>
            <p:sp>
              <p:nvSpPr>
                <p:cNvPr id="1443860" name="Line 20"/>
                <p:cNvSpPr>
                  <a:spLocks noChangeShapeType="1"/>
                </p:cNvSpPr>
                <p:nvPr/>
              </p:nvSpPr>
              <p:spPr bwMode="auto">
                <a:xfrm>
                  <a:off x="3850" y="2655"/>
                  <a:ext cx="0" cy="496"/>
                </a:xfrm>
                <a:prstGeom prst="line">
                  <a:avLst/>
                </a:prstGeom>
                <a:noFill/>
                <a:ln w="50800">
                  <a:solidFill>
                    <a:schemeClr val="hlink"/>
                  </a:solidFill>
                  <a:round/>
                  <a:headEnd type="none" w="sm" len="sm"/>
                  <a:tailEnd type="stealth" w="med" len="lg"/>
                </a:ln>
                <a:effectLst/>
              </p:spPr>
              <p:txBody>
                <a:bodyPr wrap="none" lIns="186266" tIns="93133" rIns="186266" bIns="93133">
                  <a:spAutoFit/>
                </a:bodyPr>
                <a:lstStyle/>
                <a:p>
                  <a:endParaRPr lang="en-CA"/>
                </a:p>
              </p:txBody>
            </p:sp>
            <p:sp>
              <p:nvSpPr>
                <p:cNvPr id="1443861" name="Rectangle 21"/>
                <p:cNvSpPr>
                  <a:spLocks noChangeArrowheads="1"/>
                </p:cNvSpPr>
                <p:nvPr/>
              </p:nvSpPr>
              <p:spPr bwMode="auto">
                <a:xfrm>
                  <a:off x="3854" y="2957"/>
                  <a:ext cx="341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186266" tIns="93133" rIns="186266" bIns="93133">
                  <a:spAutoFit/>
                </a:bodyPr>
                <a:lstStyle/>
                <a:p>
                  <a:pPr defTabSz="1028700">
                    <a:lnSpc>
                      <a:spcPct val="90000"/>
                    </a:lnSpc>
                  </a:pPr>
                  <a:r>
                    <a:rPr lang="en-US" sz="2000" b="1" i="1">
                      <a:solidFill>
                        <a:schemeClr val="hlink"/>
                      </a:solidFill>
                    </a:rPr>
                    <a:t>E</a:t>
                  </a:r>
                  <a:endParaRPr lang="en-US" sz="2000" b="1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1443862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3725" y="2587"/>
                  <a:ext cx="225" cy="139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lIns="186266" tIns="93133" rIns="186266" bIns="93133">
                  <a:spAutoFit/>
                </a:bodyPr>
                <a:lstStyle/>
                <a:p>
                  <a:endParaRPr lang="en-CA"/>
                </a:p>
              </p:txBody>
            </p:sp>
            <p:sp>
              <p:nvSpPr>
                <p:cNvPr id="1443863" name="Line 23"/>
                <p:cNvSpPr>
                  <a:spLocks noChangeShapeType="1"/>
                </p:cNvSpPr>
                <p:nvPr/>
              </p:nvSpPr>
              <p:spPr bwMode="auto">
                <a:xfrm>
                  <a:off x="3741" y="2586"/>
                  <a:ext cx="225" cy="139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lIns="186266" tIns="93133" rIns="186266" bIns="93133">
                  <a:spAutoFit/>
                </a:bodyPr>
                <a:lstStyle/>
                <a:p>
                  <a:endParaRPr lang="en-CA"/>
                </a:p>
              </p:txBody>
            </p:sp>
          </p:grpSp>
        </p:grpSp>
        <p:sp>
          <p:nvSpPr>
            <p:cNvPr id="1443864" name="Line 24"/>
            <p:cNvSpPr>
              <a:spLocks noChangeShapeType="1"/>
            </p:cNvSpPr>
            <p:nvPr/>
          </p:nvSpPr>
          <p:spPr bwMode="auto">
            <a:xfrm flipH="1">
              <a:off x="3672" y="2668"/>
              <a:ext cx="516" cy="1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43865" name="Line 25"/>
            <p:cNvSpPr>
              <a:spLocks noChangeShapeType="1"/>
            </p:cNvSpPr>
            <p:nvPr/>
          </p:nvSpPr>
          <p:spPr bwMode="auto">
            <a:xfrm>
              <a:off x="4192" y="2664"/>
              <a:ext cx="548" cy="10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43866" name="Line 26"/>
            <p:cNvSpPr>
              <a:spLocks noChangeShapeType="1"/>
            </p:cNvSpPr>
            <p:nvPr/>
          </p:nvSpPr>
          <p:spPr bwMode="auto">
            <a:xfrm flipH="1">
              <a:off x="4048" y="2664"/>
              <a:ext cx="144" cy="28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43867" name="Line 27"/>
            <p:cNvSpPr>
              <a:spLocks noChangeShapeType="1"/>
            </p:cNvSpPr>
            <p:nvPr/>
          </p:nvSpPr>
          <p:spPr bwMode="auto">
            <a:xfrm>
              <a:off x="4192" y="2664"/>
              <a:ext cx="144" cy="28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443868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0" y="769938"/>
            <a:ext cx="4170363" cy="2378075"/>
          </a:xfrm>
          <a:noFill/>
          <a:ln/>
        </p:spPr>
        <p:txBody>
          <a:bodyPr/>
          <a:lstStyle/>
          <a:p>
            <a:pPr marL="401638" indent="-401638">
              <a:lnSpc>
                <a:spcPct val="125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Two charges are fixed along the 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-axis.  They produce an electric field </a:t>
            </a:r>
            <a:r>
              <a:rPr lang="en-US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directed along the negative 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-axis at the indicated point.  Which of  the following is true?</a:t>
            </a:r>
          </a:p>
        </p:txBody>
      </p:sp>
      <p:sp>
        <p:nvSpPr>
          <p:cNvPr id="1443869" name="Rectangle 29"/>
          <p:cNvSpPr>
            <a:spLocks noChangeArrowheads="1"/>
          </p:cNvSpPr>
          <p:nvPr/>
        </p:nvSpPr>
        <p:spPr bwMode="auto">
          <a:xfrm>
            <a:off x="4625975" y="725488"/>
            <a:ext cx="4518025" cy="272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1)  charges are equal and positive</a:t>
            </a:r>
            <a:endParaRPr lang="en-US" b="1">
              <a:solidFill>
                <a:schemeClr val="tx2"/>
              </a:solidFill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2)  charges are equal and negative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3)  charges are equal and opposite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4)  charges are equal, but sign is undetermined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5)  charges cannot be equal</a:t>
            </a:r>
            <a:r>
              <a:rPr lang="en-US" sz="20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443870" name="Rectangle 30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22) Find </a:t>
            </a:r>
            <a:r>
              <a:rPr lang="en-US" sz="2800" dirty="0">
                <a:solidFill>
                  <a:schemeClr val="accent2"/>
                </a:solidFill>
              </a:rPr>
              <a:t>the Charges</a:t>
            </a:r>
          </a:p>
        </p:txBody>
      </p:sp>
      <p:sp>
        <p:nvSpPr>
          <p:cNvPr id="1443871" name="Text Box 31"/>
          <p:cNvSpPr txBox="1"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How would you get the </a:t>
            </a:r>
            <a:r>
              <a:rPr lang="en-US" sz="2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field to point toward the right?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5890" name="AutoShape 2"/>
          <p:cNvSpPr>
            <a:spLocks noChangeArrowheads="1"/>
          </p:cNvSpPr>
          <p:nvPr/>
        </p:nvSpPr>
        <p:spPr bwMode="auto">
          <a:xfrm>
            <a:off x="0" y="0"/>
            <a:ext cx="9142413" cy="342265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445891" name="Group 3"/>
          <p:cNvGrpSpPr>
            <a:grpSpLocks/>
          </p:cNvGrpSpPr>
          <p:nvPr/>
        </p:nvGrpSpPr>
        <p:grpSpPr bwMode="auto">
          <a:xfrm>
            <a:off x="3303588" y="4100513"/>
            <a:ext cx="2257425" cy="1592262"/>
            <a:chOff x="4239" y="2744"/>
            <a:chExt cx="1422" cy="1003"/>
          </a:xfrm>
        </p:grpSpPr>
        <p:sp>
          <p:nvSpPr>
            <p:cNvPr id="1445892" name="Line 4"/>
            <p:cNvSpPr>
              <a:spLocks noChangeShapeType="1"/>
            </p:cNvSpPr>
            <p:nvPr/>
          </p:nvSpPr>
          <p:spPr bwMode="auto">
            <a:xfrm>
              <a:off x="4239" y="2744"/>
              <a:ext cx="1356" cy="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45893" name="Line 5"/>
            <p:cNvSpPr>
              <a:spLocks noChangeShapeType="1"/>
            </p:cNvSpPr>
            <p:nvPr/>
          </p:nvSpPr>
          <p:spPr bwMode="auto">
            <a:xfrm>
              <a:off x="4243" y="2932"/>
              <a:ext cx="1356" cy="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45894" name="Line 6"/>
            <p:cNvSpPr>
              <a:spLocks noChangeShapeType="1"/>
            </p:cNvSpPr>
            <p:nvPr/>
          </p:nvSpPr>
          <p:spPr bwMode="auto">
            <a:xfrm flipV="1">
              <a:off x="4254" y="3120"/>
              <a:ext cx="1362" cy="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45895" name="Line 7"/>
            <p:cNvSpPr>
              <a:spLocks noChangeShapeType="1"/>
            </p:cNvSpPr>
            <p:nvPr/>
          </p:nvSpPr>
          <p:spPr bwMode="auto">
            <a:xfrm>
              <a:off x="4278" y="3319"/>
              <a:ext cx="1357" cy="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45896" name="Line 8"/>
            <p:cNvSpPr>
              <a:spLocks noChangeShapeType="1"/>
            </p:cNvSpPr>
            <p:nvPr/>
          </p:nvSpPr>
          <p:spPr bwMode="auto">
            <a:xfrm>
              <a:off x="4291" y="3509"/>
              <a:ext cx="1357" cy="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45897" name="Line 9"/>
            <p:cNvSpPr>
              <a:spLocks noChangeShapeType="1"/>
            </p:cNvSpPr>
            <p:nvPr/>
          </p:nvSpPr>
          <p:spPr bwMode="auto">
            <a:xfrm>
              <a:off x="4305" y="3746"/>
              <a:ext cx="1356" cy="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45898" name="Oval 10"/>
            <p:cNvSpPr>
              <a:spLocks noChangeArrowheads="1"/>
            </p:cNvSpPr>
            <p:nvPr/>
          </p:nvSpPr>
          <p:spPr bwMode="auto">
            <a:xfrm>
              <a:off x="4530" y="3026"/>
              <a:ext cx="368" cy="332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45899" name="Text Box 11"/>
            <p:cNvSpPr txBox="1">
              <a:spLocks noChangeArrowheads="1"/>
            </p:cNvSpPr>
            <p:nvPr/>
          </p:nvSpPr>
          <p:spPr bwMode="auto">
            <a:xfrm>
              <a:off x="4570" y="3047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bg2"/>
                  </a:solidFill>
                </a:rPr>
                <a:t>Q</a:t>
              </a:r>
            </a:p>
          </p:txBody>
        </p:sp>
      </p:grpSp>
      <p:sp>
        <p:nvSpPr>
          <p:cNvPr id="144590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0" y="842963"/>
            <a:ext cx="5083175" cy="2378075"/>
          </a:xfrm>
          <a:noFill/>
          <a:ln/>
        </p:spPr>
        <p:txBody>
          <a:bodyPr/>
          <a:lstStyle/>
          <a:p>
            <a:pPr marL="401638" indent="-401638">
              <a:lnSpc>
                <a:spcPct val="125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In a uniform electric field in empty space, a 4 C charge is placed and it feels an electrical force of 12 N.  If this charge is removed and a 6 C charge is placed at that point instead, what force will it feel?</a:t>
            </a:r>
          </a:p>
        </p:txBody>
      </p:sp>
      <p:sp>
        <p:nvSpPr>
          <p:cNvPr id="1445901" name="Rectangle 13"/>
          <p:cNvSpPr>
            <a:spLocks noChangeArrowheads="1"/>
          </p:cNvSpPr>
          <p:nvPr/>
        </p:nvSpPr>
        <p:spPr bwMode="auto">
          <a:xfrm>
            <a:off x="6321425" y="804863"/>
            <a:ext cx="2822575" cy="244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/>
              <a:t>  </a:t>
            </a:r>
            <a:r>
              <a:rPr lang="en-US" sz="2000" b="1">
                <a:solidFill>
                  <a:schemeClr val="tx2"/>
                </a:solidFill>
              </a:rPr>
              <a:t>12 N</a:t>
            </a:r>
            <a:endParaRPr lang="en-US" b="1">
              <a:solidFill>
                <a:schemeClr val="tx2"/>
              </a:solidFill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2)   8 N 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3)  24 N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4)  no force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5)  18 N</a:t>
            </a:r>
          </a:p>
        </p:txBody>
      </p:sp>
      <p:sp>
        <p:nvSpPr>
          <p:cNvPr id="1445902" name="Rectangle 14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23) Uniform </a:t>
            </a:r>
            <a:r>
              <a:rPr lang="en-US" sz="2800" dirty="0">
                <a:solidFill>
                  <a:schemeClr val="accent2"/>
                </a:solidFill>
              </a:rPr>
              <a:t>Electric Field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938" name="AutoShape 2"/>
          <p:cNvSpPr>
            <a:spLocks noChangeArrowheads="1"/>
          </p:cNvSpPr>
          <p:nvPr/>
        </p:nvSpPr>
        <p:spPr bwMode="auto">
          <a:xfrm>
            <a:off x="0" y="0"/>
            <a:ext cx="9142413" cy="342265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47939" name="Oval 3"/>
          <p:cNvSpPr>
            <a:spLocks noChangeArrowheads="1"/>
          </p:cNvSpPr>
          <p:nvPr/>
        </p:nvSpPr>
        <p:spPr bwMode="auto">
          <a:xfrm>
            <a:off x="5975350" y="2627313"/>
            <a:ext cx="2022475" cy="539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47940" name="AutoShape 4"/>
          <p:cNvSpPr>
            <a:spLocks noChangeArrowheads="1"/>
          </p:cNvSpPr>
          <p:nvPr/>
        </p:nvSpPr>
        <p:spPr bwMode="auto">
          <a:xfrm>
            <a:off x="0" y="3498850"/>
            <a:ext cx="6130925" cy="2819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1447941" name="Rectangle 5"/>
          <p:cNvSpPr>
            <a:spLocks noChangeArrowheads="1"/>
          </p:cNvSpPr>
          <p:nvPr/>
        </p:nvSpPr>
        <p:spPr bwMode="auto">
          <a:xfrm>
            <a:off x="158750" y="3671888"/>
            <a:ext cx="5743575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Since the 4 C charge feels a force, there must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 be an electric field present, with magnitude: </a:t>
            </a:r>
          </a:p>
          <a:p>
            <a:pPr marL="285750" indent="-285750"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  =  F / q  =  12 N / 4 C  =  3 N/C</a:t>
            </a:r>
            <a:r>
              <a:rPr lang="en-US" sz="2000" b="1">
                <a:solidFill>
                  <a:srgbClr val="FF0000"/>
                </a:solidFill>
              </a:rPr>
              <a:t> 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Once the 4 C</a:t>
            </a:r>
            <a:r>
              <a:rPr lang="en-US" sz="2000" b="1">
                <a:solidFill>
                  <a:srgbClr val="FF0000"/>
                </a:solidFill>
              </a:rPr>
              <a:t> </a:t>
            </a:r>
            <a:r>
              <a:rPr lang="en-US" sz="2000" b="1">
                <a:solidFill>
                  <a:schemeClr val="bg2"/>
                </a:solidFill>
              </a:rPr>
              <a:t>charge is replaced with a 6 C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charge, this new charge will feel a force of:</a:t>
            </a:r>
          </a:p>
          <a:p>
            <a:pPr marL="285750" indent="-285750"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 </a:t>
            </a:r>
            <a:r>
              <a:rPr lang="en-US" sz="20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 =  q E =  (6 C)(3 N/C)  =  18 N</a:t>
            </a:r>
            <a:r>
              <a:rPr lang="en-US" sz="2000" b="1" i="1">
                <a:solidFill>
                  <a:schemeClr val="hlink"/>
                </a:solidFill>
              </a:rPr>
              <a:t> </a:t>
            </a:r>
          </a:p>
        </p:txBody>
      </p:sp>
      <p:grpSp>
        <p:nvGrpSpPr>
          <p:cNvPr id="1447942" name="Group 6"/>
          <p:cNvGrpSpPr>
            <a:grpSpLocks/>
          </p:cNvGrpSpPr>
          <p:nvPr/>
        </p:nvGrpSpPr>
        <p:grpSpPr bwMode="auto">
          <a:xfrm>
            <a:off x="6729413" y="4356100"/>
            <a:ext cx="2257425" cy="1592263"/>
            <a:chOff x="4239" y="2744"/>
            <a:chExt cx="1422" cy="1003"/>
          </a:xfrm>
        </p:grpSpPr>
        <p:sp>
          <p:nvSpPr>
            <p:cNvPr id="1447943" name="Line 7"/>
            <p:cNvSpPr>
              <a:spLocks noChangeShapeType="1"/>
            </p:cNvSpPr>
            <p:nvPr/>
          </p:nvSpPr>
          <p:spPr bwMode="auto">
            <a:xfrm>
              <a:off x="4239" y="2744"/>
              <a:ext cx="1356" cy="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47944" name="Line 8"/>
            <p:cNvSpPr>
              <a:spLocks noChangeShapeType="1"/>
            </p:cNvSpPr>
            <p:nvPr/>
          </p:nvSpPr>
          <p:spPr bwMode="auto">
            <a:xfrm>
              <a:off x="4243" y="2932"/>
              <a:ext cx="1356" cy="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47945" name="Line 9"/>
            <p:cNvSpPr>
              <a:spLocks noChangeShapeType="1"/>
            </p:cNvSpPr>
            <p:nvPr/>
          </p:nvSpPr>
          <p:spPr bwMode="auto">
            <a:xfrm flipV="1">
              <a:off x="4254" y="3120"/>
              <a:ext cx="1362" cy="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47946" name="Line 10"/>
            <p:cNvSpPr>
              <a:spLocks noChangeShapeType="1"/>
            </p:cNvSpPr>
            <p:nvPr/>
          </p:nvSpPr>
          <p:spPr bwMode="auto">
            <a:xfrm>
              <a:off x="4278" y="3319"/>
              <a:ext cx="1357" cy="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47947" name="Line 11"/>
            <p:cNvSpPr>
              <a:spLocks noChangeShapeType="1"/>
            </p:cNvSpPr>
            <p:nvPr/>
          </p:nvSpPr>
          <p:spPr bwMode="auto">
            <a:xfrm>
              <a:off x="4291" y="3509"/>
              <a:ext cx="1357" cy="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47948" name="Line 12"/>
            <p:cNvSpPr>
              <a:spLocks noChangeShapeType="1"/>
            </p:cNvSpPr>
            <p:nvPr/>
          </p:nvSpPr>
          <p:spPr bwMode="auto">
            <a:xfrm>
              <a:off x="4305" y="3746"/>
              <a:ext cx="1356" cy="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47949" name="Oval 13"/>
            <p:cNvSpPr>
              <a:spLocks noChangeArrowheads="1"/>
            </p:cNvSpPr>
            <p:nvPr/>
          </p:nvSpPr>
          <p:spPr bwMode="auto">
            <a:xfrm>
              <a:off x="4530" y="3026"/>
              <a:ext cx="368" cy="332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47950" name="Text Box 14"/>
            <p:cNvSpPr txBox="1">
              <a:spLocks noChangeArrowheads="1"/>
            </p:cNvSpPr>
            <p:nvPr/>
          </p:nvSpPr>
          <p:spPr bwMode="auto">
            <a:xfrm>
              <a:off x="4570" y="3047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bg2"/>
                  </a:solidFill>
                </a:rPr>
                <a:t>Q</a:t>
              </a:r>
            </a:p>
          </p:txBody>
        </p:sp>
      </p:grpSp>
      <p:sp>
        <p:nvSpPr>
          <p:cNvPr id="1447951" name="Rectangle 15"/>
          <p:cNvSpPr>
            <a:spLocks noChangeArrowheads="1"/>
          </p:cNvSpPr>
          <p:nvPr/>
        </p:nvSpPr>
        <p:spPr bwMode="auto">
          <a:xfrm>
            <a:off x="6321425" y="804863"/>
            <a:ext cx="2822575" cy="244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/>
              <a:t>  </a:t>
            </a:r>
            <a:r>
              <a:rPr lang="en-US" sz="2000" b="1">
                <a:solidFill>
                  <a:schemeClr val="tx2"/>
                </a:solidFill>
              </a:rPr>
              <a:t>12 N</a:t>
            </a:r>
            <a:endParaRPr lang="en-US" b="1">
              <a:solidFill>
                <a:schemeClr val="tx2"/>
              </a:solidFill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2)   8 N 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3)  24 N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4)  no force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5)  18 N</a:t>
            </a:r>
          </a:p>
        </p:txBody>
      </p:sp>
      <p:sp>
        <p:nvSpPr>
          <p:cNvPr id="1447952" name="Rectangle 16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23) Uniform </a:t>
            </a:r>
            <a:r>
              <a:rPr lang="en-US" sz="2800" dirty="0">
                <a:solidFill>
                  <a:schemeClr val="accent2"/>
                </a:solidFill>
              </a:rPr>
              <a:t>Electric Field</a:t>
            </a:r>
          </a:p>
        </p:txBody>
      </p:sp>
      <p:sp>
        <p:nvSpPr>
          <p:cNvPr id="1447953" name="Text Box 17"/>
          <p:cNvSpPr txBox="1">
            <a:spLocks noChangeArrowheads="1"/>
          </p:cNvSpPr>
          <p:nvPr/>
        </p:nvSpPr>
        <p:spPr bwMode="auto">
          <a:xfrm>
            <a:off x="0" y="6445250"/>
            <a:ext cx="9144000" cy="406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What if the charge is placed at a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different position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in the field?</a:t>
            </a:r>
          </a:p>
        </p:txBody>
      </p:sp>
      <p:sp>
        <p:nvSpPr>
          <p:cNvPr id="1447954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0" y="842963"/>
            <a:ext cx="5083175" cy="2378075"/>
          </a:xfrm>
          <a:noFill/>
          <a:ln/>
        </p:spPr>
        <p:txBody>
          <a:bodyPr/>
          <a:lstStyle/>
          <a:p>
            <a:pPr marL="401638" indent="-401638">
              <a:lnSpc>
                <a:spcPct val="125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In a uniform electric field in empty space, a 4 C charge is placed and it feels an electrical force of 12 N.  If this charge is removed and a 6 C charge is placed at that point instead, what force will it feel?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9986" name="AutoShape 2"/>
          <p:cNvSpPr>
            <a:spLocks noChangeArrowheads="1"/>
          </p:cNvSpPr>
          <p:nvPr/>
        </p:nvSpPr>
        <p:spPr bwMode="auto">
          <a:xfrm>
            <a:off x="0" y="0"/>
            <a:ext cx="9142413" cy="35687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49987" name="Rectangle 3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24) Electric </a:t>
            </a:r>
            <a:r>
              <a:rPr lang="en-US" sz="2800" dirty="0">
                <a:solidFill>
                  <a:schemeClr val="accent2"/>
                </a:solidFill>
              </a:rPr>
              <a:t>Field Lines I</a:t>
            </a:r>
          </a:p>
        </p:txBody>
      </p:sp>
      <p:sp>
        <p:nvSpPr>
          <p:cNvPr id="1449988" name="Rectangle 4"/>
          <p:cNvSpPr>
            <a:spLocks noChangeArrowheads="1"/>
          </p:cNvSpPr>
          <p:nvPr/>
        </p:nvSpPr>
        <p:spPr bwMode="auto">
          <a:xfrm>
            <a:off x="606425" y="1228725"/>
            <a:ext cx="3630613" cy="11874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b="1"/>
              <a:t>What are the signs of the charges whose electric fields are shown at right?</a:t>
            </a:r>
            <a:endParaRPr lang="en-US" sz="2000" b="1">
              <a:solidFill>
                <a:schemeClr val="tx2"/>
              </a:solidFill>
            </a:endParaRPr>
          </a:p>
        </p:txBody>
      </p:sp>
      <p:sp>
        <p:nvSpPr>
          <p:cNvPr id="1449989" name="Text Box 5"/>
          <p:cNvSpPr txBox="1">
            <a:spLocks noChangeArrowheads="1"/>
          </p:cNvSpPr>
          <p:nvPr/>
        </p:nvSpPr>
        <p:spPr bwMode="auto">
          <a:xfrm>
            <a:off x="5006975" y="827088"/>
            <a:ext cx="3521075" cy="25638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>
                <a:solidFill>
                  <a:schemeClr val="tx2"/>
                </a:solidFill>
              </a:rPr>
              <a:t>	1)</a:t>
            </a:r>
          </a:p>
          <a:p>
            <a:pPr>
              <a:lnSpc>
                <a:spcPct val="90000"/>
              </a:lnSpc>
            </a:pPr>
            <a:endParaRPr lang="en-US" sz="2000" b="1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chemeClr val="tx2"/>
                </a:solidFill>
              </a:rPr>
              <a:t>	2)</a:t>
            </a:r>
          </a:p>
          <a:p>
            <a:pPr>
              <a:lnSpc>
                <a:spcPct val="90000"/>
              </a:lnSpc>
            </a:pPr>
            <a:endParaRPr lang="en-US" sz="2000" b="1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chemeClr val="tx2"/>
                </a:solidFill>
              </a:rPr>
              <a:t>	3)</a:t>
            </a:r>
          </a:p>
          <a:p>
            <a:pPr>
              <a:lnSpc>
                <a:spcPct val="90000"/>
              </a:lnSpc>
            </a:pPr>
            <a:endParaRPr lang="en-US" sz="2000" b="1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chemeClr val="tx2"/>
                </a:solidFill>
              </a:rPr>
              <a:t>	4)</a:t>
            </a:r>
          </a:p>
          <a:p>
            <a:pPr>
              <a:lnSpc>
                <a:spcPct val="90000"/>
              </a:lnSpc>
            </a:pPr>
            <a:endParaRPr lang="en-US" sz="2000" b="1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chemeClr val="tx2"/>
                </a:solidFill>
              </a:rPr>
              <a:t>	5)  no way to tell</a:t>
            </a:r>
          </a:p>
        </p:txBody>
      </p:sp>
      <p:grpSp>
        <p:nvGrpSpPr>
          <p:cNvPr id="1449990" name="Group 6"/>
          <p:cNvGrpSpPr>
            <a:grpSpLocks/>
          </p:cNvGrpSpPr>
          <p:nvPr/>
        </p:nvGrpSpPr>
        <p:grpSpPr bwMode="auto">
          <a:xfrm>
            <a:off x="6529388" y="938213"/>
            <a:ext cx="1487487" cy="1898650"/>
            <a:chOff x="1379" y="1508"/>
            <a:chExt cx="937" cy="1196"/>
          </a:xfrm>
        </p:grpSpPr>
        <p:grpSp>
          <p:nvGrpSpPr>
            <p:cNvPr id="1449991" name="Group 7"/>
            <p:cNvGrpSpPr>
              <a:grpSpLocks/>
            </p:cNvGrpSpPr>
            <p:nvPr/>
          </p:nvGrpSpPr>
          <p:grpSpPr bwMode="auto">
            <a:xfrm>
              <a:off x="1379" y="1508"/>
              <a:ext cx="182" cy="180"/>
              <a:chOff x="606" y="1583"/>
              <a:chExt cx="182" cy="180"/>
            </a:xfrm>
          </p:grpSpPr>
          <p:sp>
            <p:nvSpPr>
              <p:cNvPr id="1449992" name="Oval 8"/>
              <p:cNvSpPr>
                <a:spLocks noChangeArrowheads="1"/>
              </p:cNvSpPr>
              <p:nvPr/>
            </p:nvSpPr>
            <p:spPr bwMode="auto">
              <a:xfrm>
                <a:off x="606" y="1583"/>
                <a:ext cx="182" cy="18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49993" name="Line 9"/>
              <p:cNvSpPr>
                <a:spLocks noChangeShapeType="1"/>
              </p:cNvSpPr>
              <p:nvPr/>
            </p:nvSpPr>
            <p:spPr bwMode="auto">
              <a:xfrm flipV="1">
                <a:off x="629" y="1673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49994" name="Line 10"/>
              <p:cNvSpPr>
                <a:spLocks noChangeShapeType="1"/>
              </p:cNvSpPr>
              <p:nvPr/>
            </p:nvSpPr>
            <p:spPr bwMode="auto">
              <a:xfrm rot="16200000" flipV="1">
                <a:off x="629" y="1673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449995" name="Group 11"/>
            <p:cNvGrpSpPr>
              <a:grpSpLocks/>
            </p:cNvGrpSpPr>
            <p:nvPr/>
          </p:nvGrpSpPr>
          <p:grpSpPr bwMode="auto">
            <a:xfrm>
              <a:off x="2134" y="1508"/>
              <a:ext cx="182" cy="180"/>
              <a:chOff x="2218" y="1562"/>
              <a:chExt cx="182" cy="180"/>
            </a:xfrm>
          </p:grpSpPr>
          <p:sp>
            <p:nvSpPr>
              <p:cNvPr id="1449996" name="Oval 12"/>
              <p:cNvSpPr>
                <a:spLocks noChangeArrowheads="1"/>
              </p:cNvSpPr>
              <p:nvPr/>
            </p:nvSpPr>
            <p:spPr bwMode="auto">
              <a:xfrm>
                <a:off x="2218" y="1562"/>
                <a:ext cx="182" cy="180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49997" name="Line 13"/>
              <p:cNvSpPr>
                <a:spLocks noChangeShapeType="1"/>
              </p:cNvSpPr>
              <p:nvPr/>
            </p:nvSpPr>
            <p:spPr bwMode="auto">
              <a:xfrm flipV="1">
                <a:off x="2241" y="1652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449998" name="Group 14"/>
            <p:cNvGrpSpPr>
              <a:grpSpLocks/>
            </p:cNvGrpSpPr>
            <p:nvPr/>
          </p:nvGrpSpPr>
          <p:grpSpPr bwMode="auto">
            <a:xfrm>
              <a:off x="1379" y="1845"/>
              <a:ext cx="182" cy="180"/>
              <a:chOff x="1387" y="1910"/>
              <a:chExt cx="182" cy="180"/>
            </a:xfrm>
          </p:grpSpPr>
          <p:sp>
            <p:nvSpPr>
              <p:cNvPr id="1449999" name="Oval 15"/>
              <p:cNvSpPr>
                <a:spLocks noChangeArrowheads="1"/>
              </p:cNvSpPr>
              <p:nvPr/>
            </p:nvSpPr>
            <p:spPr bwMode="auto">
              <a:xfrm>
                <a:off x="1387" y="1910"/>
                <a:ext cx="182" cy="18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0000" name="Line 16"/>
              <p:cNvSpPr>
                <a:spLocks noChangeShapeType="1"/>
              </p:cNvSpPr>
              <p:nvPr/>
            </p:nvSpPr>
            <p:spPr bwMode="auto">
              <a:xfrm flipV="1">
                <a:off x="1410" y="2000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450001" name="Group 17"/>
            <p:cNvGrpSpPr>
              <a:grpSpLocks/>
            </p:cNvGrpSpPr>
            <p:nvPr/>
          </p:nvGrpSpPr>
          <p:grpSpPr bwMode="auto">
            <a:xfrm>
              <a:off x="2134" y="1846"/>
              <a:ext cx="182" cy="180"/>
              <a:chOff x="2230" y="1994"/>
              <a:chExt cx="182" cy="180"/>
            </a:xfrm>
          </p:grpSpPr>
          <p:sp>
            <p:nvSpPr>
              <p:cNvPr id="1450002" name="Oval 18"/>
              <p:cNvSpPr>
                <a:spLocks noChangeArrowheads="1"/>
              </p:cNvSpPr>
              <p:nvPr/>
            </p:nvSpPr>
            <p:spPr bwMode="auto">
              <a:xfrm>
                <a:off x="2230" y="1994"/>
                <a:ext cx="182" cy="180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0003" name="Line 19"/>
              <p:cNvSpPr>
                <a:spLocks noChangeShapeType="1"/>
              </p:cNvSpPr>
              <p:nvPr/>
            </p:nvSpPr>
            <p:spPr bwMode="auto">
              <a:xfrm flipV="1">
                <a:off x="2253" y="2084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0004" name="Line 20"/>
              <p:cNvSpPr>
                <a:spLocks noChangeShapeType="1"/>
              </p:cNvSpPr>
              <p:nvPr/>
            </p:nvSpPr>
            <p:spPr bwMode="auto">
              <a:xfrm rot="16200000" flipV="1">
                <a:off x="2253" y="2084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450005" name="Group 21"/>
            <p:cNvGrpSpPr>
              <a:grpSpLocks/>
            </p:cNvGrpSpPr>
            <p:nvPr/>
          </p:nvGrpSpPr>
          <p:grpSpPr bwMode="auto">
            <a:xfrm>
              <a:off x="2134" y="2185"/>
              <a:ext cx="182" cy="180"/>
              <a:chOff x="2218" y="1562"/>
              <a:chExt cx="182" cy="180"/>
            </a:xfrm>
          </p:grpSpPr>
          <p:sp>
            <p:nvSpPr>
              <p:cNvPr id="1450006" name="Oval 22"/>
              <p:cNvSpPr>
                <a:spLocks noChangeArrowheads="1"/>
              </p:cNvSpPr>
              <p:nvPr/>
            </p:nvSpPr>
            <p:spPr bwMode="auto">
              <a:xfrm>
                <a:off x="2218" y="1562"/>
                <a:ext cx="182" cy="180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0007" name="Line 23"/>
              <p:cNvSpPr>
                <a:spLocks noChangeShapeType="1"/>
              </p:cNvSpPr>
              <p:nvPr/>
            </p:nvSpPr>
            <p:spPr bwMode="auto">
              <a:xfrm flipV="1">
                <a:off x="2241" y="1652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450008" name="Group 24"/>
            <p:cNvGrpSpPr>
              <a:grpSpLocks/>
            </p:cNvGrpSpPr>
            <p:nvPr/>
          </p:nvGrpSpPr>
          <p:grpSpPr bwMode="auto">
            <a:xfrm>
              <a:off x="1379" y="2184"/>
              <a:ext cx="182" cy="180"/>
              <a:chOff x="1387" y="1910"/>
              <a:chExt cx="182" cy="180"/>
            </a:xfrm>
          </p:grpSpPr>
          <p:sp>
            <p:nvSpPr>
              <p:cNvPr id="1450009" name="Oval 25"/>
              <p:cNvSpPr>
                <a:spLocks noChangeArrowheads="1"/>
              </p:cNvSpPr>
              <p:nvPr/>
            </p:nvSpPr>
            <p:spPr bwMode="auto">
              <a:xfrm>
                <a:off x="1387" y="1910"/>
                <a:ext cx="182" cy="18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0010" name="Line 26"/>
              <p:cNvSpPr>
                <a:spLocks noChangeShapeType="1"/>
              </p:cNvSpPr>
              <p:nvPr/>
            </p:nvSpPr>
            <p:spPr bwMode="auto">
              <a:xfrm flipV="1">
                <a:off x="1410" y="2000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450011" name="Group 27"/>
            <p:cNvGrpSpPr>
              <a:grpSpLocks/>
            </p:cNvGrpSpPr>
            <p:nvPr/>
          </p:nvGrpSpPr>
          <p:grpSpPr bwMode="auto">
            <a:xfrm>
              <a:off x="1379" y="2524"/>
              <a:ext cx="182" cy="180"/>
              <a:chOff x="606" y="1583"/>
              <a:chExt cx="182" cy="180"/>
            </a:xfrm>
          </p:grpSpPr>
          <p:sp>
            <p:nvSpPr>
              <p:cNvPr id="1450012" name="Oval 28"/>
              <p:cNvSpPr>
                <a:spLocks noChangeArrowheads="1"/>
              </p:cNvSpPr>
              <p:nvPr/>
            </p:nvSpPr>
            <p:spPr bwMode="auto">
              <a:xfrm>
                <a:off x="606" y="1583"/>
                <a:ext cx="182" cy="18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0013" name="Line 29"/>
              <p:cNvSpPr>
                <a:spLocks noChangeShapeType="1"/>
              </p:cNvSpPr>
              <p:nvPr/>
            </p:nvSpPr>
            <p:spPr bwMode="auto">
              <a:xfrm flipV="1">
                <a:off x="629" y="1673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0014" name="Line 30"/>
              <p:cNvSpPr>
                <a:spLocks noChangeShapeType="1"/>
              </p:cNvSpPr>
              <p:nvPr/>
            </p:nvSpPr>
            <p:spPr bwMode="auto">
              <a:xfrm rot="16200000" flipV="1">
                <a:off x="629" y="1673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450015" name="Group 31"/>
            <p:cNvGrpSpPr>
              <a:grpSpLocks/>
            </p:cNvGrpSpPr>
            <p:nvPr/>
          </p:nvGrpSpPr>
          <p:grpSpPr bwMode="auto">
            <a:xfrm>
              <a:off x="2134" y="2524"/>
              <a:ext cx="182" cy="180"/>
              <a:chOff x="2230" y="1994"/>
              <a:chExt cx="182" cy="180"/>
            </a:xfrm>
          </p:grpSpPr>
          <p:sp>
            <p:nvSpPr>
              <p:cNvPr id="1450016" name="Oval 32"/>
              <p:cNvSpPr>
                <a:spLocks noChangeArrowheads="1"/>
              </p:cNvSpPr>
              <p:nvPr/>
            </p:nvSpPr>
            <p:spPr bwMode="auto">
              <a:xfrm>
                <a:off x="2230" y="1994"/>
                <a:ext cx="182" cy="180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0017" name="Line 33"/>
              <p:cNvSpPr>
                <a:spLocks noChangeShapeType="1"/>
              </p:cNvSpPr>
              <p:nvPr/>
            </p:nvSpPr>
            <p:spPr bwMode="auto">
              <a:xfrm flipV="1">
                <a:off x="2253" y="2084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0018" name="Line 34"/>
              <p:cNvSpPr>
                <a:spLocks noChangeShapeType="1"/>
              </p:cNvSpPr>
              <p:nvPr/>
            </p:nvSpPr>
            <p:spPr bwMode="auto">
              <a:xfrm rot="16200000" flipV="1">
                <a:off x="2253" y="2084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grpSp>
        <p:nvGrpSpPr>
          <p:cNvPr id="1450019" name="Group 35"/>
          <p:cNvGrpSpPr>
            <a:grpSpLocks/>
          </p:cNvGrpSpPr>
          <p:nvPr/>
        </p:nvGrpSpPr>
        <p:grpSpPr bwMode="auto">
          <a:xfrm>
            <a:off x="2706688" y="3957638"/>
            <a:ext cx="3649662" cy="2509837"/>
            <a:chOff x="3203" y="2524"/>
            <a:chExt cx="2299" cy="1581"/>
          </a:xfrm>
        </p:grpSpPr>
        <p:grpSp>
          <p:nvGrpSpPr>
            <p:cNvPr id="1450020" name="Group 36"/>
            <p:cNvGrpSpPr>
              <a:grpSpLocks/>
            </p:cNvGrpSpPr>
            <p:nvPr/>
          </p:nvGrpSpPr>
          <p:grpSpPr bwMode="auto">
            <a:xfrm>
              <a:off x="3203" y="2524"/>
              <a:ext cx="2299" cy="1581"/>
              <a:chOff x="1497" y="469"/>
              <a:chExt cx="2578" cy="1773"/>
            </a:xfrm>
          </p:grpSpPr>
          <p:pic>
            <p:nvPicPr>
              <p:cNvPr id="1450021" name="Picture 37" descr="FG16_29B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7748" t="24243" r="38554" b="20369"/>
              <a:stretch>
                <a:fillRect/>
              </a:stretch>
            </p:blipFill>
            <p:spPr bwMode="auto">
              <a:xfrm>
                <a:off x="1497" y="469"/>
                <a:ext cx="2578" cy="1773"/>
              </a:xfrm>
              <a:prstGeom prst="rect">
                <a:avLst/>
              </a:prstGeom>
              <a:noFill/>
            </p:spPr>
          </p:pic>
          <p:sp>
            <p:nvSpPr>
              <p:cNvPr id="1450022" name="Oval 38"/>
              <p:cNvSpPr>
                <a:spLocks noChangeArrowheads="1"/>
              </p:cNvSpPr>
              <p:nvPr/>
            </p:nvSpPr>
            <p:spPr bwMode="auto">
              <a:xfrm>
                <a:off x="3180" y="1194"/>
                <a:ext cx="204" cy="201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0023" name="AutoShape 39"/>
              <p:cNvSpPr>
                <a:spLocks noChangeArrowheads="1"/>
              </p:cNvSpPr>
              <p:nvPr/>
            </p:nvSpPr>
            <p:spPr bwMode="auto">
              <a:xfrm rot="5400000">
                <a:off x="2265" y="1194"/>
                <a:ext cx="270" cy="204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0024" name="Oval 40"/>
              <p:cNvSpPr>
                <a:spLocks noChangeArrowheads="1"/>
              </p:cNvSpPr>
              <p:nvPr/>
            </p:nvSpPr>
            <p:spPr bwMode="auto">
              <a:xfrm>
                <a:off x="2082" y="1194"/>
                <a:ext cx="204" cy="201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0025" name="AutoShape 41"/>
              <p:cNvSpPr>
                <a:spLocks noChangeArrowheads="1"/>
              </p:cNvSpPr>
              <p:nvPr/>
            </p:nvSpPr>
            <p:spPr bwMode="auto">
              <a:xfrm rot="5400000">
                <a:off x="3519" y="1152"/>
                <a:ext cx="168" cy="276"/>
              </a:xfrm>
              <a:custGeom>
                <a:avLst/>
                <a:gdLst>
                  <a:gd name="G0" fmla="+- 8614 0 0"/>
                  <a:gd name="G1" fmla="+- 21600 0 8614"/>
                  <a:gd name="G2" fmla="*/ 8614 1 2"/>
                  <a:gd name="G3" fmla="+- 21600 0 G2"/>
                  <a:gd name="G4" fmla="+/ 8614 21600 2"/>
                  <a:gd name="G5" fmla="+/ G1 0 2"/>
                  <a:gd name="G6" fmla="*/ 21600 21600 8614"/>
                  <a:gd name="G7" fmla="*/ G6 1 2"/>
                  <a:gd name="G8" fmla="+- 21600 0 G7"/>
                  <a:gd name="G9" fmla="*/ 21600 1 2"/>
                  <a:gd name="G10" fmla="+- 8614 0 G9"/>
                  <a:gd name="G11" fmla="?: G10 G8 0"/>
                  <a:gd name="G12" fmla="?: G10 G7 21600"/>
                  <a:gd name="T0" fmla="*/ 17293 w 21600"/>
                  <a:gd name="T1" fmla="*/ 10800 h 21600"/>
                  <a:gd name="T2" fmla="*/ 10800 w 21600"/>
                  <a:gd name="T3" fmla="*/ 21600 h 21600"/>
                  <a:gd name="T4" fmla="*/ 4307 w 21600"/>
                  <a:gd name="T5" fmla="*/ 10800 h 21600"/>
                  <a:gd name="T6" fmla="*/ 10800 w 21600"/>
                  <a:gd name="T7" fmla="*/ 0 h 21600"/>
                  <a:gd name="T8" fmla="*/ 6107 w 21600"/>
                  <a:gd name="T9" fmla="*/ 6107 h 21600"/>
                  <a:gd name="T10" fmla="*/ 15493 w 21600"/>
                  <a:gd name="T11" fmla="*/ 1549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614" y="21600"/>
                    </a:lnTo>
                    <a:lnTo>
                      <a:pt x="1298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450026" name="Rectangle 42"/>
            <p:cNvSpPr>
              <a:spLocks noChangeArrowheads="1"/>
            </p:cNvSpPr>
            <p:nvPr/>
          </p:nvSpPr>
          <p:spPr bwMode="auto">
            <a:xfrm>
              <a:off x="4062" y="3933"/>
              <a:ext cx="669" cy="161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2034" name="AutoShape 2"/>
          <p:cNvSpPr>
            <a:spLocks noChangeArrowheads="1"/>
          </p:cNvSpPr>
          <p:nvPr/>
        </p:nvSpPr>
        <p:spPr bwMode="auto">
          <a:xfrm>
            <a:off x="0" y="0"/>
            <a:ext cx="9142413" cy="35687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52035" name="Rectangle 3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24) Electric </a:t>
            </a:r>
            <a:r>
              <a:rPr lang="en-US" sz="2800" dirty="0">
                <a:solidFill>
                  <a:schemeClr val="accent2"/>
                </a:solidFill>
              </a:rPr>
              <a:t>Field Lines I</a:t>
            </a:r>
          </a:p>
        </p:txBody>
      </p:sp>
      <p:sp>
        <p:nvSpPr>
          <p:cNvPr id="1452036" name="Rectangle 4"/>
          <p:cNvSpPr>
            <a:spLocks noChangeArrowheads="1"/>
          </p:cNvSpPr>
          <p:nvPr/>
        </p:nvSpPr>
        <p:spPr bwMode="auto">
          <a:xfrm>
            <a:off x="606425" y="1228725"/>
            <a:ext cx="3630613" cy="11874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b="1"/>
              <a:t>What are the signs of the charges whose electric fields are shown at right?</a:t>
            </a:r>
            <a:endParaRPr lang="en-US" sz="2000" b="1">
              <a:solidFill>
                <a:schemeClr val="tx2"/>
              </a:solidFill>
            </a:endParaRPr>
          </a:p>
        </p:txBody>
      </p:sp>
      <p:sp>
        <p:nvSpPr>
          <p:cNvPr id="1452037" name="Text Box 5"/>
          <p:cNvSpPr txBox="1">
            <a:spLocks noChangeArrowheads="1"/>
          </p:cNvSpPr>
          <p:nvPr/>
        </p:nvSpPr>
        <p:spPr bwMode="auto">
          <a:xfrm>
            <a:off x="5006975" y="827088"/>
            <a:ext cx="3521075" cy="25638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>
                <a:solidFill>
                  <a:schemeClr val="tx2"/>
                </a:solidFill>
              </a:rPr>
              <a:t>	1)</a:t>
            </a:r>
          </a:p>
          <a:p>
            <a:pPr>
              <a:lnSpc>
                <a:spcPct val="90000"/>
              </a:lnSpc>
            </a:pPr>
            <a:endParaRPr lang="en-US" sz="2000" b="1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chemeClr val="tx2"/>
                </a:solidFill>
              </a:rPr>
              <a:t>	2)</a:t>
            </a:r>
          </a:p>
          <a:p>
            <a:pPr>
              <a:lnSpc>
                <a:spcPct val="90000"/>
              </a:lnSpc>
            </a:pPr>
            <a:endParaRPr lang="en-US" sz="2000" b="1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chemeClr val="tx2"/>
                </a:solidFill>
              </a:rPr>
              <a:t>	3)</a:t>
            </a:r>
          </a:p>
          <a:p>
            <a:pPr>
              <a:lnSpc>
                <a:spcPct val="90000"/>
              </a:lnSpc>
            </a:pPr>
            <a:endParaRPr lang="en-US" sz="2000" b="1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chemeClr val="tx2"/>
                </a:solidFill>
              </a:rPr>
              <a:t>	4)</a:t>
            </a:r>
          </a:p>
          <a:p>
            <a:pPr>
              <a:lnSpc>
                <a:spcPct val="90000"/>
              </a:lnSpc>
            </a:pPr>
            <a:endParaRPr lang="en-US" sz="2000" b="1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chemeClr val="tx2"/>
                </a:solidFill>
              </a:rPr>
              <a:t>	5)  no way to tell</a:t>
            </a:r>
          </a:p>
        </p:txBody>
      </p:sp>
      <p:grpSp>
        <p:nvGrpSpPr>
          <p:cNvPr id="1452038" name="Group 6"/>
          <p:cNvGrpSpPr>
            <a:grpSpLocks/>
          </p:cNvGrpSpPr>
          <p:nvPr/>
        </p:nvGrpSpPr>
        <p:grpSpPr bwMode="auto">
          <a:xfrm>
            <a:off x="6529388" y="938213"/>
            <a:ext cx="1487487" cy="1898650"/>
            <a:chOff x="1379" y="1508"/>
            <a:chExt cx="937" cy="1196"/>
          </a:xfrm>
        </p:grpSpPr>
        <p:grpSp>
          <p:nvGrpSpPr>
            <p:cNvPr id="1452039" name="Group 7"/>
            <p:cNvGrpSpPr>
              <a:grpSpLocks/>
            </p:cNvGrpSpPr>
            <p:nvPr/>
          </p:nvGrpSpPr>
          <p:grpSpPr bwMode="auto">
            <a:xfrm>
              <a:off x="1379" y="1508"/>
              <a:ext cx="182" cy="180"/>
              <a:chOff x="606" y="1583"/>
              <a:chExt cx="182" cy="180"/>
            </a:xfrm>
          </p:grpSpPr>
          <p:sp>
            <p:nvSpPr>
              <p:cNvPr id="1452040" name="Oval 8"/>
              <p:cNvSpPr>
                <a:spLocks noChangeArrowheads="1"/>
              </p:cNvSpPr>
              <p:nvPr/>
            </p:nvSpPr>
            <p:spPr bwMode="auto">
              <a:xfrm>
                <a:off x="606" y="1583"/>
                <a:ext cx="182" cy="18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2041" name="Line 9"/>
              <p:cNvSpPr>
                <a:spLocks noChangeShapeType="1"/>
              </p:cNvSpPr>
              <p:nvPr/>
            </p:nvSpPr>
            <p:spPr bwMode="auto">
              <a:xfrm flipV="1">
                <a:off x="629" y="1673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2042" name="Line 10"/>
              <p:cNvSpPr>
                <a:spLocks noChangeShapeType="1"/>
              </p:cNvSpPr>
              <p:nvPr/>
            </p:nvSpPr>
            <p:spPr bwMode="auto">
              <a:xfrm rot="16200000" flipV="1">
                <a:off x="629" y="1673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452043" name="Group 11"/>
            <p:cNvGrpSpPr>
              <a:grpSpLocks/>
            </p:cNvGrpSpPr>
            <p:nvPr/>
          </p:nvGrpSpPr>
          <p:grpSpPr bwMode="auto">
            <a:xfrm>
              <a:off x="2134" y="1508"/>
              <a:ext cx="182" cy="180"/>
              <a:chOff x="2218" y="1562"/>
              <a:chExt cx="182" cy="180"/>
            </a:xfrm>
          </p:grpSpPr>
          <p:sp>
            <p:nvSpPr>
              <p:cNvPr id="1452044" name="Oval 12"/>
              <p:cNvSpPr>
                <a:spLocks noChangeArrowheads="1"/>
              </p:cNvSpPr>
              <p:nvPr/>
            </p:nvSpPr>
            <p:spPr bwMode="auto">
              <a:xfrm>
                <a:off x="2218" y="1562"/>
                <a:ext cx="182" cy="180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2045" name="Line 13"/>
              <p:cNvSpPr>
                <a:spLocks noChangeShapeType="1"/>
              </p:cNvSpPr>
              <p:nvPr/>
            </p:nvSpPr>
            <p:spPr bwMode="auto">
              <a:xfrm flipV="1">
                <a:off x="2241" y="1652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452046" name="Group 14"/>
            <p:cNvGrpSpPr>
              <a:grpSpLocks/>
            </p:cNvGrpSpPr>
            <p:nvPr/>
          </p:nvGrpSpPr>
          <p:grpSpPr bwMode="auto">
            <a:xfrm>
              <a:off x="1379" y="1845"/>
              <a:ext cx="182" cy="180"/>
              <a:chOff x="1387" y="1910"/>
              <a:chExt cx="182" cy="180"/>
            </a:xfrm>
          </p:grpSpPr>
          <p:sp>
            <p:nvSpPr>
              <p:cNvPr id="1452047" name="Oval 15"/>
              <p:cNvSpPr>
                <a:spLocks noChangeArrowheads="1"/>
              </p:cNvSpPr>
              <p:nvPr/>
            </p:nvSpPr>
            <p:spPr bwMode="auto">
              <a:xfrm>
                <a:off x="1387" y="1910"/>
                <a:ext cx="182" cy="18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2048" name="Line 16"/>
              <p:cNvSpPr>
                <a:spLocks noChangeShapeType="1"/>
              </p:cNvSpPr>
              <p:nvPr/>
            </p:nvSpPr>
            <p:spPr bwMode="auto">
              <a:xfrm flipV="1">
                <a:off x="1410" y="2000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452049" name="Group 17"/>
            <p:cNvGrpSpPr>
              <a:grpSpLocks/>
            </p:cNvGrpSpPr>
            <p:nvPr/>
          </p:nvGrpSpPr>
          <p:grpSpPr bwMode="auto">
            <a:xfrm>
              <a:off x="2134" y="1846"/>
              <a:ext cx="182" cy="180"/>
              <a:chOff x="2230" y="1994"/>
              <a:chExt cx="182" cy="180"/>
            </a:xfrm>
          </p:grpSpPr>
          <p:sp>
            <p:nvSpPr>
              <p:cNvPr id="1452050" name="Oval 18"/>
              <p:cNvSpPr>
                <a:spLocks noChangeArrowheads="1"/>
              </p:cNvSpPr>
              <p:nvPr/>
            </p:nvSpPr>
            <p:spPr bwMode="auto">
              <a:xfrm>
                <a:off x="2230" y="1994"/>
                <a:ext cx="182" cy="180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2051" name="Line 19"/>
              <p:cNvSpPr>
                <a:spLocks noChangeShapeType="1"/>
              </p:cNvSpPr>
              <p:nvPr/>
            </p:nvSpPr>
            <p:spPr bwMode="auto">
              <a:xfrm flipV="1">
                <a:off x="2253" y="2084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2052" name="Line 20"/>
              <p:cNvSpPr>
                <a:spLocks noChangeShapeType="1"/>
              </p:cNvSpPr>
              <p:nvPr/>
            </p:nvSpPr>
            <p:spPr bwMode="auto">
              <a:xfrm rot="16200000" flipV="1">
                <a:off x="2253" y="2084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452053" name="Group 21"/>
            <p:cNvGrpSpPr>
              <a:grpSpLocks/>
            </p:cNvGrpSpPr>
            <p:nvPr/>
          </p:nvGrpSpPr>
          <p:grpSpPr bwMode="auto">
            <a:xfrm>
              <a:off x="2134" y="2185"/>
              <a:ext cx="182" cy="180"/>
              <a:chOff x="2218" y="1562"/>
              <a:chExt cx="182" cy="180"/>
            </a:xfrm>
          </p:grpSpPr>
          <p:sp>
            <p:nvSpPr>
              <p:cNvPr id="1452054" name="Oval 22"/>
              <p:cNvSpPr>
                <a:spLocks noChangeArrowheads="1"/>
              </p:cNvSpPr>
              <p:nvPr/>
            </p:nvSpPr>
            <p:spPr bwMode="auto">
              <a:xfrm>
                <a:off x="2218" y="1562"/>
                <a:ext cx="182" cy="180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2055" name="Line 23"/>
              <p:cNvSpPr>
                <a:spLocks noChangeShapeType="1"/>
              </p:cNvSpPr>
              <p:nvPr/>
            </p:nvSpPr>
            <p:spPr bwMode="auto">
              <a:xfrm flipV="1">
                <a:off x="2241" y="1652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452056" name="Group 24"/>
            <p:cNvGrpSpPr>
              <a:grpSpLocks/>
            </p:cNvGrpSpPr>
            <p:nvPr/>
          </p:nvGrpSpPr>
          <p:grpSpPr bwMode="auto">
            <a:xfrm>
              <a:off x="1379" y="2184"/>
              <a:ext cx="182" cy="180"/>
              <a:chOff x="1387" y="1910"/>
              <a:chExt cx="182" cy="180"/>
            </a:xfrm>
          </p:grpSpPr>
          <p:sp>
            <p:nvSpPr>
              <p:cNvPr id="1452057" name="Oval 25"/>
              <p:cNvSpPr>
                <a:spLocks noChangeArrowheads="1"/>
              </p:cNvSpPr>
              <p:nvPr/>
            </p:nvSpPr>
            <p:spPr bwMode="auto">
              <a:xfrm>
                <a:off x="1387" y="1910"/>
                <a:ext cx="182" cy="18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2058" name="Line 26"/>
              <p:cNvSpPr>
                <a:spLocks noChangeShapeType="1"/>
              </p:cNvSpPr>
              <p:nvPr/>
            </p:nvSpPr>
            <p:spPr bwMode="auto">
              <a:xfrm flipV="1">
                <a:off x="1410" y="2000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452059" name="Group 27"/>
            <p:cNvGrpSpPr>
              <a:grpSpLocks/>
            </p:cNvGrpSpPr>
            <p:nvPr/>
          </p:nvGrpSpPr>
          <p:grpSpPr bwMode="auto">
            <a:xfrm>
              <a:off x="1379" y="2524"/>
              <a:ext cx="182" cy="180"/>
              <a:chOff x="606" y="1583"/>
              <a:chExt cx="182" cy="180"/>
            </a:xfrm>
          </p:grpSpPr>
          <p:sp>
            <p:nvSpPr>
              <p:cNvPr id="1452060" name="Oval 28"/>
              <p:cNvSpPr>
                <a:spLocks noChangeArrowheads="1"/>
              </p:cNvSpPr>
              <p:nvPr/>
            </p:nvSpPr>
            <p:spPr bwMode="auto">
              <a:xfrm>
                <a:off x="606" y="1583"/>
                <a:ext cx="182" cy="18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2061" name="Line 29"/>
              <p:cNvSpPr>
                <a:spLocks noChangeShapeType="1"/>
              </p:cNvSpPr>
              <p:nvPr/>
            </p:nvSpPr>
            <p:spPr bwMode="auto">
              <a:xfrm flipV="1">
                <a:off x="629" y="1673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2062" name="Line 30"/>
              <p:cNvSpPr>
                <a:spLocks noChangeShapeType="1"/>
              </p:cNvSpPr>
              <p:nvPr/>
            </p:nvSpPr>
            <p:spPr bwMode="auto">
              <a:xfrm rot="16200000" flipV="1">
                <a:off x="629" y="1673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452063" name="Group 31"/>
            <p:cNvGrpSpPr>
              <a:grpSpLocks/>
            </p:cNvGrpSpPr>
            <p:nvPr/>
          </p:nvGrpSpPr>
          <p:grpSpPr bwMode="auto">
            <a:xfrm>
              <a:off x="2134" y="2524"/>
              <a:ext cx="182" cy="180"/>
              <a:chOff x="2230" y="1994"/>
              <a:chExt cx="182" cy="180"/>
            </a:xfrm>
          </p:grpSpPr>
          <p:sp>
            <p:nvSpPr>
              <p:cNvPr id="1452064" name="Oval 32"/>
              <p:cNvSpPr>
                <a:spLocks noChangeArrowheads="1"/>
              </p:cNvSpPr>
              <p:nvPr/>
            </p:nvSpPr>
            <p:spPr bwMode="auto">
              <a:xfrm>
                <a:off x="2230" y="1994"/>
                <a:ext cx="182" cy="180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2065" name="Line 33"/>
              <p:cNvSpPr>
                <a:spLocks noChangeShapeType="1"/>
              </p:cNvSpPr>
              <p:nvPr/>
            </p:nvSpPr>
            <p:spPr bwMode="auto">
              <a:xfrm flipV="1">
                <a:off x="2253" y="2084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2066" name="Line 34"/>
              <p:cNvSpPr>
                <a:spLocks noChangeShapeType="1"/>
              </p:cNvSpPr>
              <p:nvPr/>
            </p:nvSpPr>
            <p:spPr bwMode="auto">
              <a:xfrm rot="16200000" flipV="1">
                <a:off x="2253" y="2084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1452067" name="Oval 35"/>
          <p:cNvSpPr>
            <a:spLocks noChangeArrowheads="1"/>
          </p:cNvSpPr>
          <p:nvPr/>
        </p:nvSpPr>
        <p:spPr bwMode="auto">
          <a:xfrm>
            <a:off x="5510213" y="1279525"/>
            <a:ext cx="3224212" cy="5969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52068" name="AutoShape 36"/>
          <p:cNvSpPr>
            <a:spLocks noChangeArrowheads="1"/>
          </p:cNvSpPr>
          <p:nvPr/>
        </p:nvSpPr>
        <p:spPr bwMode="auto">
          <a:xfrm>
            <a:off x="365125" y="4256088"/>
            <a:ext cx="4305300" cy="180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1452069" name="Rectangle 37"/>
          <p:cNvSpPr>
            <a:spLocks noChangeArrowheads="1"/>
          </p:cNvSpPr>
          <p:nvPr/>
        </p:nvSpPr>
        <p:spPr bwMode="auto">
          <a:xfrm>
            <a:off x="190500" y="4424363"/>
            <a:ext cx="4460875" cy="15763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bg2"/>
                </a:solidFill>
              </a:rPr>
              <a:t>	Electric field lines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originate on positive charges</a:t>
            </a:r>
            <a:r>
              <a:rPr lang="en-US" sz="2000" b="1">
                <a:solidFill>
                  <a:schemeClr val="bg2"/>
                </a:solidFill>
              </a:rPr>
              <a:t> and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terminate on negative charges</a:t>
            </a:r>
            <a:r>
              <a:rPr lang="en-US" sz="2000" b="1">
                <a:solidFill>
                  <a:schemeClr val="bg2"/>
                </a:solidFill>
              </a:rPr>
              <a:t>.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452070" name="Group 38"/>
          <p:cNvGrpSpPr>
            <a:grpSpLocks/>
          </p:cNvGrpSpPr>
          <p:nvPr/>
        </p:nvGrpSpPr>
        <p:grpSpPr bwMode="auto">
          <a:xfrm>
            <a:off x="5084763" y="4006850"/>
            <a:ext cx="3649662" cy="2509838"/>
            <a:chOff x="3203" y="2524"/>
            <a:chExt cx="2299" cy="1581"/>
          </a:xfrm>
        </p:grpSpPr>
        <p:grpSp>
          <p:nvGrpSpPr>
            <p:cNvPr id="1452071" name="Group 39"/>
            <p:cNvGrpSpPr>
              <a:grpSpLocks/>
            </p:cNvGrpSpPr>
            <p:nvPr/>
          </p:nvGrpSpPr>
          <p:grpSpPr bwMode="auto">
            <a:xfrm>
              <a:off x="3203" y="2524"/>
              <a:ext cx="2299" cy="1581"/>
              <a:chOff x="1497" y="469"/>
              <a:chExt cx="2578" cy="1773"/>
            </a:xfrm>
          </p:grpSpPr>
          <p:pic>
            <p:nvPicPr>
              <p:cNvPr id="1452072" name="Picture 40" descr="FG16_29B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7748" t="24243" r="38554" b="20369"/>
              <a:stretch>
                <a:fillRect/>
              </a:stretch>
            </p:blipFill>
            <p:spPr bwMode="auto">
              <a:xfrm>
                <a:off x="1497" y="469"/>
                <a:ext cx="2578" cy="1773"/>
              </a:xfrm>
              <a:prstGeom prst="rect">
                <a:avLst/>
              </a:prstGeom>
              <a:noFill/>
            </p:spPr>
          </p:pic>
          <p:sp>
            <p:nvSpPr>
              <p:cNvPr id="1452073" name="Oval 41"/>
              <p:cNvSpPr>
                <a:spLocks noChangeArrowheads="1"/>
              </p:cNvSpPr>
              <p:nvPr/>
            </p:nvSpPr>
            <p:spPr bwMode="auto">
              <a:xfrm>
                <a:off x="3180" y="1194"/>
                <a:ext cx="204" cy="201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2074" name="AutoShape 42"/>
              <p:cNvSpPr>
                <a:spLocks noChangeArrowheads="1"/>
              </p:cNvSpPr>
              <p:nvPr/>
            </p:nvSpPr>
            <p:spPr bwMode="auto">
              <a:xfrm rot="5400000">
                <a:off x="2265" y="1194"/>
                <a:ext cx="270" cy="204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2075" name="Oval 43"/>
              <p:cNvSpPr>
                <a:spLocks noChangeArrowheads="1"/>
              </p:cNvSpPr>
              <p:nvPr/>
            </p:nvSpPr>
            <p:spPr bwMode="auto">
              <a:xfrm>
                <a:off x="2082" y="1194"/>
                <a:ext cx="204" cy="201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2076" name="AutoShape 44"/>
              <p:cNvSpPr>
                <a:spLocks noChangeArrowheads="1"/>
              </p:cNvSpPr>
              <p:nvPr/>
            </p:nvSpPr>
            <p:spPr bwMode="auto">
              <a:xfrm rot="5400000">
                <a:off x="3519" y="1152"/>
                <a:ext cx="168" cy="276"/>
              </a:xfrm>
              <a:custGeom>
                <a:avLst/>
                <a:gdLst>
                  <a:gd name="G0" fmla="+- 8614 0 0"/>
                  <a:gd name="G1" fmla="+- 21600 0 8614"/>
                  <a:gd name="G2" fmla="*/ 8614 1 2"/>
                  <a:gd name="G3" fmla="+- 21600 0 G2"/>
                  <a:gd name="G4" fmla="+/ 8614 21600 2"/>
                  <a:gd name="G5" fmla="+/ G1 0 2"/>
                  <a:gd name="G6" fmla="*/ 21600 21600 8614"/>
                  <a:gd name="G7" fmla="*/ G6 1 2"/>
                  <a:gd name="G8" fmla="+- 21600 0 G7"/>
                  <a:gd name="G9" fmla="*/ 21600 1 2"/>
                  <a:gd name="G10" fmla="+- 8614 0 G9"/>
                  <a:gd name="G11" fmla="?: G10 G8 0"/>
                  <a:gd name="G12" fmla="?: G10 G7 21600"/>
                  <a:gd name="T0" fmla="*/ 17293 w 21600"/>
                  <a:gd name="T1" fmla="*/ 10800 h 21600"/>
                  <a:gd name="T2" fmla="*/ 10800 w 21600"/>
                  <a:gd name="T3" fmla="*/ 21600 h 21600"/>
                  <a:gd name="T4" fmla="*/ 4307 w 21600"/>
                  <a:gd name="T5" fmla="*/ 10800 h 21600"/>
                  <a:gd name="T6" fmla="*/ 10800 w 21600"/>
                  <a:gd name="T7" fmla="*/ 0 h 21600"/>
                  <a:gd name="T8" fmla="*/ 6107 w 21600"/>
                  <a:gd name="T9" fmla="*/ 6107 h 21600"/>
                  <a:gd name="T10" fmla="*/ 15493 w 21600"/>
                  <a:gd name="T11" fmla="*/ 1549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614" y="21600"/>
                    </a:lnTo>
                    <a:lnTo>
                      <a:pt x="1298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452077" name="Rectangle 45"/>
            <p:cNvSpPr>
              <a:spLocks noChangeArrowheads="1"/>
            </p:cNvSpPr>
            <p:nvPr/>
          </p:nvSpPr>
          <p:spPr bwMode="auto">
            <a:xfrm>
              <a:off x="4062" y="3933"/>
              <a:ext cx="669" cy="161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82" name="AutoShape 2"/>
          <p:cNvSpPr>
            <a:spLocks noChangeArrowheads="1"/>
          </p:cNvSpPr>
          <p:nvPr/>
        </p:nvSpPr>
        <p:spPr bwMode="auto">
          <a:xfrm>
            <a:off x="0" y="0"/>
            <a:ext cx="9142413" cy="35687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54083" name="Rectangle 3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25) Electric </a:t>
            </a:r>
            <a:r>
              <a:rPr lang="en-US" sz="2800" dirty="0">
                <a:solidFill>
                  <a:schemeClr val="accent2"/>
                </a:solidFill>
              </a:rPr>
              <a:t>Field Lines II</a:t>
            </a:r>
          </a:p>
        </p:txBody>
      </p:sp>
      <p:sp>
        <p:nvSpPr>
          <p:cNvPr id="1454084" name="Rectangle 4"/>
          <p:cNvSpPr>
            <a:spLocks noChangeArrowheads="1"/>
          </p:cNvSpPr>
          <p:nvPr/>
        </p:nvSpPr>
        <p:spPr bwMode="auto">
          <a:xfrm>
            <a:off x="915988" y="1379538"/>
            <a:ext cx="3397250" cy="82232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b="1"/>
              <a:t>Which of the charges has the greater magnitude?</a:t>
            </a:r>
            <a:endParaRPr lang="en-US" sz="2000" b="1">
              <a:solidFill>
                <a:schemeClr val="tx2"/>
              </a:solidFill>
            </a:endParaRPr>
          </a:p>
        </p:txBody>
      </p:sp>
      <p:sp>
        <p:nvSpPr>
          <p:cNvPr id="1454085" name="Oval 5"/>
          <p:cNvSpPr>
            <a:spLocks noChangeArrowheads="1"/>
          </p:cNvSpPr>
          <p:nvPr/>
        </p:nvSpPr>
        <p:spPr bwMode="auto">
          <a:xfrm>
            <a:off x="6796088" y="1384300"/>
            <a:ext cx="288925" cy="28575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54086" name="Oval 6"/>
          <p:cNvSpPr>
            <a:spLocks noChangeArrowheads="1"/>
          </p:cNvSpPr>
          <p:nvPr/>
        </p:nvSpPr>
        <p:spPr bwMode="auto">
          <a:xfrm>
            <a:off x="6810375" y="1941513"/>
            <a:ext cx="288925" cy="28575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54087" name="Rectangle 7"/>
          <p:cNvSpPr>
            <a:spLocks noChangeArrowheads="1"/>
          </p:cNvSpPr>
          <p:nvPr/>
        </p:nvSpPr>
        <p:spPr bwMode="auto">
          <a:xfrm>
            <a:off x="6099175" y="1096963"/>
            <a:ext cx="2301875" cy="17399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80000"/>
              </a:lnSpc>
            </a:pPr>
            <a:r>
              <a:rPr lang="en-US" sz="2000" b="1">
                <a:solidFill>
                  <a:schemeClr val="tx2"/>
                </a:solidFill>
              </a:rPr>
              <a:t>1)</a:t>
            </a:r>
          </a:p>
          <a:p>
            <a:pPr>
              <a:lnSpc>
                <a:spcPct val="180000"/>
              </a:lnSpc>
            </a:pPr>
            <a:r>
              <a:rPr lang="en-US" sz="2000" b="1">
                <a:solidFill>
                  <a:schemeClr val="tx2"/>
                </a:solidFill>
              </a:rPr>
              <a:t>2)</a:t>
            </a:r>
          </a:p>
          <a:p>
            <a:pPr>
              <a:lnSpc>
                <a:spcPct val="180000"/>
              </a:lnSpc>
            </a:pPr>
            <a:r>
              <a:rPr lang="en-US" sz="2000" b="1">
                <a:solidFill>
                  <a:schemeClr val="tx2"/>
                </a:solidFill>
              </a:rPr>
              <a:t>3)  Both the same</a:t>
            </a:r>
          </a:p>
        </p:txBody>
      </p:sp>
      <p:grpSp>
        <p:nvGrpSpPr>
          <p:cNvPr id="1454088" name="Group 8"/>
          <p:cNvGrpSpPr>
            <a:grpSpLocks/>
          </p:cNvGrpSpPr>
          <p:nvPr/>
        </p:nvGrpSpPr>
        <p:grpSpPr bwMode="auto">
          <a:xfrm>
            <a:off x="2732088" y="3922713"/>
            <a:ext cx="3649662" cy="2509837"/>
            <a:chOff x="3203" y="2524"/>
            <a:chExt cx="2299" cy="1581"/>
          </a:xfrm>
        </p:grpSpPr>
        <p:grpSp>
          <p:nvGrpSpPr>
            <p:cNvPr id="1454089" name="Group 9"/>
            <p:cNvGrpSpPr>
              <a:grpSpLocks/>
            </p:cNvGrpSpPr>
            <p:nvPr/>
          </p:nvGrpSpPr>
          <p:grpSpPr bwMode="auto">
            <a:xfrm>
              <a:off x="3203" y="2524"/>
              <a:ext cx="2299" cy="1581"/>
              <a:chOff x="1497" y="469"/>
              <a:chExt cx="2578" cy="1773"/>
            </a:xfrm>
          </p:grpSpPr>
          <p:pic>
            <p:nvPicPr>
              <p:cNvPr id="1454090" name="Picture 10" descr="FG16_29B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7748" t="24243" r="38554" b="20369"/>
              <a:stretch>
                <a:fillRect/>
              </a:stretch>
            </p:blipFill>
            <p:spPr bwMode="auto">
              <a:xfrm>
                <a:off x="1497" y="469"/>
                <a:ext cx="2578" cy="1773"/>
              </a:xfrm>
              <a:prstGeom prst="rect">
                <a:avLst/>
              </a:prstGeom>
              <a:noFill/>
            </p:spPr>
          </p:pic>
          <p:sp>
            <p:nvSpPr>
              <p:cNvPr id="1454091" name="Oval 11"/>
              <p:cNvSpPr>
                <a:spLocks noChangeArrowheads="1"/>
              </p:cNvSpPr>
              <p:nvPr/>
            </p:nvSpPr>
            <p:spPr bwMode="auto">
              <a:xfrm>
                <a:off x="3180" y="1194"/>
                <a:ext cx="204" cy="201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4092" name="AutoShape 12"/>
              <p:cNvSpPr>
                <a:spLocks noChangeArrowheads="1"/>
              </p:cNvSpPr>
              <p:nvPr/>
            </p:nvSpPr>
            <p:spPr bwMode="auto">
              <a:xfrm rot="5400000">
                <a:off x="2265" y="1194"/>
                <a:ext cx="270" cy="204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4093" name="Oval 13"/>
              <p:cNvSpPr>
                <a:spLocks noChangeArrowheads="1"/>
              </p:cNvSpPr>
              <p:nvPr/>
            </p:nvSpPr>
            <p:spPr bwMode="auto">
              <a:xfrm>
                <a:off x="2082" y="1194"/>
                <a:ext cx="204" cy="201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4094" name="AutoShape 14"/>
              <p:cNvSpPr>
                <a:spLocks noChangeArrowheads="1"/>
              </p:cNvSpPr>
              <p:nvPr/>
            </p:nvSpPr>
            <p:spPr bwMode="auto">
              <a:xfrm rot="5400000">
                <a:off x="3519" y="1152"/>
                <a:ext cx="168" cy="276"/>
              </a:xfrm>
              <a:custGeom>
                <a:avLst/>
                <a:gdLst>
                  <a:gd name="G0" fmla="+- 8614 0 0"/>
                  <a:gd name="G1" fmla="+- 21600 0 8614"/>
                  <a:gd name="G2" fmla="*/ 8614 1 2"/>
                  <a:gd name="G3" fmla="+- 21600 0 G2"/>
                  <a:gd name="G4" fmla="+/ 8614 21600 2"/>
                  <a:gd name="G5" fmla="+/ G1 0 2"/>
                  <a:gd name="G6" fmla="*/ 21600 21600 8614"/>
                  <a:gd name="G7" fmla="*/ G6 1 2"/>
                  <a:gd name="G8" fmla="+- 21600 0 G7"/>
                  <a:gd name="G9" fmla="*/ 21600 1 2"/>
                  <a:gd name="G10" fmla="+- 8614 0 G9"/>
                  <a:gd name="G11" fmla="?: G10 G8 0"/>
                  <a:gd name="G12" fmla="?: G10 G7 21600"/>
                  <a:gd name="T0" fmla="*/ 17293 w 21600"/>
                  <a:gd name="T1" fmla="*/ 10800 h 21600"/>
                  <a:gd name="T2" fmla="*/ 10800 w 21600"/>
                  <a:gd name="T3" fmla="*/ 21600 h 21600"/>
                  <a:gd name="T4" fmla="*/ 4307 w 21600"/>
                  <a:gd name="T5" fmla="*/ 10800 h 21600"/>
                  <a:gd name="T6" fmla="*/ 10800 w 21600"/>
                  <a:gd name="T7" fmla="*/ 0 h 21600"/>
                  <a:gd name="T8" fmla="*/ 6107 w 21600"/>
                  <a:gd name="T9" fmla="*/ 6107 h 21600"/>
                  <a:gd name="T10" fmla="*/ 15493 w 21600"/>
                  <a:gd name="T11" fmla="*/ 1549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614" y="21600"/>
                    </a:lnTo>
                    <a:lnTo>
                      <a:pt x="1298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454095" name="Rectangle 15"/>
            <p:cNvSpPr>
              <a:spLocks noChangeArrowheads="1"/>
            </p:cNvSpPr>
            <p:nvPr/>
          </p:nvSpPr>
          <p:spPr bwMode="auto">
            <a:xfrm>
              <a:off x="4062" y="3933"/>
              <a:ext cx="669" cy="161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6018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66019" name="Oval 3"/>
          <p:cNvSpPr>
            <a:spLocks noChangeArrowheads="1"/>
          </p:cNvSpPr>
          <p:nvPr/>
        </p:nvSpPr>
        <p:spPr bwMode="auto">
          <a:xfrm>
            <a:off x="3443288" y="1798638"/>
            <a:ext cx="5700712" cy="658812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366020" name="Group 4"/>
          <p:cNvGrpSpPr>
            <a:grpSpLocks/>
          </p:cNvGrpSpPr>
          <p:nvPr/>
        </p:nvGrpSpPr>
        <p:grpSpPr bwMode="auto">
          <a:xfrm>
            <a:off x="4581525" y="4087813"/>
            <a:ext cx="4562475" cy="1773237"/>
            <a:chOff x="2225" y="2400"/>
            <a:chExt cx="3309" cy="1303"/>
          </a:xfrm>
        </p:grpSpPr>
        <p:sp>
          <p:nvSpPr>
            <p:cNvPr id="1366021" name="Rectangle 5"/>
            <p:cNvSpPr>
              <a:spLocks noChangeArrowheads="1"/>
            </p:cNvSpPr>
            <p:nvPr/>
          </p:nvSpPr>
          <p:spPr bwMode="auto">
            <a:xfrm>
              <a:off x="2225" y="2400"/>
              <a:ext cx="3309" cy="130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366022" name="Group 6"/>
            <p:cNvGrpSpPr>
              <a:grpSpLocks/>
            </p:cNvGrpSpPr>
            <p:nvPr/>
          </p:nvGrpSpPr>
          <p:grpSpPr bwMode="auto">
            <a:xfrm>
              <a:off x="2472" y="2564"/>
              <a:ext cx="2839" cy="968"/>
              <a:chOff x="2472" y="2564"/>
              <a:chExt cx="2839" cy="968"/>
            </a:xfrm>
          </p:grpSpPr>
          <p:grpSp>
            <p:nvGrpSpPr>
              <p:cNvPr id="1366023" name="Group 7"/>
              <p:cNvGrpSpPr>
                <a:grpSpLocks/>
              </p:cNvGrpSpPr>
              <p:nvPr/>
            </p:nvGrpSpPr>
            <p:grpSpPr bwMode="auto">
              <a:xfrm>
                <a:off x="2472" y="2572"/>
                <a:ext cx="1152" cy="960"/>
                <a:chOff x="3696" y="2304"/>
                <a:chExt cx="1152" cy="960"/>
              </a:xfrm>
            </p:grpSpPr>
            <p:sp>
              <p:nvSpPr>
                <p:cNvPr id="1366024" name="Rectangle 8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3884" y="2304"/>
                  <a:ext cx="743" cy="116"/>
                </a:xfrm>
                <a:prstGeom prst="rect">
                  <a:avLst/>
                </a:prstGeom>
                <a:pattFill prst="wdDnDiag">
                  <a:fgClr>
                    <a:schemeClr val="accent1"/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66025" name="Line 9"/>
                <p:cNvSpPr>
                  <a:spLocks noChangeShapeType="1"/>
                </p:cNvSpPr>
                <p:nvPr/>
              </p:nvSpPr>
              <p:spPr bwMode="auto">
                <a:xfrm>
                  <a:off x="4464" y="2400"/>
                  <a:ext cx="222" cy="60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66026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3865" y="2400"/>
                  <a:ext cx="215" cy="61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66027" name="Oval 11"/>
                <p:cNvSpPr>
                  <a:spLocks noChangeArrowheads="1"/>
                </p:cNvSpPr>
                <p:nvPr/>
              </p:nvSpPr>
              <p:spPr bwMode="auto">
                <a:xfrm>
                  <a:off x="3696" y="2976"/>
                  <a:ext cx="288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66028" name="Oval 12"/>
                <p:cNvSpPr>
                  <a:spLocks noChangeArrowheads="1"/>
                </p:cNvSpPr>
                <p:nvPr/>
              </p:nvSpPr>
              <p:spPr bwMode="auto">
                <a:xfrm>
                  <a:off x="4560" y="2976"/>
                  <a:ext cx="288" cy="28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366029" name="Group 13"/>
              <p:cNvGrpSpPr>
                <a:grpSpLocks/>
              </p:cNvGrpSpPr>
              <p:nvPr/>
            </p:nvGrpSpPr>
            <p:grpSpPr bwMode="auto">
              <a:xfrm>
                <a:off x="4159" y="2564"/>
                <a:ext cx="1152" cy="960"/>
                <a:chOff x="4128" y="2688"/>
                <a:chExt cx="1152" cy="960"/>
              </a:xfrm>
            </p:grpSpPr>
            <p:sp>
              <p:nvSpPr>
                <p:cNvPr id="1366030" name="Rectangle 14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4316" y="2688"/>
                  <a:ext cx="743" cy="116"/>
                </a:xfrm>
                <a:prstGeom prst="rect">
                  <a:avLst/>
                </a:prstGeom>
                <a:pattFill prst="wdDnDiag">
                  <a:fgClr>
                    <a:schemeClr val="accent1"/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66031" name="Line 15"/>
                <p:cNvSpPr>
                  <a:spLocks noChangeShapeType="1"/>
                </p:cNvSpPr>
                <p:nvPr/>
              </p:nvSpPr>
              <p:spPr bwMode="auto">
                <a:xfrm>
                  <a:off x="4896" y="2784"/>
                  <a:ext cx="222" cy="60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66032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4297" y="2784"/>
                  <a:ext cx="215" cy="61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66033" name="Oval 17"/>
                <p:cNvSpPr>
                  <a:spLocks noChangeArrowheads="1"/>
                </p:cNvSpPr>
                <p:nvPr/>
              </p:nvSpPr>
              <p:spPr bwMode="auto">
                <a:xfrm>
                  <a:off x="4128" y="3360"/>
                  <a:ext cx="288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66034" name="Oval 18"/>
                <p:cNvSpPr>
                  <a:spLocks noChangeArrowheads="1"/>
                </p:cNvSpPr>
                <p:nvPr/>
              </p:nvSpPr>
              <p:spPr bwMode="auto">
                <a:xfrm>
                  <a:off x="4992" y="3360"/>
                  <a:ext cx="288" cy="288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</p:grpSp>
      <p:sp>
        <p:nvSpPr>
          <p:cNvPr id="1366035" name="Rectangle 19"/>
          <p:cNvSpPr>
            <a:spLocks noChangeArrowheads="1"/>
          </p:cNvSpPr>
          <p:nvPr/>
        </p:nvSpPr>
        <p:spPr bwMode="auto">
          <a:xfrm>
            <a:off x="3806825" y="790575"/>
            <a:ext cx="5337175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/>
              <a:t> </a:t>
            </a:r>
            <a:r>
              <a:rPr lang="en-US" sz="2000" b="1">
                <a:solidFill>
                  <a:schemeClr val="tx2"/>
                </a:solidFill>
              </a:rPr>
              <a:t>                  have </a:t>
            </a:r>
            <a:r>
              <a:rPr lang="en-US" sz="2000" b="1">
                <a:solidFill>
                  <a:schemeClr val="accent2"/>
                </a:solidFill>
              </a:rPr>
              <a:t>opposite</a:t>
            </a:r>
            <a:r>
              <a:rPr lang="en-US" sz="2000" b="1">
                <a:solidFill>
                  <a:schemeClr val="tx2"/>
                </a:solidFill>
              </a:rPr>
              <a:t> charges</a:t>
            </a:r>
            <a:endParaRPr lang="en-US" b="1">
              <a:solidFill>
                <a:schemeClr val="tx2"/>
              </a:solidFill>
            </a:endParaRPr>
          </a:p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2)                   have the </a:t>
            </a:r>
            <a:r>
              <a:rPr lang="en-US" sz="2000" b="1">
                <a:solidFill>
                  <a:schemeClr val="accent2"/>
                </a:solidFill>
              </a:rPr>
              <a:t>same</a:t>
            </a:r>
            <a:r>
              <a:rPr lang="en-US" sz="2000" b="1">
                <a:solidFill>
                  <a:schemeClr val="tx2"/>
                </a:solidFill>
              </a:rPr>
              <a:t> charge</a:t>
            </a:r>
          </a:p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3)                        </a:t>
            </a:r>
            <a:r>
              <a:rPr lang="en-US" sz="2000" b="1">
                <a:solidFill>
                  <a:schemeClr val="accent2"/>
                </a:solidFill>
              </a:rPr>
              <a:t>all</a:t>
            </a:r>
            <a:r>
              <a:rPr lang="en-US" sz="2000" b="1">
                <a:solidFill>
                  <a:schemeClr val="tx2"/>
                </a:solidFill>
              </a:rPr>
              <a:t> have the </a:t>
            </a:r>
            <a:r>
              <a:rPr lang="en-US" sz="2000" b="1">
                <a:solidFill>
                  <a:schemeClr val="accent2"/>
                </a:solidFill>
              </a:rPr>
              <a:t>same</a:t>
            </a:r>
            <a:r>
              <a:rPr lang="en-US" sz="2000" b="1">
                <a:solidFill>
                  <a:schemeClr val="tx2"/>
                </a:solidFill>
              </a:rPr>
              <a:t> charge</a:t>
            </a:r>
          </a:p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4)   one ball must be </a:t>
            </a:r>
            <a:r>
              <a:rPr lang="en-US" sz="2000" b="1">
                <a:solidFill>
                  <a:schemeClr val="accent2"/>
                </a:solidFill>
              </a:rPr>
              <a:t>neutral</a:t>
            </a:r>
            <a:r>
              <a:rPr lang="en-US" sz="2000" b="1">
                <a:solidFill>
                  <a:schemeClr val="tx2"/>
                </a:solidFill>
              </a:rPr>
              <a:t>  (no charge)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66036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265113" y="854075"/>
            <a:ext cx="2846387" cy="2230438"/>
          </a:xfrm>
          <a:noFill/>
          <a:ln/>
        </p:spPr>
        <p:txBody>
          <a:bodyPr/>
          <a:lstStyle/>
          <a:p>
            <a:pPr marL="401638" indent="-401638">
              <a:lnSpc>
                <a:spcPct val="115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From the picture, what can you conclude about the charges?</a:t>
            </a:r>
            <a:endParaRPr lang="en-US" b="1"/>
          </a:p>
        </p:txBody>
      </p:sp>
      <p:sp>
        <p:nvSpPr>
          <p:cNvPr id="1366037" name="Oval 21"/>
          <p:cNvSpPr>
            <a:spLocks noChangeArrowheads="1"/>
          </p:cNvSpPr>
          <p:nvPr/>
        </p:nvSpPr>
        <p:spPr bwMode="auto">
          <a:xfrm>
            <a:off x="4405313" y="901700"/>
            <a:ext cx="274637" cy="274638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66038" name="Oval 22"/>
          <p:cNvSpPr>
            <a:spLocks noChangeArrowheads="1"/>
          </p:cNvSpPr>
          <p:nvPr/>
        </p:nvSpPr>
        <p:spPr bwMode="auto">
          <a:xfrm>
            <a:off x="4938713" y="901700"/>
            <a:ext cx="274637" cy="274638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66039" name="Oval 23"/>
          <p:cNvSpPr>
            <a:spLocks noChangeArrowheads="1"/>
          </p:cNvSpPr>
          <p:nvPr/>
        </p:nvSpPr>
        <p:spPr bwMode="auto">
          <a:xfrm>
            <a:off x="4387850" y="1462088"/>
            <a:ext cx="274638" cy="2746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66040" name="Oval 24"/>
          <p:cNvSpPr>
            <a:spLocks noChangeArrowheads="1"/>
          </p:cNvSpPr>
          <p:nvPr/>
        </p:nvSpPr>
        <p:spPr bwMode="auto">
          <a:xfrm>
            <a:off x="4921250" y="1462088"/>
            <a:ext cx="274638" cy="274637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66041" name="Oval 25"/>
          <p:cNvSpPr>
            <a:spLocks noChangeArrowheads="1"/>
          </p:cNvSpPr>
          <p:nvPr/>
        </p:nvSpPr>
        <p:spPr bwMode="auto">
          <a:xfrm>
            <a:off x="4371975" y="1973263"/>
            <a:ext cx="274638" cy="2746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66042" name="Oval 26"/>
          <p:cNvSpPr>
            <a:spLocks noChangeArrowheads="1"/>
          </p:cNvSpPr>
          <p:nvPr/>
        </p:nvSpPr>
        <p:spPr bwMode="auto">
          <a:xfrm>
            <a:off x="4905375" y="1973263"/>
            <a:ext cx="274638" cy="274637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66043" name="Oval 27"/>
          <p:cNvSpPr>
            <a:spLocks noChangeArrowheads="1"/>
          </p:cNvSpPr>
          <p:nvPr/>
        </p:nvSpPr>
        <p:spPr bwMode="auto">
          <a:xfrm>
            <a:off x="5438775" y="1973263"/>
            <a:ext cx="274638" cy="274637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66044" name="AutoShape 28"/>
          <p:cNvSpPr>
            <a:spLocks noChangeArrowheads="1"/>
          </p:cNvSpPr>
          <p:nvPr/>
        </p:nvSpPr>
        <p:spPr bwMode="auto">
          <a:xfrm>
            <a:off x="0" y="3746500"/>
            <a:ext cx="4606925" cy="2649538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366045" name="Rectangle 29"/>
          <p:cNvSpPr>
            <a:spLocks noChangeArrowheads="1"/>
          </p:cNvSpPr>
          <p:nvPr/>
        </p:nvSpPr>
        <p:spPr bwMode="auto">
          <a:xfrm>
            <a:off x="0" y="3856038"/>
            <a:ext cx="467042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25000"/>
              </a:lnSpc>
              <a:spcBef>
                <a:spcPct val="50000"/>
              </a:spcBef>
            </a:pPr>
            <a:r>
              <a:rPr lang="en-US" sz="2000" b="1"/>
              <a:t>   The </a:t>
            </a:r>
            <a:r>
              <a:rPr lang="en-US" sz="2000" b="1">
                <a:solidFill>
                  <a:schemeClr val="accent1"/>
                </a:solidFill>
              </a:rPr>
              <a:t>GREEN</a:t>
            </a:r>
            <a:r>
              <a:rPr lang="en-US" sz="2000" b="1"/>
              <a:t> and </a:t>
            </a:r>
            <a:r>
              <a:rPr lang="en-US" sz="2000" b="1">
                <a:solidFill>
                  <a:schemeClr val="hlink"/>
                </a:solidFill>
              </a:rPr>
              <a:t>PINK</a:t>
            </a:r>
            <a:r>
              <a:rPr lang="en-US" sz="2000" b="1"/>
              <a:t> balls must have the same charge, since they repel each other.  The </a:t>
            </a:r>
            <a:r>
              <a:rPr lang="en-US" sz="2000" b="1">
                <a:solidFill>
                  <a:schemeClr val="tx2"/>
                </a:solidFill>
              </a:rPr>
              <a:t>YELLOW</a:t>
            </a:r>
            <a:r>
              <a:rPr lang="en-US" sz="2000" b="1"/>
              <a:t> ball also repels the </a:t>
            </a:r>
            <a:r>
              <a:rPr lang="en-US" sz="2000" b="1">
                <a:solidFill>
                  <a:schemeClr val="accent1"/>
                </a:solidFill>
              </a:rPr>
              <a:t>GREEN</a:t>
            </a:r>
            <a:r>
              <a:rPr lang="en-US" sz="2000" b="1"/>
              <a:t>, so it must also have the same charge as the </a:t>
            </a:r>
            <a:r>
              <a:rPr lang="en-US" sz="2000" b="1">
                <a:solidFill>
                  <a:schemeClr val="accent1"/>
                </a:solidFill>
              </a:rPr>
              <a:t>GREEN</a:t>
            </a:r>
            <a:r>
              <a:rPr lang="en-US" sz="2000" b="1"/>
              <a:t> (and the </a:t>
            </a:r>
            <a:r>
              <a:rPr lang="en-US" sz="2000" b="1">
                <a:solidFill>
                  <a:schemeClr val="hlink"/>
                </a:solidFill>
              </a:rPr>
              <a:t>PINK</a:t>
            </a:r>
            <a:r>
              <a:rPr lang="en-US" sz="2000" b="1"/>
              <a:t>).</a:t>
            </a:r>
          </a:p>
        </p:txBody>
      </p:sp>
      <p:sp>
        <p:nvSpPr>
          <p:cNvPr id="1366046" name="Rectangle 30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2) Electric </a:t>
            </a:r>
            <a:r>
              <a:rPr lang="en-US" sz="2800" dirty="0">
                <a:solidFill>
                  <a:schemeClr val="accent2"/>
                </a:solidFill>
              </a:rPr>
              <a:t>Charge II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6130" name="AutoShape 2"/>
          <p:cNvSpPr>
            <a:spLocks noChangeArrowheads="1"/>
          </p:cNvSpPr>
          <p:nvPr/>
        </p:nvSpPr>
        <p:spPr bwMode="auto">
          <a:xfrm>
            <a:off x="0" y="0"/>
            <a:ext cx="9142413" cy="35687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56131" name="Rectangle 3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25) Electric </a:t>
            </a:r>
            <a:r>
              <a:rPr lang="en-US" sz="2800" dirty="0">
                <a:solidFill>
                  <a:schemeClr val="accent2"/>
                </a:solidFill>
              </a:rPr>
              <a:t>Field Lines II</a:t>
            </a:r>
          </a:p>
        </p:txBody>
      </p:sp>
      <p:sp>
        <p:nvSpPr>
          <p:cNvPr id="1456132" name="Rectangle 4"/>
          <p:cNvSpPr>
            <a:spLocks noChangeArrowheads="1"/>
          </p:cNvSpPr>
          <p:nvPr/>
        </p:nvSpPr>
        <p:spPr bwMode="auto">
          <a:xfrm>
            <a:off x="915988" y="1379538"/>
            <a:ext cx="3397250" cy="82232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b="1"/>
              <a:t>Which of the charges has the greater magnitude?</a:t>
            </a:r>
            <a:endParaRPr lang="en-US" sz="2000" b="1">
              <a:solidFill>
                <a:schemeClr val="tx2"/>
              </a:solidFill>
            </a:endParaRPr>
          </a:p>
        </p:txBody>
      </p:sp>
      <p:sp>
        <p:nvSpPr>
          <p:cNvPr id="1456133" name="Oval 5"/>
          <p:cNvSpPr>
            <a:spLocks noChangeArrowheads="1"/>
          </p:cNvSpPr>
          <p:nvPr/>
        </p:nvSpPr>
        <p:spPr bwMode="auto">
          <a:xfrm>
            <a:off x="6796088" y="1384300"/>
            <a:ext cx="288925" cy="28575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56134" name="Oval 6"/>
          <p:cNvSpPr>
            <a:spLocks noChangeArrowheads="1"/>
          </p:cNvSpPr>
          <p:nvPr/>
        </p:nvSpPr>
        <p:spPr bwMode="auto">
          <a:xfrm>
            <a:off x="6810375" y="1941513"/>
            <a:ext cx="288925" cy="28575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56135" name="Rectangle 7"/>
          <p:cNvSpPr>
            <a:spLocks noChangeArrowheads="1"/>
          </p:cNvSpPr>
          <p:nvPr/>
        </p:nvSpPr>
        <p:spPr bwMode="auto">
          <a:xfrm>
            <a:off x="6099175" y="1096963"/>
            <a:ext cx="2301875" cy="17399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80000"/>
              </a:lnSpc>
            </a:pPr>
            <a:r>
              <a:rPr lang="en-US" sz="2000" b="1">
                <a:solidFill>
                  <a:schemeClr val="tx2"/>
                </a:solidFill>
              </a:rPr>
              <a:t>1)</a:t>
            </a:r>
          </a:p>
          <a:p>
            <a:pPr>
              <a:lnSpc>
                <a:spcPct val="180000"/>
              </a:lnSpc>
            </a:pPr>
            <a:r>
              <a:rPr lang="en-US" sz="2000" b="1">
                <a:solidFill>
                  <a:schemeClr val="tx2"/>
                </a:solidFill>
              </a:rPr>
              <a:t>2)</a:t>
            </a:r>
          </a:p>
          <a:p>
            <a:pPr>
              <a:lnSpc>
                <a:spcPct val="180000"/>
              </a:lnSpc>
            </a:pPr>
            <a:r>
              <a:rPr lang="en-US" sz="2000" b="1">
                <a:solidFill>
                  <a:schemeClr val="tx2"/>
                </a:solidFill>
              </a:rPr>
              <a:t>3)  Both the same</a:t>
            </a:r>
          </a:p>
        </p:txBody>
      </p:sp>
      <p:sp>
        <p:nvSpPr>
          <p:cNvPr id="1456136" name="Oval 8"/>
          <p:cNvSpPr>
            <a:spLocks noChangeArrowheads="1"/>
          </p:cNvSpPr>
          <p:nvPr/>
        </p:nvSpPr>
        <p:spPr bwMode="auto">
          <a:xfrm>
            <a:off x="5722938" y="1792288"/>
            <a:ext cx="2301875" cy="576262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56137" name="AutoShape 9"/>
          <p:cNvSpPr>
            <a:spLocks noChangeArrowheads="1"/>
          </p:cNvSpPr>
          <p:nvPr/>
        </p:nvSpPr>
        <p:spPr bwMode="auto">
          <a:xfrm>
            <a:off x="231775" y="3829050"/>
            <a:ext cx="4437063" cy="180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1456138" name="Rectangle 10"/>
          <p:cNvSpPr>
            <a:spLocks noChangeArrowheads="1"/>
          </p:cNvSpPr>
          <p:nvPr/>
        </p:nvSpPr>
        <p:spPr bwMode="auto">
          <a:xfrm>
            <a:off x="0" y="3943350"/>
            <a:ext cx="4624388" cy="17510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5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bg2"/>
                </a:solidFill>
              </a:rPr>
              <a:t>	The field lines are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denser around the red charge</a:t>
            </a:r>
            <a:r>
              <a:rPr lang="en-US" sz="2000" b="1">
                <a:solidFill>
                  <a:schemeClr val="bg2"/>
                </a:solidFill>
              </a:rPr>
              <a:t>, so the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red one has the greater magnitude</a:t>
            </a:r>
            <a:r>
              <a:rPr lang="en-US" sz="2000" b="1">
                <a:solidFill>
                  <a:schemeClr val="bg2"/>
                </a:solidFill>
              </a:rPr>
              <a:t>.</a:t>
            </a:r>
            <a:endParaRPr lang="en-US" sz="20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456139" name="Group 11"/>
          <p:cNvGrpSpPr>
            <a:grpSpLocks/>
          </p:cNvGrpSpPr>
          <p:nvPr/>
        </p:nvGrpSpPr>
        <p:grpSpPr bwMode="auto">
          <a:xfrm>
            <a:off x="5084763" y="4006850"/>
            <a:ext cx="3649662" cy="2509838"/>
            <a:chOff x="3203" y="2524"/>
            <a:chExt cx="2299" cy="1581"/>
          </a:xfrm>
        </p:grpSpPr>
        <p:grpSp>
          <p:nvGrpSpPr>
            <p:cNvPr id="1456140" name="Group 12"/>
            <p:cNvGrpSpPr>
              <a:grpSpLocks/>
            </p:cNvGrpSpPr>
            <p:nvPr/>
          </p:nvGrpSpPr>
          <p:grpSpPr bwMode="auto">
            <a:xfrm>
              <a:off x="3203" y="2524"/>
              <a:ext cx="2299" cy="1581"/>
              <a:chOff x="1497" y="469"/>
              <a:chExt cx="2578" cy="1773"/>
            </a:xfrm>
          </p:grpSpPr>
          <p:pic>
            <p:nvPicPr>
              <p:cNvPr id="1456141" name="Picture 13" descr="FG16_29B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7748" t="24243" r="38554" b="20369"/>
              <a:stretch>
                <a:fillRect/>
              </a:stretch>
            </p:blipFill>
            <p:spPr bwMode="auto">
              <a:xfrm>
                <a:off x="1497" y="469"/>
                <a:ext cx="2578" cy="1773"/>
              </a:xfrm>
              <a:prstGeom prst="rect">
                <a:avLst/>
              </a:prstGeom>
              <a:noFill/>
            </p:spPr>
          </p:pic>
          <p:sp>
            <p:nvSpPr>
              <p:cNvPr id="1456142" name="Oval 14"/>
              <p:cNvSpPr>
                <a:spLocks noChangeArrowheads="1"/>
              </p:cNvSpPr>
              <p:nvPr/>
            </p:nvSpPr>
            <p:spPr bwMode="auto">
              <a:xfrm>
                <a:off x="3180" y="1194"/>
                <a:ext cx="204" cy="201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6143" name="AutoShape 15"/>
              <p:cNvSpPr>
                <a:spLocks noChangeArrowheads="1"/>
              </p:cNvSpPr>
              <p:nvPr/>
            </p:nvSpPr>
            <p:spPr bwMode="auto">
              <a:xfrm rot="5400000">
                <a:off x="2265" y="1194"/>
                <a:ext cx="270" cy="204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6144" name="Oval 16"/>
              <p:cNvSpPr>
                <a:spLocks noChangeArrowheads="1"/>
              </p:cNvSpPr>
              <p:nvPr/>
            </p:nvSpPr>
            <p:spPr bwMode="auto">
              <a:xfrm>
                <a:off x="2082" y="1194"/>
                <a:ext cx="204" cy="201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56145" name="AutoShape 17"/>
              <p:cNvSpPr>
                <a:spLocks noChangeArrowheads="1"/>
              </p:cNvSpPr>
              <p:nvPr/>
            </p:nvSpPr>
            <p:spPr bwMode="auto">
              <a:xfrm rot="5400000">
                <a:off x="3519" y="1152"/>
                <a:ext cx="168" cy="276"/>
              </a:xfrm>
              <a:custGeom>
                <a:avLst/>
                <a:gdLst>
                  <a:gd name="G0" fmla="+- 8614 0 0"/>
                  <a:gd name="G1" fmla="+- 21600 0 8614"/>
                  <a:gd name="G2" fmla="*/ 8614 1 2"/>
                  <a:gd name="G3" fmla="+- 21600 0 G2"/>
                  <a:gd name="G4" fmla="+/ 8614 21600 2"/>
                  <a:gd name="G5" fmla="+/ G1 0 2"/>
                  <a:gd name="G6" fmla="*/ 21600 21600 8614"/>
                  <a:gd name="G7" fmla="*/ G6 1 2"/>
                  <a:gd name="G8" fmla="+- 21600 0 G7"/>
                  <a:gd name="G9" fmla="*/ 21600 1 2"/>
                  <a:gd name="G10" fmla="+- 8614 0 G9"/>
                  <a:gd name="G11" fmla="?: G10 G8 0"/>
                  <a:gd name="G12" fmla="?: G10 G7 21600"/>
                  <a:gd name="T0" fmla="*/ 17293 w 21600"/>
                  <a:gd name="T1" fmla="*/ 10800 h 21600"/>
                  <a:gd name="T2" fmla="*/ 10800 w 21600"/>
                  <a:gd name="T3" fmla="*/ 21600 h 21600"/>
                  <a:gd name="T4" fmla="*/ 4307 w 21600"/>
                  <a:gd name="T5" fmla="*/ 10800 h 21600"/>
                  <a:gd name="T6" fmla="*/ 10800 w 21600"/>
                  <a:gd name="T7" fmla="*/ 0 h 21600"/>
                  <a:gd name="T8" fmla="*/ 6107 w 21600"/>
                  <a:gd name="T9" fmla="*/ 6107 h 21600"/>
                  <a:gd name="T10" fmla="*/ 15493 w 21600"/>
                  <a:gd name="T11" fmla="*/ 1549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614" y="21600"/>
                    </a:lnTo>
                    <a:lnTo>
                      <a:pt x="1298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456146" name="Rectangle 18"/>
            <p:cNvSpPr>
              <a:spLocks noChangeArrowheads="1"/>
            </p:cNvSpPr>
            <p:nvPr/>
          </p:nvSpPr>
          <p:spPr bwMode="auto">
            <a:xfrm>
              <a:off x="4062" y="3933"/>
              <a:ext cx="669" cy="161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456147" name="Text Box 19"/>
          <p:cNvSpPr txBox="1">
            <a:spLocks noChangeArrowheads="1"/>
          </p:cNvSpPr>
          <p:nvPr/>
        </p:nvSpPr>
        <p:spPr bwMode="auto">
          <a:xfrm>
            <a:off x="0" y="5884863"/>
            <a:ext cx="4865688" cy="7112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What is the red/green ratio of magnitudes for the two charges?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5218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45219" name="Rectangle 3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26) Electric </a:t>
            </a:r>
            <a:r>
              <a:rPr lang="en-US" sz="2800" dirty="0">
                <a:solidFill>
                  <a:schemeClr val="accent2"/>
                </a:solidFill>
              </a:rPr>
              <a:t>Potential Energy I </a:t>
            </a:r>
          </a:p>
        </p:txBody>
      </p:sp>
      <p:sp>
        <p:nvSpPr>
          <p:cNvPr id="1545220" name="Rectangle 4"/>
          <p:cNvSpPr>
            <a:spLocks noChangeArrowheads="1"/>
          </p:cNvSpPr>
          <p:nvPr/>
        </p:nvSpPr>
        <p:spPr bwMode="auto">
          <a:xfrm>
            <a:off x="4572000" y="1219200"/>
            <a:ext cx="419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5221" name="Rectangle 5"/>
          <p:cNvSpPr>
            <a:spLocks noChangeArrowheads="1"/>
          </p:cNvSpPr>
          <p:nvPr/>
        </p:nvSpPr>
        <p:spPr bwMode="auto">
          <a:xfrm>
            <a:off x="4935538" y="690563"/>
            <a:ext cx="4208462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000" b="1">
                <a:solidFill>
                  <a:schemeClr val="tx2"/>
                </a:solidFill>
              </a:rPr>
              <a:t>proton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2)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000" b="1">
                <a:solidFill>
                  <a:schemeClr val="tx2"/>
                </a:solidFill>
              </a:rPr>
              <a:t>electron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3)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000" b="1">
                <a:solidFill>
                  <a:schemeClr val="tx2"/>
                </a:solidFill>
              </a:rPr>
              <a:t>both feel the same force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4)  neither – there is no force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5)  they feel the same magnitude force but opposite direction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311525" y="3633788"/>
            <a:ext cx="2740025" cy="2938462"/>
            <a:chOff x="3604" y="2182"/>
            <a:chExt cx="1726" cy="1851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604" y="2182"/>
              <a:ext cx="1726" cy="1843"/>
              <a:chOff x="2930" y="1181"/>
              <a:chExt cx="1077" cy="1535"/>
            </a:xfrm>
          </p:grpSpPr>
          <p:pic>
            <p:nvPicPr>
              <p:cNvPr id="1545224" name="Picture 8" descr="FG17_00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58592" t="26836" r="15518" b="25211"/>
              <a:stretch>
                <a:fillRect/>
              </a:stretch>
            </p:blipFill>
            <p:spPr bwMode="auto">
              <a:xfrm>
                <a:off x="2930" y="1181"/>
                <a:ext cx="1077" cy="1535"/>
              </a:xfrm>
              <a:prstGeom prst="rect">
                <a:avLst/>
              </a:prstGeom>
              <a:noFill/>
            </p:spPr>
          </p:pic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 rot="16200000" flipH="1">
                <a:off x="2784" y="1632"/>
                <a:ext cx="1344" cy="576"/>
                <a:chOff x="3552" y="2784"/>
                <a:chExt cx="1152" cy="869"/>
              </a:xfrm>
            </p:grpSpPr>
            <p:sp>
              <p:nvSpPr>
                <p:cNvPr id="1545226" name="Line 10"/>
                <p:cNvSpPr>
                  <a:spLocks noChangeShapeType="1"/>
                </p:cNvSpPr>
                <p:nvPr/>
              </p:nvSpPr>
              <p:spPr bwMode="auto">
                <a:xfrm>
                  <a:off x="3552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45227" name="Line 11"/>
                <p:cNvSpPr>
                  <a:spLocks noChangeShapeType="1"/>
                </p:cNvSpPr>
                <p:nvPr/>
              </p:nvSpPr>
              <p:spPr bwMode="auto">
                <a:xfrm>
                  <a:off x="3744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45228" name="Line 12"/>
                <p:cNvSpPr>
                  <a:spLocks noChangeShapeType="1"/>
                </p:cNvSpPr>
                <p:nvPr/>
              </p:nvSpPr>
              <p:spPr bwMode="auto">
                <a:xfrm>
                  <a:off x="3936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45229" name="Line 13"/>
                <p:cNvSpPr>
                  <a:spLocks noChangeShapeType="1"/>
                </p:cNvSpPr>
                <p:nvPr/>
              </p:nvSpPr>
              <p:spPr bwMode="auto">
                <a:xfrm>
                  <a:off x="4512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45230" name="Line 14"/>
                <p:cNvSpPr>
                  <a:spLocks noChangeShapeType="1"/>
                </p:cNvSpPr>
                <p:nvPr/>
              </p:nvSpPr>
              <p:spPr bwMode="auto">
                <a:xfrm>
                  <a:off x="4704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45231" name="Line 15"/>
                <p:cNvSpPr>
                  <a:spLocks noChangeShapeType="1"/>
                </p:cNvSpPr>
                <p:nvPr/>
              </p:nvSpPr>
              <p:spPr bwMode="auto">
                <a:xfrm>
                  <a:off x="4128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45232" name="Line 16"/>
                <p:cNvSpPr>
                  <a:spLocks noChangeShapeType="1"/>
                </p:cNvSpPr>
                <p:nvPr/>
              </p:nvSpPr>
              <p:spPr bwMode="auto">
                <a:xfrm>
                  <a:off x="4320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aphicFrame>
            <p:nvGraphicFramePr>
              <p:cNvPr id="1545233" name="Object 17"/>
              <p:cNvGraphicFramePr>
                <a:graphicFrameLocks/>
              </p:cNvGraphicFramePr>
              <p:nvPr/>
            </p:nvGraphicFramePr>
            <p:xfrm>
              <a:off x="3312" y="2352"/>
              <a:ext cx="256" cy="288"/>
            </p:xfrm>
            <a:graphic>
              <a:graphicData uri="http://schemas.openxmlformats.org/presentationml/2006/ole">
                <p:oleObj spid="_x0000_s1458179" name="Equation" r:id="rId5" imgW="228600" imgH="291960" progId="Equation.3">
                  <p:embed/>
                </p:oleObj>
              </a:graphicData>
            </a:graphic>
          </p:graphicFrame>
        </p:grpSp>
        <p:sp>
          <p:nvSpPr>
            <p:cNvPr id="1545234" name="Text Box 18"/>
            <p:cNvSpPr txBox="1">
              <a:spLocks noChangeArrowheads="1"/>
            </p:cNvSpPr>
            <p:nvPr/>
          </p:nvSpPr>
          <p:spPr bwMode="auto">
            <a:xfrm>
              <a:off x="3803" y="2703"/>
              <a:ext cx="738" cy="231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electron</a:t>
              </a:r>
              <a:endPara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45235" name="Text Box 19"/>
            <p:cNvSpPr txBox="1">
              <a:spLocks noChangeArrowheads="1"/>
            </p:cNvSpPr>
            <p:nvPr/>
          </p:nvSpPr>
          <p:spPr bwMode="auto">
            <a:xfrm>
              <a:off x="3798" y="3446"/>
              <a:ext cx="623" cy="231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proton</a:t>
              </a:r>
              <a:endPara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3604" y="2190"/>
              <a:ext cx="1726" cy="1843"/>
              <a:chOff x="2958" y="1130"/>
              <a:chExt cx="1726" cy="1843"/>
            </a:xfrm>
          </p:grpSpPr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2958" y="1130"/>
                <a:ext cx="1726" cy="1843"/>
                <a:chOff x="2930" y="1181"/>
                <a:chExt cx="1077" cy="1535"/>
              </a:xfrm>
            </p:grpSpPr>
            <p:pic>
              <p:nvPicPr>
                <p:cNvPr id="1545238" name="Picture 22" descr="FG17_002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 l="58592" t="26836" r="15518" b="25211"/>
                <a:stretch>
                  <a:fillRect/>
                </a:stretch>
              </p:blipFill>
              <p:spPr bwMode="auto">
                <a:xfrm>
                  <a:off x="2930" y="1181"/>
                  <a:ext cx="1077" cy="1535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7" name="Group 23"/>
                <p:cNvGrpSpPr>
                  <a:grpSpLocks/>
                </p:cNvGrpSpPr>
                <p:nvPr/>
              </p:nvGrpSpPr>
              <p:grpSpPr bwMode="auto">
                <a:xfrm rot="16200000" flipH="1">
                  <a:off x="2784" y="1632"/>
                  <a:ext cx="1344" cy="576"/>
                  <a:chOff x="3552" y="2784"/>
                  <a:chExt cx="1152" cy="869"/>
                </a:xfrm>
              </p:grpSpPr>
              <p:sp>
                <p:nvSpPr>
                  <p:cNvPr id="1545240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3552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45241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45242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45243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45244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45245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45246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graphicFrame>
              <p:nvGraphicFramePr>
                <p:cNvPr id="1545247" name="Object 31"/>
                <p:cNvGraphicFramePr>
                  <a:graphicFrameLocks/>
                </p:cNvGraphicFramePr>
                <p:nvPr/>
              </p:nvGraphicFramePr>
              <p:xfrm>
                <a:off x="3312" y="2352"/>
                <a:ext cx="256" cy="288"/>
              </p:xfrm>
              <a:graphic>
                <a:graphicData uri="http://schemas.openxmlformats.org/presentationml/2006/ole">
                  <p:oleObj spid="_x0000_s1458178" name="Equation" r:id="rId6" imgW="228600" imgH="291960" progId="Equation.3">
                    <p:embed/>
                  </p:oleObj>
                </a:graphicData>
              </a:graphic>
            </p:graphicFrame>
          </p:grpSp>
          <p:sp>
            <p:nvSpPr>
              <p:cNvPr id="1545248" name="Text Box 32"/>
              <p:cNvSpPr txBox="1">
                <a:spLocks noChangeArrowheads="1"/>
              </p:cNvSpPr>
              <p:nvPr/>
            </p:nvSpPr>
            <p:spPr bwMode="auto">
              <a:xfrm>
                <a:off x="3258" y="1573"/>
                <a:ext cx="738" cy="231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000" b="1">
                    <a:solidFill>
                      <a:srgbClr val="99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electron</a:t>
                </a:r>
                <a:endPara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545249" name="Text Box 33"/>
              <p:cNvSpPr txBox="1">
                <a:spLocks noChangeArrowheads="1"/>
              </p:cNvSpPr>
              <p:nvPr/>
            </p:nvSpPr>
            <p:spPr bwMode="auto">
              <a:xfrm>
                <a:off x="3253" y="2316"/>
                <a:ext cx="623" cy="231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000" b="1">
                    <a:solidFill>
                      <a:srgbClr val="99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proton</a:t>
                </a:r>
                <a:endPara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1545250" name="Oval 34"/>
            <p:cNvSpPr>
              <a:spLocks noChangeArrowheads="1"/>
            </p:cNvSpPr>
            <p:nvPr/>
          </p:nvSpPr>
          <p:spPr bwMode="auto">
            <a:xfrm>
              <a:off x="4356" y="3304"/>
              <a:ext cx="132" cy="124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45251" name="Oval 35"/>
            <p:cNvSpPr>
              <a:spLocks noChangeArrowheads="1"/>
            </p:cNvSpPr>
            <p:nvPr/>
          </p:nvSpPr>
          <p:spPr bwMode="auto">
            <a:xfrm>
              <a:off x="4327" y="2816"/>
              <a:ext cx="148" cy="124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45252" name="Oval 36"/>
            <p:cNvSpPr>
              <a:spLocks noChangeArrowheads="1"/>
            </p:cNvSpPr>
            <p:nvPr/>
          </p:nvSpPr>
          <p:spPr bwMode="auto">
            <a:xfrm>
              <a:off x="3902" y="3257"/>
              <a:ext cx="155" cy="162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45253" name="Oval 37"/>
            <p:cNvSpPr>
              <a:spLocks noChangeArrowheads="1"/>
            </p:cNvSpPr>
            <p:nvPr/>
          </p:nvSpPr>
          <p:spPr bwMode="auto">
            <a:xfrm>
              <a:off x="3896" y="2830"/>
              <a:ext cx="179" cy="18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45254" name="Text Box 38"/>
            <p:cNvSpPr txBox="1">
              <a:spLocks noChangeArrowheads="1"/>
            </p:cNvSpPr>
            <p:nvPr/>
          </p:nvSpPr>
          <p:spPr bwMode="auto">
            <a:xfrm>
              <a:off x="4315" y="3222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</a:t>
              </a:r>
            </a:p>
          </p:txBody>
        </p:sp>
        <p:sp>
          <p:nvSpPr>
            <p:cNvPr id="1545255" name="Text Box 39"/>
            <p:cNvSpPr txBox="1">
              <a:spLocks noChangeArrowheads="1"/>
            </p:cNvSpPr>
            <p:nvPr/>
          </p:nvSpPr>
          <p:spPr bwMode="auto">
            <a:xfrm>
              <a:off x="4309" y="2727"/>
              <a:ext cx="180" cy="288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</a:t>
              </a:r>
            </a:p>
          </p:txBody>
        </p:sp>
      </p:grpSp>
      <p:sp>
        <p:nvSpPr>
          <p:cNvPr id="1545256" name="Rectangle 40"/>
          <p:cNvSpPr>
            <a:spLocks noGrp="1" noChangeArrowheads="1"/>
          </p:cNvSpPr>
          <p:nvPr>
            <p:ph type="body" idx="1"/>
          </p:nvPr>
        </p:nvSpPr>
        <p:spPr>
          <a:xfrm>
            <a:off x="0" y="704850"/>
            <a:ext cx="4419600" cy="2816225"/>
          </a:xfrm>
          <a:noFill/>
          <a:ln/>
        </p:spPr>
        <p:txBody>
          <a:bodyPr/>
          <a:lstStyle/>
          <a:p>
            <a:pPr marL="401638" indent="-401638">
              <a:lnSpc>
                <a:spcPct val="11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A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proton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and an </a:t>
            </a:r>
            <a:r>
              <a: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electron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are in a constant electric field created by oppositely charged plates.  You release the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proton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from the 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positive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side and the </a:t>
            </a:r>
            <a:r>
              <a: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electron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from the </a:t>
            </a: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negative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side.  Which feels the larger electric force?</a:t>
            </a:r>
            <a:endParaRPr lang="en-US" sz="1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7266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47267" name="Rectangle 3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26) Electric </a:t>
            </a:r>
            <a:r>
              <a:rPr lang="en-US" sz="2800" dirty="0">
                <a:solidFill>
                  <a:schemeClr val="accent2"/>
                </a:solidFill>
              </a:rPr>
              <a:t>Potential Energy I </a:t>
            </a:r>
          </a:p>
        </p:txBody>
      </p:sp>
      <p:sp>
        <p:nvSpPr>
          <p:cNvPr id="1547268" name="Rectangle 4"/>
          <p:cNvSpPr>
            <a:spLocks noChangeArrowheads="1"/>
          </p:cNvSpPr>
          <p:nvPr/>
        </p:nvSpPr>
        <p:spPr bwMode="auto">
          <a:xfrm>
            <a:off x="4572000" y="1219200"/>
            <a:ext cx="419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7269" name="Rectangle 5"/>
          <p:cNvSpPr>
            <a:spLocks noChangeArrowheads="1"/>
          </p:cNvSpPr>
          <p:nvPr/>
        </p:nvSpPr>
        <p:spPr bwMode="auto">
          <a:xfrm>
            <a:off x="4935538" y="690563"/>
            <a:ext cx="4208462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000" b="1">
                <a:solidFill>
                  <a:schemeClr val="tx2"/>
                </a:solidFill>
              </a:rPr>
              <a:t>proton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2)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000" b="1">
                <a:solidFill>
                  <a:schemeClr val="tx2"/>
                </a:solidFill>
              </a:rPr>
              <a:t>electron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3)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000" b="1">
                <a:solidFill>
                  <a:schemeClr val="tx2"/>
                </a:solidFill>
              </a:rPr>
              <a:t>both feel the same force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4)  neither – there is no force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5)  they feel the same magnitude force but opposite direction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151563" y="3646488"/>
            <a:ext cx="2740025" cy="2938462"/>
            <a:chOff x="3604" y="2182"/>
            <a:chExt cx="1726" cy="1851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604" y="2182"/>
              <a:ext cx="1726" cy="1843"/>
              <a:chOff x="2930" y="1181"/>
              <a:chExt cx="1077" cy="1535"/>
            </a:xfrm>
          </p:grpSpPr>
          <p:pic>
            <p:nvPicPr>
              <p:cNvPr id="1547272" name="Picture 8" descr="FG17_00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58592" t="26836" r="15518" b="25211"/>
              <a:stretch>
                <a:fillRect/>
              </a:stretch>
            </p:blipFill>
            <p:spPr bwMode="auto">
              <a:xfrm>
                <a:off x="2930" y="1181"/>
                <a:ext cx="1077" cy="1535"/>
              </a:xfrm>
              <a:prstGeom prst="rect">
                <a:avLst/>
              </a:prstGeom>
              <a:noFill/>
            </p:spPr>
          </p:pic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 rot="16200000" flipH="1">
                <a:off x="2784" y="1632"/>
                <a:ext cx="1344" cy="576"/>
                <a:chOff x="3552" y="2784"/>
                <a:chExt cx="1152" cy="869"/>
              </a:xfrm>
            </p:grpSpPr>
            <p:sp>
              <p:nvSpPr>
                <p:cNvPr id="1547274" name="Line 10"/>
                <p:cNvSpPr>
                  <a:spLocks noChangeShapeType="1"/>
                </p:cNvSpPr>
                <p:nvPr/>
              </p:nvSpPr>
              <p:spPr bwMode="auto">
                <a:xfrm>
                  <a:off x="3552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47275" name="Line 11"/>
                <p:cNvSpPr>
                  <a:spLocks noChangeShapeType="1"/>
                </p:cNvSpPr>
                <p:nvPr/>
              </p:nvSpPr>
              <p:spPr bwMode="auto">
                <a:xfrm>
                  <a:off x="3744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47276" name="Line 12"/>
                <p:cNvSpPr>
                  <a:spLocks noChangeShapeType="1"/>
                </p:cNvSpPr>
                <p:nvPr/>
              </p:nvSpPr>
              <p:spPr bwMode="auto">
                <a:xfrm>
                  <a:off x="3936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47277" name="Line 13"/>
                <p:cNvSpPr>
                  <a:spLocks noChangeShapeType="1"/>
                </p:cNvSpPr>
                <p:nvPr/>
              </p:nvSpPr>
              <p:spPr bwMode="auto">
                <a:xfrm>
                  <a:off x="4512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47278" name="Line 14"/>
                <p:cNvSpPr>
                  <a:spLocks noChangeShapeType="1"/>
                </p:cNvSpPr>
                <p:nvPr/>
              </p:nvSpPr>
              <p:spPr bwMode="auto">
                <a:xfrm>
                  <a:off x="4704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47279" name="Line 15"/>
                <p:cNvSpPr>
                  <a:spLocks noChangeShapeType="1"/>
                </p:cNvSpPr>
                <p:nvPr/>
              </p:nvSpPr>
              <p:spPr bwMode="auto">
                <a:xfrm>
                  <a:off x="4128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47280" name="Line 16"/>
                <p:cNvSpPr>
                  <a:spLocks noChangeShapeType="1"/>
                </p:cNvSpPr>
                <p:nvPr/>
              </p:nvSpPr>
              <p:spPr bwMode="auto">
                <a:xfrm>
                  <a:off x="4320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aphicFrame>
            <p:nvGraphicFramePr>
              <p:cNvPr id="1547281" name="Object 17"/>
              <p:cNvGraphicFramePr>
                <a:graphicFrameLocks/>
              </p:cNvGraphicFramePr>
              <p:nvPr/>
            </p:nvGraphicFramePr>
            <p:xfrm>
              <a:off x="3312" y="2352"/>
              <a:ext cx="256" cy="288"/>
            </p:xfrm>
            <a:graphic>
              <a:graphicData uri="http://schemas.openxmlformats.org/presentationml/2006/ole">
                <p:oleObj spid="_x0000_s1459203" name="Equation" r:id="rId5" imgW="228600" imgH="291960" progId="Equation.3">
                  <p:embed/>
                </p:oleObj>
              </a:graphicData>
            </a:graphic>
          </p:graphicFrame>
        </p:grpSp>
        <p:sp>
          <p:nvSpPr>
            <p:cNvPr id="1547282" name="Text Box 18"/>
            <p:cNvSpPr txBox="1">
              <a:spLocks noChangeArrowheads="1"/>
            </p:cNvSpPr>
            <p:nvPr/>
          </p:nvSpPr>
          <p:spPr bwMode="auto">
            <a:xfrm>
              <a:off x="3803" y="2703"/>
              <a:ext cx="738" cy="231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electron</a:t>
              </a:r>
              <a:endPara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47283" name="Text Box 19"/>
            <p:cNvSpPr txBox="1">
              <a:spLocks noChangeArrowheads="1"/>
            </p:cNvSpPr>
            <p:nvPr/>
          </p:nvSpPr>
          <p:spPr bwMode="auto">
            <a:xfrm>
              <a:off x="3798" y="3446"/>
              <a:ext cx="623" cy="231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proton</a:t>
              </a:r>
              <a:endPara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3604" y="2190"/>
              <a:ext cx="1726" cy="1843"/>
              <a:chOff x="2958" y="1130"/>
              <a:chExt cx="1726" cy="1843"/>
            </a:xfrm>
          </p:grpSpPr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2958" y="1130"/>
                <a:ext cx="1726" cy="1843"/>
                <a:chOff x="2930" y="1181"/>
                <a:chExt cx="1077" cy="1535"/>
              </a:xfrm>
            </p:grpSpPr>
            <p:pic>
              <p:nvPicPr>
                <p:cNvPr id="1547286" name="Picture 22" descr="FG17_002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 l="58592" t="26836" r="15518" b="25211"/>
                <a:stretch>
                  <a:fillRect/>
                </a:stretch>
              </p:blipFill>
              <p:spPr bwMode="auto">
                <a:xfrm>
                  <a:off x="2930" y="1181"/>
                  <a:ext cx="1077" cy="1535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7" name="Group 23"/>
                <p:cNvGrpSpPr>
                  <a:grpSpLocks/>
                </p:cNvGrpSpPr>
                <p:nvPr/>
              </p:nvGrpSpPr>
              <p:grpSpPr bwMode="auto">
                <a:xfrm rot="16200000" flipH="1">
                  <a:off x="2784" y="1632"/>
                  <a:ext cx="1344" cy="576"/>
                  <a:chOff x="3552" y="2784"/>
                  <a:chExt cx="1152" cy="869"/>
                </a:xfrm>
              </p:grpSpPr>
              <p:sp>
                <p:nvSpPr>
                  <p:cNvPr id="1547288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3552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47289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47290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4729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47292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4729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4729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graphicFrame>
              <p:nvGraphicFramePr>
                <p:cNvPr id="1547295" name="Object 31"/>
                <p:cNvGraphicFramePr>
                  <a:graphicFrameLocks/>
                </p:cNvGraphicFramePr>
                <p:nvPr/>
              </p:nvGraphicFramePr>
              <p:xfrm>
                <a:off x="3312" y="2352"/>
                <a:ext cx="256" cy="288"/>
              </p:xfrm>
              <a:graphic>
                <a:graphicData uri="http://schemas.openxmlformats.org/presentationml/2006/ole">
                  <p:oleObj spid="_x0000_s1459202" name="Equation" r:id="rId6" imgW="228600" imgH="291960" progId="Equation.3">
                    <p:embed/>
                  </p:oleObj>
                </a:graphicData>
              </a:graphic>
            </p:graphicFrame>
          </p:grpSp>
          <p:sp>
            <p:nvSpPr>
              <p:cNvPr id="1547296" name="Text Box 32"/>
              <p:cNvSpPr txBox="1">
                <a:spLocks noChangeArrowheads="1"/>
              </p:cNvSpPr>
              <p:nvPr/>
            </p:nvSpPr>
            <p:spPr bwMode="auto">
              <a:xfrm>
                <a:off x="3258" y="1573"/>
                <a:ext cx="738" cy="231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000" b="1">
                    <a:solidFill>
                      <a:srgbClr val="99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electron</a:t>
                </a:r>
                <a:endPara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547297" name="Text Box 33"/>
              <p:cNvSpPr txBox="1">
                <a:spLocks noChangeArrowheads="1"/>
              </p:cNvSpPr>
              <p:nvPr/>
            </p:nvSpPr>
            <p:spPr bwMode="auto">
              <a:xfrm>
                <a:off x="3253" y="2316"/>
                <a:ext cx="623" cy="231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000" b="1">
                    <a:solidFill>
                      <a:srgbClr val="99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proton</a:t>
                </a:r>
                <a:endPara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1547298" name="Oval 34"/>
            <p:cNvSpPr>
              <a:spLocks noChangeArrowheads="1"/>
            </p:cNvSpPr>
            <p:nvPr/>
          </p:nvSpPr>
          <p:spPr bwMode="auto">
            <a:xfrm>
              <a:off x="4356" y="3304"/>
              <a:ext cx="132" cy="124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47299" name="Oval 35"/>
            <p:cNvSpPr>
              <a:spLocks noChangeArrowheads="1"/>
            </p:cNvSpPr>
            <p:nvPr/>
          </p:nvSpPr>
          <p:spPr bwMode="auto">
            <a:xfrm>
              <a:off x="4327" y="2816"/>
              <a:ext cx="148" cy="124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47300" name="Oval 36"/>
            <p:cNvSpPr>
              <a:spLocks noChangeArrowheads="1"/>
            </p:cNvSpPr>
            <p:nvPr/>
          </p:nvSpPr>
          <p:spPr bwMode="auto">
            <a:xfrm>
              <a:off x="3902" y="3257"/>
              <a:ext cx="155" cy="162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47301" name="Oval 37"/>
            <p:cNvSpPr>
              <a:spLocks noChangeArrowheads="1"/>
            </p:cNvSpPr>
            <p:nvPr/>
          </p:nvSpPr>
          <p:spPr bwMode="auto">
            <a:xfrm>
              <a:off x="3896" y="2830"/>
              <a:ext cx="179" cy="18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47302" name="Text Box 38"/>
            <p:cNvSpPr txBox="1">
              <a:spLocks noChangeArrowheads="1"/>
            </p:cNvSpPr>
            <p:nvPr/>
          </p:nvSpPr>
          <p:spPr bwMode="auto">
            <a:xfrm>
              <a:off x="4315" y="3222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</a:t>
              </a:r>
            </a:p>
          </p:txBody>
        </p:sp>
        <p:sp>
          <p:nvSpPr>
            <p:cNvPr id="1547303" name="Text Box 39"/>
            <p:cNvSpPr txBox="1">
              <a:spLocks noChangeArrowheads="1"/>
            </p:cNvSpPr>
            <p:nvPr/>
          </p:nvSpPr>
          <p:spPr bwMode="auto">
            <a:xfrm>
              <a:off x="4309" y="2727"/>
              <a:ext cx="180" cy="288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</a:t>
              </a:r>
            </a:p>
          </p:txBody>
        </p:sp>
      </p:grpSp>
      <p:sp>
        <p:nvSpPr>
          <p:cNvPr id="1547304" name="Oval 40"/>
          <p:cNvSpPr>
            <a:spLocks noChangeArrowheads="1"/>
          </p:cNvSpPr>
          <p:nvPr/>
        </p:nvSpPr>
        <p:spPr bwMode="auto">
          <a:xfrm>
            <a:off x="4670425" y="2290763"/>
            <a:ext cx="4473575" cy="881062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547305" name="AutoShape 41"/>
          <p:cNvSpPr>
            <a:spLocks noChangeArrowheads="1"/>
          </p:cNvSpPr>
          <p:nvPr/>
        </p:nvSpPr>
        <p:spPr bwMode="auto">
          <a:xfrm>
            <a:off x="0" y="3527425"/>
            <a:ext cx="5753100" cy="26908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547306" name="Rectangle 42"/>
          <p:cNvSpPr>
            <a:spLocks noChangeArrowheads="1"/>
          </p:cNvSpPr>
          <p:nvPr/>
        </p:nvSpPr>
        <p:spPr bwMode="auto">
          <a:xfrm>
            <a:off x="0" y="3514725"/>
            <a:ext cx="57404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4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	Since </a:t>
            </a:r>
            <a:r>
              <a:rPr lang="en-US" sz="20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= qE</a:t>
            </a:r>
            <a:r>
              <a:rPr lang="en-US" sz="2000" b="1" i="1">
                <a:solidFill>
                  <a:schemeClr val="bg2"/>
                </a:solidFill>
              </a:rPr>
              <a:t> </a:t>
            </a:r>
            <a:r>
              <a:rPr lang="en-US" sz="2000" b="1">
                <a:solidFill>
                  <a:schemeClr val="bg2"/>
                </a:solidFill>
              </a:rPr>
              <a:t>and the proton and electron have the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same charge in magnitude</a:t>
            </a:r>
            <a:r>
              <a:rPr lang="en-US" sz="2000" b="1">
                <a:solidFill>
                  <a:schemeClr val="bg2"/>
                </a:solidFill>
              </a:rPr>
              <a:t>, they both experience the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same force</a:t>
            </a:r>
            <a:r>
              <a:rPr lang="en-US" sz="2000" b="1">
                <a:solidFill>
                  <a:schemeClr val="bg2"/>
                </a:solidFill>
              </a:rPr>
              <a:t>.  However, the forces point in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opposite directions</a:t>
            </a:r>
            <a:r>
              <a:rPr lang="en-US" sz="2000" b="1">
                <a:solidFill>
                  <a:schemeClr val="bg2"/>
                </a:solidFill>
              </a:rPr>
              <a:t> because the proton and electron are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oppositely charged</a:t>
            </a:r>
            <a:r>
              <a:rPr lang="en-US" sz="2000" b="1">
                <a:solidFill>
                  <a:schemeClr val="bg2"/>
                </a:solidFill>
              </a:rPr>
              <a:t>.</a:t>
            </a:r>
            <a:endParaRPr lang="en-US" sz="2200" b="1">
              <a:solidFill>
                <a:schemeClr val="bg2"/>
              </a:solidFill>
            </a:endParaRPr>
          </a:p>
        </p:txBody>
      </p:sp>
      <p:sp>
        <p:nvSpPr>
          <p:cNvPr id="1547307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0" y="704850"/>
            <a:ext cx="4419600" cy="2816225"/>
          </a:xfrm>
          <a:noFill/>
          <a:ln/>
        </p:spPr>
        <p:txBody>
          <a:bodyPr/>
          <a:lstStyle/>
          <a:p>
            <a:pPr marL="401638" indent="-401638">
              <a:lnSpc>
                <a:spcPct val="11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A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proton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and an </a:t>
            </a:r>
            <a:r>
              <a: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electron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are in a constant electric field created by oppositely charged plates.  You release the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proton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from the 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positive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side and the </a:t>
            </a:r>
            <a:r>
              <a: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electron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from the </a:t>
            </a: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negative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side.  Which feels the larger electric force?</a:t>
            </a:r>
            <a:endParaRPr lang="en-US" sz="1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9314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49315" name="Rectangle 3"/>
          <p:cNvSpPr>
            <a:spLocks noChangeArrowheads="1"/>
          </p:cNvSpPr>
          <p:nvPr/>
        </p:nvSpPr>
        <p:spPr bwMode="auto">
          <a:xfrm>
            <a:off x="4572000" y="1219200"/>
            <a:ext cx="419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49613" y="3638550"/>
            <a:ext cx="2740025" cy="2938463"/>
            <a:chOff x="3604" y="2182"/>
            <a:chExt cx="1726" cy="185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604" y="2182"/>
              <a:ext cx="1726" cy="1843"/>
              <a:chOff x="2930" y="1181"/>
              <a:chExt cx="1077" cy="1535"/>
            </a:xfrm>
          </p:grpSpPr>
          <p:pic>
            <p:nvPicPr>
              <p:cNvPr id="1549318" name="Picture 6" descr="FG17_00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58592" t="26836" r="15518" b="25211"/>
              <a:stretch>
                <a:fillRect/>
              </a:stretch>
            </p:blipFill>
            <p:spPr bwMode="auto">
              <a:xfrm>
                <a:off x="2930" y="1181"/>
                <a:ext cx="1077" cy="1535"/>
              </a:xfrm>
              <a:prstGeom prst="rect">
                <a:avLst/>
              </a:prstGeom>
              <a:noFill/>
            </p:spPr>
          </p:pic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 rot="16200000" flipH="1">
                <a:off x="2784" y="1632"/>
                <a:ext cx="1344" cy="576"/>
                <a:chOff x="3552" y="2784"/>
                <a:chExt cx="1152" cy="869"/>
              </a:xfrm>
            </p:grpSpPr>
            <p:sp>
              <p:nvSpPr>
                <p:cNvPr id="1549320" name="Line 8"/>
                <p:cNvSpPr>
                  <a:spLocks noChangeShapeType="1"/>
                </p:cNvSpPr>
                <p:nvPr/>
              </p:nvSpPr>
              <p:spPr bwMode="auto">
                <a:xfrm>
                  <a:off x="3552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49321" name="Line 9"/>
                <p:cNvSpPr>
                  <a:spLocks noChangeShapeType="1"/>
                </p:cNvSpPr>
                <p:nvPr/>
              </p:nvSpPr>
              <p:spPr bwMode="auto">
                <a:xfrm>
                  <a:off x="3744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49322" name="Line 10"/>
                <p:cNvSpPr>
                  <a:spLocks noChangeShapeType="1"/>
                </p:cNvSpPr>
                <p:nvPr/>
              </p:nvSpPr>
              <p:spPr bwMode="auto">
                <a:xfrm>
                  <a:off x="3936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49323" name="Line 11"/>
                <p:cNvSpPr>
                  <a:spLocks noChangeShapeType="1"/>
                </p:cNvSpPr>
                <p:nvPr/>
              </p:nvSpPr>
              <p:spPr bwMode="auto">
                <a:xfrm>
                  <a:off x="4512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49324" name="Line 12"/>
                <p:cNvSpPr>
                  <a:spLocks noChangeShapeType="1"/>
                </p:cNvSpPr>
                <p:nvPr/>
              </p:nvSpPr>
              <p:spPr bwMode="auto">
                <a:xfrm>
                  <a:off x="4704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49325" name="Line 13"/>
                <p:cNvSpPr>
                  <a:spLocks noChangeShapeType="1"/>
                </p:cNvSpPr>
                <p:nvPr/>
              </p:nvSpPr>
              <p:spPr bwMode="auto">
                <a:xfrm>
                  <a:off x="4128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49326" name="Line 14"/>
                <p:cNvSpPr>
                  <a:spLocks noChangeShapeType="1"/>
                </p:cNvSpPr>
                <p:nvPr/>
              </p:nvSpPr>
              <p:spPr bwMode="auto">
                <a:xfrm>
                  <a:off x="4320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aphicFrame>
            <p:nvGraphicFramePr>
              <p:cNvPr id="1549327" name="Object 15"/>
              <p:cNvGraphicFramePr>
                <a:graphicFrameLocks/>
              </p:cNvGraphicFramePr>
              <p:nvPr/>
            </p:nvGraphicFramePr>
            <p:xfrm>
              <a:off x="3312" y="2352"/>
              <a:ext cx="256" cy="288"/>
            </p:xfrm>
            <a:graphic>
              <a:graphicData uri="http://schemas.openxmlformats.org/presentationml/2006/ole">
                <p:oleObj spid="_x0000_s1460227" name="Equation" r:id="rId5" imgW="228600" imgH="291960" progId="Equation.3">
                  <p:embed/>
                </p:oleObj>
              </a:graphicData>
            </a:graphic>
          </p:graphicFrame>
        </p:grpSp>
        <p:sp>
          <p:nvSpPr>
            <p:cNvPr id="1549328" name="Text Box 16"/>
            <p:cNvSpPr txBox="1">
              <a:spLocks noChangeArrowheads="1"/>
            </p:cNvSpPr>
            <p:nvPr/>
          </p:nvSpPr>
          <p:spPr bwMode="auto">
            <a:xfrm>
              <a:off x="3803" y="2703"/>
              <a:ext cx="738" cy="231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electron</a:t>
              </a:r>
              <a:endPara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49329" name="Text Box 17"/>
            <p:cNvSpPr txBox="1">
              <a:spLocks noChangeArrowheads="1"/>
            </p:cNvSpPr>
            <p:nvPr/>
          </p:nvSpPr>
          <p:spPr bwMode="auto">
            <a:xfrm>
              <a:off x="3798" y="3446"/>
              <a:ext cx="623" cy="231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proton</a:t>
              </a:r>
              <a:endPara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3604" y="2190"/>
              <a:ext cx="1726" cy="1843"/>
              <a:chOff x="2958" y="1130"/>
              <a:chExt cx="1726" cy="1843"/>
            </a:xfrm>
          </p:grpSpPr>
          <p:grpSp>
            <p:nvGrpSpPr>
              <p:cNvPr id="6" name="Group 19"/>
              <p:cNvGrpSpPr>
                <a:grpSpLocks/>
              </p:cNvGrpSpPr>
              <p:nvPr/>
            </p:nvGrpSpPr>
            <p:grpSpPr bwMode="auto">
              <a:xfrm>
                <a:off x="2958" y="1130"/>
                <a:ext cx="1726" cy="1843"/>
                <a:chOff x="2930" y="1181"/>
                <a:chExt cx="1077" cy="1535"/>
              </a:xfrm>
            </p:grpSpPr>
            <p:pic>
              <p:nvPicPr>
                <p:cNvPr id="1549332" name="Picture 20" descr="FG17_002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 l="58592" t="26836" r="15518" b="25211"/>
                <a:stretch>
                  <a:fillRect/>
                </a:stretch>
              </p:blipFill>
              <p:spPr bwMode="auto">
                <a:xfrm>
                  <a:off x="2930" y="1181"/>
                  <a:ext cx="1077" cy="1535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7" name="Group 21"/>
                <p:cNvGrpSpPr>
                  <a:grpSpLocks/>
                </p:cNvGrpSpPr>
                <p:nvPr/>
              </p:nvGrpSpPr>
              <p:grpSpPr bwMode="auto">
                <a:xfrm rot="16200000" flipH="1">
                  <a:off x="2784" y="1632"/>
                  <a:ext cx="1344" cy="576"/>
                  <a:chOff x="3552" y="2784"/>
                  <a:chExt cx="1152" cy="869"/>
                </a:xfrm>
              </p:grpSpPr>
              <p:sp>
                <p:nvSpPr>
                  <p:cNvPr id="1549334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3552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49335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49336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49337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49338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49339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49340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graphicFrame>
              <p:nvGraphicFramePr>
                <p:cNvPr id="1549341" name="Object 29"/>
                <p:cNvGraphicFramePr>
                  <a:graphicFrameLocks/>
                </p:cNvGraphicFramePr>
                <p:nvPr/>
              </p:nvGraphicFramePr>
              <p:xfrm>
                <a:off x="3312" y="2352"/>
                <a:ext cx="256" cy="288"/>
              </p:xfrm>
              <a:graphic>
                <a:graphicData uri="http://schemas.openxmlformats.org/presentationml/2006/ole">
                  <p:oleObj spid="_x0000_s1460226" name="Equation" r:id="rId6" imgW="228600" imgH="291960" progId="Equation.3">
                    <p:embed/>
                  </p:oleObj>
                </a:graphicData>
              </a:graphic>
            </p:graphicFrame>
          </p:grpSp>
          <p:sp>
            <p:nvSpPr>
              <p:cNvPr id="1549342" name="Text Box 30"/>
              <p:cNvSpPr txBox="1">
                <a:spLocks noChangeArrowheads="1"/>
              </p:cNvSpPr>
              <p:nvPr/>
            </p:nvSpPr>
            <p:spPr bwMode="auto">
              <a:xfrm>
                <a:off x="3258" y="1573"/>
                <a:ext cx="738" cy="231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000" b="1">
                    <a:solidFill>
                      <a:srgbClr val="99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electron</a:t>
                </a:r>
                <a:endPara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549343" name="Text Box 31"/>
              <p:cNvSpPr txBox="1">
                <a:spLocks noChangeArrowheads="1"/>
              </p:cNvSpPr>
              <p:nvPr/>
            </p:nvSpPr>
            <p:spPr bwMode="auto">
              <a:xfrm>
                <a:off x="3253" y="2316"/>
                <a:ext cx="623" cy="231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000" b="1">
                    <a:solidFill>
                      <a:srgbClr val="99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proton</a:t>
                </a:r>
                <a:endPara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1549344" name="Oval 32"/>
            <p:cNvSpPr>
              <a:spLocks noChangeArrowheads="1"/>
            </p:cNvSpPr>
            <p:nvPr/>
          </p:nvSpPr>
          <p:spPr bwMode="auto">
            <a:xfrm>
              <a:off x="4356" y="3304"/>
              <a:ext cx="132" cy="124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49345" name="Oval 33"/>
            <p:cNvSpPr>
              <a:spLocks noChangeArrowheads="1"/>
            </p:cNvSpPr>
            <p:nvPr/>
          </p:nvSpPr>
          <p:spPr bwMode="auto">
            <a:xfrm>
              <a:off x="4327" y="2816"/>
              <a:ext cx="148" cy="124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49346" name="Oval 34"/>
            <p:cNvSpPr>
              <a:spLocks noChangeArrowheads="1"/>
            </p:cNvSpPr>
            <p:nvPr/>
          </p:nvSpPr>
          <p:spPr bwMode="auto">
            <a:xfrm>
              <a:off x="3902" y="3257"/>
              <a:ext cx="155" cy="162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49347" name="Oval 35"/>
            <p:cNvSpPr>
              <a:spLocks noChangeArrowheads="1"/>
            </p:cNvSpPr>
            <p:nvPr/>
          </p:nvSpPr>
          <p:spPr bwMode="auto">
            <a:xfrm>
              <a:off x="3896" y="2830"/>
              <a:ext cx="179" cy="18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49348" name="Text Box 36"/>
            <p:cNvSpPr txBox="1">
              <a:spLocks noChangeArrowheads="1"/>
            </p:cNvSpPr>
            <p:nvPr/>
          </p:nvSpPr>
          <p:spPr bwMode="auto">
            <a:xfrm>
              <a:off x="4315" y="3222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</a:t>
              </a:r>
            </a:p>
          </p:txBody>
        </p:sp>
        <p:sp>
          <p:nvSpPr>
            <p:cNvPr id="1549349" name="Text Box 37"/>
            <p:cNvSpPr txBox="1">
              <a:spLocks noChangeArrowheads="1"/>
            </p:cNvSpPr>
            <p:nvPr/>
          </p:nvSpPr>
          <p:spPr bwMode="auto">
            <a:xfrm>
              <a:off x="4309" y="2727"/>
              <a:ext cx="180" cy="288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</a:t>
              </a:r>
            </a:p>
          </p:txBody>
        </p:sp>
      </p:grpSp>
      <p:sp>
        <p:nvSpPr>
          <p:cNvPr id="1549350" name="Rectangle 38"/>
          <p:cNvSpPr>
            <a:spLocks noChangeArrowheads="1"/>
          </p:cNvSpPr>
          <p:nvPr/>
        </p:nvSpPr>
        <p:spPr bwMode="auto">
          <a:xfrm>
            <a:off x="4405313" y="766763"/>
            <a:ext cx="4738687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000" b="1">
                <a:solidFill>
                  <a:schemeClr val="tx2"/>
                </a:solidFill>
              </a:rPr>
              <a:t>proton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2)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000" b="1">
                <a:solidFill>
                  <a:schemeClr val="tx2"/>
                </a:solidFill>
              </a:rPr>
              <a:t>electron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3)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000" b="1">
                <a:solidFill>
                  <a:schemeClr val="tx2"/>
                </a:solidFill>
              </a:rPr>
              <a:t>both feel the same acceleration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4)  neither – there is no acceleration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5)  they feel the same magnitude acceleration but opposite direction</a:t>
            </a:r>
          </a:p>
        </p:txBody>
      </p:sp>
      <p:sp>
        <p:nvSpPr>
          <p:cNvPr id="1549351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0" y="704850"/>
            <a:ext cx="4419600" cy="2816225"/>
          </a:xfrm>
          <a:noFill/>
          <a:ln/>
        </p:spPr>
        <p:txBody>
          <a:bodyPr/>
          <a:lstStyle/>
          <a:p>
            <a:pPr marL="401638" indent="-401638">
              <a:lnSpc>
                <a:spcPct val="11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A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proton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and an </a:t>
            </a:r>
            <a:r>
              <a: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electron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are in a constant electric field created by oppositely charged plates.  You release the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proton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from the 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positive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side and the </a:t>
            </a:r>
            <a:r>
              <a: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electron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from the </a:t>
            </a: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negative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side.  Which has the larger acceleration?</a:t>
            </a:r>
            <a:endParaRPr lang="en-US" sz="1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9352" name="Rectangle 40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27) Electric </a:t>
            </a:r>
            <a:r>
              <a:rPr lang="en-US" sz="2800" dirty="0">
                <a:solidFill>
                  <a:schemeClr val="accent2"/>
                </a:solidFill>
              </a:rPr>
              <a:t>Potential Energy II </a:t>
            </a: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1362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51363" name="Rectangle 3"/>
          <p:cNvSpPr>
            <a:spLocks noChangeArrowheads="1"/>
          </p:cNvSpPr>
          <p:nvPr/>
        </p:nvSpPr>
        <p:spPr bwMode="auto">
          <a:xfrm>
            <a:off x="4572000" y="1219200"/>
            <a:ext cx="419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6963" y="3675063"/>
            <a:ext cx="2740025" cy="2938462"/>
            <a:chOff x="3604" y="2182"/>
            <a:chExt cx="1726" cy="185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604" y="2182"/>
              <a:ext cx="1726" cy="1843"/>
              <a:chOff x="2930" y="1181"/>
              <a:chExt cx="1077" cy="1535"/>
            </a:xfrm>
          </p:grpSpPr>
          <p:pic>
            <p:nvPicPr>
              <p:cNvPr id="1551366" name="Picture 6" descr="FG17_00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58592" t="26836" r="15518" b="25211"/>
              <a:stretch>
                <a:fillRect/>
              </a:stretch>
            </p:blipFill>
            <p:spPr bwMode="auto">
              <a:xfrm>
                <a:off x="2930" y="1181"/>
                <a:ext cx="1077" cy="1535"/>
              </a:xfrm>
              <a:prstGeom prst="rect">
                <a:avLst/>
              </a:prstGeom>
              <a:noFill/>
            </p:spPr>
          </p:pic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 rot="16200000" flipH="1">
                <a:off x="2784" y="1632"/>
                <a:ext cx="1344" cy="576"/>
                <a:chOff x="3552" y="2784"/>
                <a:chExt cx="1152" cy="869"/>
              </a:xfrm>
            </p:grpSpPr>
            <p:sp>
              <p:nvSpPr>
                <p:cNvPr id="1551368" name="Line 8"/>
                <p:cNvSpPr>
                  <a:spLocks noChangeShapeType="1"/>
                </p:cNvSpPr>
                <p:nvPr/>
              </p:nvSpPr>
              <p:spPr bwMode="auto">
                <a:xfrm>
                  <a:off x="3552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51369" name="Line 9"/>
                <p:cNvSpPr>
                  <a:spLocks noChangeShapeType="1"/>
                </p:cNvSpPr>
                <p:nvPr/>
              </p:nvSpPr>
              <p:spPr bwMode="auto">
                <a:xfrm>
                  <a:off x="3744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51370" name="Line 10"/>
                <p:cNvSpPr>
                  <a:spLocks noChangeShapeType="1"/>
                </p:cNvSpPr>
                <p:nvPr/>
              </p:nvSpPr>
              <p:spPr bwMode="auto">
                <a:xfrm>
                  <a:off x="3936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51371" name="Line 11"/>
                <p:cNvSpPr>
                  <a:spLocks noChangeShapeType="1"/>
                </p:cNvSpPr>
                <p:nvPr/>
              </p:nvSpPr>
              <p:spPr bwMode="auto">
                <a:xfrm>
                  <a:off x="4512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51372" name="Line 12"/>
                <p:cNvSpPr>
                  <a:spLocks noChangeShapeType="1"/>
                </p:cNvSpPr>
                <p:nvPr/>
              </p:nvSpPr>
              <p:spPr bwMode="auto">
                <a:xfrm>
                  <a:off x="4704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51373" name="Line 13"/>
                <p:cNvSpPr>
                  <a:spLocks noChangeShapeType="1"/>
                </p:cNvSpPr>
                <p:nvPr/>
              </p:nvSpPr>
              <p:spPr bwMode="auto">
                <a:xfrm>
                  <a:off x="4128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51374" name="Line 14"/>
                <p:cNvSpPr>
                  <a:spLocks noChangeShapeType="1"/>
                </p:cNvSpPr>
                <p:nvPr/>
              </p:nvSpPr>
              <p:spPr bwMode="auto">
                <a:xfrm>
                  <a:off x="4320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aphicFrame>
            <p:nvGraphicFramePr>
              <p:cNvPr id="1551375" name="Object 15"/>
              <p:cNvGraphicFramePr>
                <a:graphicFrameLocks/>
              </p:cNvGraphicFramePr>
              <p:nvPr/>
            </p:nvGraphicFramePr>
            <p:xfrm>
              <a:off x="3312" y="2352"/>
              <a:ext cx="256" cy="288"/>
            </p:xfrm>
            <a:graphic>
              <a:graphicData uri="http://schemas.openxmlformats.org/presentationml/2006/ole">
                <p:oleObj spid="_x0000_s1461251" name="Equation" r:id="rId5" imgW="228600" imgH="291960" progId="Equation.3">
                  <p:embed/>
                </p:oleObj>
              </a:graphicData>
            </a:graphic>
          </p:graphicFrame>
        </p:grpSp>
        <p:sp>
          <p:nvSpPr>
            <p:cNvPr id="1551376" name="Text Box 16"/>
            <p:cNvSpPr txBox="1">
              <a:spLocks noChangeArrowheads="1"/>
            </p:cNvSpPr>
            <p:nvPr/>
          </p:nvSpPr>
          <p:spPr bwMode="auto">
            <a:xfrm>
              <a:off x="3803" y="2703"/>
              <a:ext cx="738" cy="231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electron</a:t>
              </a:r>
              <a:endPara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51377" name="Text Box 17"/>
            <p:cNvSpPr txBox="1">
              <a:spLocks noChangeArrowheads="1"/>
            </p:cNvSpPr>
            <p:nvPr/>
          </p:nvSpPr>
          <p:spPr bwMode="auto">
            <a:xfrm>
              <a:off x="3798" y="3446"/>
              <a:ext cx="623" cy="231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proton</a:t>
              </a:r>
              <a:endPara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3604" y="2190"/>
              <a:ext cx="1726" cy="1843"/>
              <a:chOff x="2958" y="1130"/>
              <a:chExt cx="1726" cy="1843"/>
            </a:xfrm>
          </p:grpSpPr>
          <p:grpSp>
            <p:nvGrpSpPr>
              <p:cNvPr id="6" name="Group 19"/>
              <p:cNvGrpSpPr>
                <a:grpSpLocks/>
              </p:cNvGrpSpPr>
              <p:nvPr/>
            </p:nvGrpSpPr>
            <p:grpSpPr bwMode="auto">
              <a:xfrm>
                <a:off x="2958" y="1130"/>
                <a:ext cx="1726" cy="1843"/>
                <a:chOff x="2930" y="1181"/>
                <a:chExt cx="1077" cy="1535"/>
              </a:xfrm>
            </p:grpSpPr>
            <p:pic>
              <p:nvPicPr>
                <p:cNvPr id="1551380" name="Picture 20" descr="FG17_002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 l="58592" t="26836" r="15518" b="25211"/>
                <a:stretch>
                  <a:fillRect/>
                </a:stretch>
              </p:blipFill>
              <p:spPr bwMode="auto">
                <a:xfrm>
                  <a:off x="2930" y="1181"/>
                  <a:ext cx="1077" cy="1535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7" name="Group 21"/>
                <p:cNvGrpSpPr>
                  <a:grpSpLocks/>
                </p:cNvGrpSpPr>
                <p:nvPr/>
              </p:nvGrpSpPr>
              <p:grpSpPr bwMode="auto">
                <a:xfrm rot="16200000" flipH="1">
                  <a:off x="2784" y="1632"/>
                  <a:ext cx="1344" cy="576"/>
                  <a:chOff x="3552" y="2784"/>
                  <a:chExt cx="1152" cy="869"/>
                </a:xfrm>
              </p:grpSpPr>
              <p:sp>
                <p:nvSpPr>
                  <p:cNvPr id="1551382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3552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51383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51384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513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51386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51387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51388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graphicFrame>
              <p:nvGraphicFramePr>
                <p:cNvPr id="1551389" name="Object 29"/>
                <p:cNvGraphicFramePr>
                  <a:graphicFrameLocks/>
                </p:cNvGraphicFramePr>
                <p:nvPr/>
              </p:nvGraphicFramePr>
              <p:xfrm>
                <a:off x="3312" y="2352"/>
                <a:ext cx="256" cy="288"/>
              </p:xfrm>
              <a:graphic>
                <a:graphicData uri="http://schemas.openxmlformats.org/presentationml/2006/ole">
                  <p:oleObj spid="_x0000_s1461250" name="Equation" r:id="rId6" imgW="228600" imgH="291960" progId="Equation.3">
                    <p:embed/>
                  </p:oleObj>
                </a:graphicData>
              </a:graphic>
            </p:graphicFrame>
          </p:grpSp>
          <p:sp>
            <p:nvSpPr>
              <p:cNvPr id="1551390" name="Text Box 30"/>
              <p:cNvSpPr txBox="1">
                <a:spLocks noChangeArrowheads="1"/>
              </p:cNvSpPr>
              <p:nvPr/>
            </p:nvSpPr>
            <p:spPr bwMode="auto">
              <a:xfrm>
                <a:off x="3258" y="1573"/>
                <a:ext cx="738" cy="231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000" b="1">
                    <a:solidFill>
                      <a:srgbClr val="99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electron</a:t>
                </a:r>
                <a:endPara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551391" name="Text Box 31"/>
              <p:cNvSpPr txBox="1">
                <a:spLocks noChangeArrowheads="1"/>
              </p:cNvSpPr>
              <p:nvPr/>
            </p:nvSpPr>
            <p:spPr bwMode="auto">
              <a:xfrm>
                <a:off x="3253" y="2316"/>
                <a:ext cx="623" cy="231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000" b="1">
                    <a:solidFill>
                      <a:srgbClr val="99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proton</a:t>
                </a:r>
                <a:endPara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1551392" name="Oval 32"/>
            <p:cNvSpPr>
              <a:spLocks noChangeArrowheads="1"/>
            </p:cNvSpPr>
            <p:nvPr/>
          </p:nvSpPr>
          <p:spPr bwMode="auto">
            <a:xfrm>
              <a:off x="4356" y="3304"/>
              <a:ext cx="132" cy="124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51393" name="Oval 33"/>
            <p:cNvSpPr>
              <a:spLocks noChangeArrowheads="1"/>
            </p:cNvSpPr>
            <p:nvPr/>
          </p:nvSpPr>
          <p:spPr bwMode="auto">
            <a:xfrm>
              <a:off x="4327" y="2816"/>
              <a:ext cx="148" cy="124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51394" name="Oval 34"/>
            <p:cNvSpPr>
              <a:spLocks noChangeArrowheads="1"/>
            </p:cNvSpPr>
            <p:nvPr/>
          </p:nvSpPr>
          <p:spPr bwMode="auto">
            <a:xfrm>
              <a:off x="3902" y="3257"/>
              <a:ext cx="155" cy="162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51395" name="Oval 35"/>
            <p:cNvSpPr>
              <a:spLocks noChangeArrowheads="1"/>
            </p:cNvSpPr>
            <p:nvPr/>
          </p:nvSpPr>
          <p:spPr bwMode="auto">
            <a:xfrm>
              <a:off x="3896" y="2830"/>
              <a:ext cx="179" cy="18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51396" name="Text Box 36"/>
            <p:cNvSpPr txBox="1">
              <a:spLocks noChangeArrowheads="1"/>
            </p:cNvSpPr>
            <p:nvPr/>
          </p:nvSpPr>
          <p:spPr bwMode="auto">
            <a:xfrm>
              <a:off x="4315" y="3222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</a:t>
              </a:r>
            </a:p>
          </p:txBody>
        </p:sp>
        <p:sp>
          <p:nvSpPr>
            <p:cNvPr id="1551397" name="Text Box 37"/>
            <p:cNvSpPr txBox="1">
              <a:spLocks noChangeArrowheads="1"/>
            </p:cNvSpPr>
            <p:nvPr/>
          </p:nvSpPr>
          <p:spPr bwMode="auto">
            <a:xfrm>
              <a:off x="4309" y="2727"/>
              <a:ext cx="180" cy="288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</a:t>
              </a:r>
            </a:p>
          </p:txBody>
        </p:sp>
      </p:grpSp>
      <p:sp>
        <p:nvSpPr>
          <p:cNvPr id="1551398" name="Oval 38"/>
          <p:cNvSpPr>
            <a:spLocks noChangeArrowheads="1"/>
          </p:cNvSpPr>
          <p:nvPr/>
        </p:nvSpPr>
        <p:spPr bwMode="auto">
          <a:xfrm>
            <a:off x="4243388" y="1109663"/>
            <a:ext cx="2141537" cy="52863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551399" name="Rectangle 39"/>
          <p:cNvSpPr>
            <a:spLocks noChangeArrowheads="1"/>
          </p:cNvSpPr>
          <p:nvPr/>
        </p:nvSpPr>
        <p:spPr bwMode="auto">
          <a:xfrm>
            <a:off x="4405313" y="766763"/>
            <a:ext cx="4738687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000" b="1">
                <a:solidFill>
                  <a:schemeClr val="tx2"/>
                </a:solidFill>
              </a:rPr>
              <a:t>proton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2)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000" b="1">
                <a:solidFill>
                  <a:schemeClr val="tx2"/>
                </a:solidFill>
              </a:rPr>
              <a:t>electron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3)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000" b="1">
                <a:solidFill>
                  <a:schemeClr val="tx2"/>
                </a:solidFill>
              </a:rPr>
              <a:t>both feel the same acceleration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4)  neither – there is no acceleration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5)  they feel the same magnitude acceleration but opposite direction</a:t>
            </a:r>
          </a:p>
        </p:txBody>
      </p:sp>
      <p:sp>
        <p:nvSpPr>
          <p:cNvPr id="1551400" name="AutoShape 40"/>
          <p:cNvSpPr>
            <a:spLocks noChangeArrowheads="1"/>
          </p:cNvSpPr>
          <p:nvPr/>
        </p:nvSpPr>
        <p:spPr bwMode="auto">
          <a:xfrm>
            <a:off x="85725" y="4354513"/>
            <a:ext cx="5919788" cy="1609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551401" name="Rectangle 41"/>
          <p:cNvSpPr>
            <a:spLocks noChangeArrowheads="1"/>
          </p:cNvSpPr>
          <p:nvPr/>
        </p:nvSpPr>
        <p:spPr bwMode="auto">
          <a:xfrm>
            <a:off x="0" y="4441825"/>
            <a:ext cx="6181725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3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	Since  </a:t>
            </a:r>
            <a:r>
              <a:rPr lang="en-US" sz="20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= ma</a:t>
            </a:r>
            <a:r>
              <a:rPr lang="en-US" sz="2000" b="1" i="1">
                <a:solidFill>
                  <a:schemeClr val="bg2"/>
                </a:solidFill>
              </a:rPr>
              <a:t>  </a:t>
            </a:r>
            <a:r>
              <a:rPr lang="en-US" sz="2000" b="1">
                <a:solidFill>
                  <a:schemeClr val="bg2"/>
                </a:solidFill>
              </a:rPr>
              <a:t>and the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electron is much less massive</a:t>
            </a:r>
            <a:r>
              <a:rPr lang="en-US" sz="2000" b="1">
                <a:solidFill>
                  <a:schemeClr val="bg2"/>
                </a:solidFill>
              </a:rPr>
              <a:t> than the proton, then the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electron experiences the larger acceleration</a:t>
            </a:r>
            <a:r>
              <a:rPr lang="en-US" sz="2000" b="1">
                <a:solidFill>
                  <a:schemeClr val="bg2"/>
                </a:solidFill>
              </a:rPr>
              <a:t>.</a:t>
            </a:r>
            <a:endParaRPr lang="en-US" sz="2200" b="1">
              <a:solidFill>
                <a:schemeClr val="bg2"/>
              </a:solidFill>
            </a:endParaRPr>
          </a:p>
        </p:txBody>
      </p:sp>
      <p:sp>
        <p:nvSpPr>
          <p:cNvPr id="1551402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0" y="704850"/>
            <a:ext cx="4419600" cy="2816225"/>
          </a:xfrm>
          <a:noFill/>
          <a:ln/>
        </p:spPr>
        <p:txBody>
          <a:bodyPr/>
          <a:lstStyle/>
          <a:p>
            <a:pPr marL="401638" indent="-401638">
              <a:lnSpc>
                <a:spcPct val="11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A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proton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and an </a:t>
            </a:r>
            <a:r>
              <a: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electron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are in a constant electric field created by oppositely charged plates.  You release the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proton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from the 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positive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side and the </a:t>
            </a:r>
            <a:r>
              <a: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electron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from the </a:t>
            </a: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negative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side.  Which has the larger acceleration?</a:t>
            </a:r>
            <a:endParaRPr lang="en-US" sz="1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51403" name="Rectangle 43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27) Electric </a:t>
            </a:r>
            <a:r>
              <a:rPr lang="en-US" sz="2800" dirty="0">
                <a:solidFill>
                  <a:schemeClr val="accent2"/>
                </a:solidFill>
              </a:rPr>
              <a:t>Potential Energy II </a:t>
            </a: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3410" name="AutoShape 2"/>
          <p:cNvSpPr>
            <a:spLocks noChangeArrowheads="1"/>
          </p:cNvSpPr>
          <p:nvPr/>
        </p:nvSpPr>
        <p:spPr bwMode="auto">
          <a:xfrm>
            <a:off x="0" y="0"/>
            <a:ext cx="9144000" cy="35147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175000" y="3675063"/>
            <a:ext cx="2740025" cy="2938462"/>
            <a:chOff x="3604" y="2182"/>
            <a:chExt cx="1726" cy="1851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604" y="2182"/>
              <a:ext cx="1726" cy="1843"/>
              <a:chOff x="2930" y="1181"/>
              <a:chExt cx="1077" cy="1535"/>
            </a:xfrm>
          </p:grpSpPr>
          <p:pic>
            <p:nvPicPr>
              <p:cNvPr id="1553413" name="Picture 5" descr="FG17_00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58592" t="26836" r="15518" b="25211"/>
              <a:stretch>
                <a:fillRect/>
              </a:stretch>
            </p:blipFill>
            <p:spPr bwMode="auto">
              <a:xfrm>
                <a:off x="2930" y="1181"/>
                <a:ext cx="1077" cy="1535"/>
              </a:xfrm>
              <a:prstGeom prst="rect">
                <a:avLst/>
              </a:prstGeom>
              <a:noFill/>
            </p:spPr>
          </p:pic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 rot="16200000" flipH="1">
                <a:off x="2784" y="1632"/>
                <a:ext cx="1344" cy="576"/>
                <a:chOff x="3552" y="2784"/>
                <a:chExt cx="1152" cy="869"/>
              </a:xfrm>
            </p:grpSpPr>
            <p:sp>
              <p:nvSpPr>
                <p:cNvPr id="1553415" name="Line 7"/>
                <p:cNvSpPr>
                  <a:spLocks noChangeShapeType="1"/>
                </p:cNvSpPr>
                <p:nvPr/>
              </p:nvSpPr>
              <p:spPr bwMode="auto">
                <a:xfrm>
                  <a:off x="3552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53416" name="Line 8"/>
                <p:cNvSpPr>
                  <a:spLocks noChangeShapeType="1"/>
                </p:cNvSpPr>
                <p:nvPr/>
              </p:nvSpPr>
              <p:spPr bwMode="auto">
                <a:xfrm>
                  <a:off x="3744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53417" name="Line 9"/>
                <p:cNvSpPr>
                  <a:spLocks noChangeShapeType="1"/>
                </p:cNvSpPr>
                <p:nvPr/>
              </p:nvSpPr>
              <p:spPr bwMode="auto">
                <a:xfrm>
                  <a:off x="3936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53418" name="Line 10"/>
                <p:cNvSpPr>
                  <a:spLocks noChangeShapeType="1"/>
                </p:cNvSpPr>
                <p:nvPr/>
              </p:nvSpPr>
              <p:spPr bwMode="auto">
                <a:xfrm>
                  <a:off x="4512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53419" name="Line 11"/>
                <p:cNvSpPr>
                  <a:spLocks noChangeShapeType="1"/>
                </p:cNvSpPr>
                <p:nvPr/>
              </p:nvSpPr>
              <p:spPr bwMode="auto">
                <a:xfrm>
                  <a:off x="4704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53420" name="Line 12"/>
                <p:cNvSpPr>
                  <a:spLocks noChangeShapeType="1"/>
                </p:cNvSpPr>
                <p:nvPr/>
              </p:nvSpPr>
              <p:spPr bwMode="auto">
                <a:xfrm>
                  <a:off x="4128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53421" name="Line 13"/>
                <p:cNvSpPr>
                  <a:spLocks noChangeShapeType="1"/>
                </p:cNvSpPr>
                <p:nvPr/>
              </p:nvSpPr>
              <p:spPr bwMode="auto">
                <a:xfrm>
                  <a:off x="4320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aphicFrame>
            <p:nvGraphicFramePr>
              <p:cNvPr id="1553422" name="Object 14"/>
              <p:cNvGraphicFramePr>
                <a:graphicFrameLocks/>
              </p:cNvGraphicFramePr>
              <p:nvPr/>
            </p:nvGraphicFramePr>
            <p:xfrm>
              <a:off x="3312" y="2352"/>
              <a:ext cx="256" cy="288"/>
            </p:xfrm>
            <a:graphic>
              <a:graphicData uri="http://schemas.openxmlformats.org/presentationml/2006/ole">
                <p:oleObj spid="_x0000_s1462275" name="Equation" r:id="rId5" imgW="228600" imgH="291960" progId="Equation.3">
                  <p:embed/>
                </p:oleObj>
              </a:graphicData>
            </a:graphic>
          </p:graphicFrame>
        </p:grpSp>
        <p:sp>
          <p:nvSpPr>
            <p:cNvPr id="1553423" name="Text Box 15"/>
            <p:cNvSpPr txBox="1">
              <a:spLocks noChangeArrowheads="1"/>
            </p:cNvSpPr>
            <p:nvPr/>
          </p:nvSpPr>
          <p:spPr bwMode="auto">
            <a:xfrm>
              <a:off x="3803" y="2703"/>
              <a:ext cx="738" cy="231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electron</a:t>
              </a:r>
              <a:endPara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53424" name="Text Box 16"/>
            <p:cNvSpPr txBox="1">
              <a:spLocks noChangeArrowheads="1"/>
            </p:cNvSpPr>
            <p:nvPr/>
          </p:nvSpPr>
          <p:spPr bwMode="auto">
            <a:xfrm>
              <a:off x="3798" y="3446"/>
              <a:ext cx="623" cy="231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proton</a:t>
              </a:r>
              <a:endPara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3604" y="2190"/>
              <a:ext cx="1726" cy="1843"/>
              <a:chOff x="2958" y="1130"/>
              <a:chExt cx="1726" cy="1843"/>
            </a:xfrm>
          </p:grpSpPr>
          <p:grpSp>
            <p:nvGrpSpPr>
              <p:cNvPr id="6" name="Group 18"/>
              <p:cNvGrpSpPr>
                <a:grpSpLocks/>
              </p:cNvGrpSpPr>
              <p:nvPr/>
            </p:nvGrpSpPr>
            <p:grpSpPr bwMode="auto">
              <a:xfrm>
                <a:off x="2958" y="1130"/>
                <a:ext cx="1726" cy="1843"/>
                <a:chOff x="2930" y="1181"/>
                <a:chExt cx="1077" cy="1535"/>
              </a:xfrm>
            </p:grpSpPr>
            <p:pic>
              <p:nvPicPr>
                <p:cNvPr id="1553427" name="Picture 19" descr="FG17_002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 l="58592" t="26836" r="15518" b="25211"/>
                <a:stretch>
                  <a:fillRect/>
                </a:stretch>
              </p:blipFill>
              <p:spPr bwMode="auto">
                <a:xfrm>
                  <a:off x="2930" y="1181"/>
                  <a:ext cx="1077" cy="1535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7" name="Group 20"/>
                <p:cNvGrpSpPr>
                  <a:grpSpLocks/>
                </p:cNvGrpSpPr>
                <p:nvPr/>
              </p:nvGrpSpPr>
              <p:grpSpPr bwMode="auto">
                <a:xfrm rot="16200000" flipH="1">
                  <a:off x="2784" y="1632"/>
                  <a:ext cx="1344" cy="576"/>
                  <a:chOff x="3552" y="2784"/>
                  <a:chExt cx="1152" cy="869"/>
                </a:xfrm>
              </p:grpSpPr>
              <p:sp>
                <p:nvSpPr>
                  <p:cNvPr id="1553429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3552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53430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53431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53432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53433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53434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53435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graphicFrame>
              <p:nvGraphicFramePr>
                <p:cNvPr id="1553436" name="Object 28"/>
                <p:cNvGraphicFramePr>
                  <a:graphicFrameLocks/>
                </p:cNvGraphicFramePr>
                <p:nvPr/>
              </p:nvGraphicFramePr>
              <p:xfrm>
                <a:off x="3312" y="2352"/>
                <a:ext cx="256" cy="288"/>
              </p:xfrm>
              <a:graphic>
                <a:graphicData uri="http://schemas.openxmlformats.org/presentationml/2006/ole">
                  <p:oleObj spid="_x0000_s1462274" name="Equation" r:id="rId6" imgW="228600" imgH="291960" progId="Equation.3">
                    <p:embed/>
                  </p:oleObj>
                </a:graphicData>
              </a:graphic>
            </p:graphicFrame>
          </p:grpSp>
          <p:sp>
            <p:nvSpPr>
              <p:cNvPr id="1553437" name="Text Box 29"/>
              <p:cNvSpPr txBox="1">
                <a:spLocks noChangeArrowheads="1"/>
              </p:cNvSpPr>
              <p:nvPr/>
            </p:nvSpPr>
            <p:spPr bwMode="auto">
              <a:xfrm>
                <a:off x="3258" y="1573"/>
                <a:ext cx="738" cy="231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000" b="1">
                    <a:solidFill>
                      <a:srgbClr val="99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electron</a:t>
                </a:r>
                <a:endPara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553438" name="Text Box 30"/>
              <p:cNvSpPr txBox="1">
                <a:spLocks noChangeArrowheads="1"/>
              </p:cNvSpPr>
              <p:nvPr/>
            </p:nvSpPr>
            <p:spPr bwMode="auto">
              <a:xfrm>
                <a:off x="3253" y="2316"/>
                <a:ext cx="623" cy="231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000" b="1">
                    <a:solidFill>
                      <a:srgbClr val="99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proton</a:t>
                </a:r>
                <a:endPara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1553439" name="Oval 31"/>
            <p:cNvSpPr>
              <a:spLocks noChangeArrowheads="1"/>
            </p:cNvSpPr>
            <p:nvPr/>
          </p:nvSpPr>
          <p:spPr bwMode="auto">
            <a:xfrm>
              <a:off x="4356" y="3304"/>
              <a:ext cx="132" cy="124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53440" name="Oval 32"/>
            <p:cNvSpPr>
              <a:spLocks noChangeArrowheads="1"/>
            </p:cNvSpPr>
            <p:nvPr/>
          </p:nvSpPr>
          <p:spPr bwMode="auto">
            <a:xfrm>
              <a:off x="4327" y="2816"/>
              <a:ext cx="148" cy="124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53441" name="Oval 33"/>
            <p:cNvSpPr>
              <a:spLocks noChangeArrowheads="1"/>
            </p:cNvSpPr>
            <p:nvPr/>
          </p:nvSpPr>
          <p:spPr bwMode="auto">
            <a:xfrm>
              <a:off x="3902" y="3257"/>
              <a:ext cx="155" cy="162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53442" name="Oval 34"/>
            <p:cNvSpPr>
              <a:spLocks noChangeArrowheads="1"/>
            </p:cNvSpPr>
            <p:nvPr/>
          </p:nvSpPr>
          <p:spPr bwMode="auto">
            <a:xfrm>
              <a:off x="3896" y="2830"/>
              <a:ext cx="179" cy="18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53443" name="Text Box 35"/>
            <p:cNvSpPr txBox="1">
              <a:spLocks noChangeArrowheads="1"/>
            </p:cNvSpPr>
            <p:nvPr/>
          </p:nvSpPr>
          <p:spPr bwMode="auto">
            <a:xfrm>
              <a:off x="4315" y="3222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</a:t>
              </a:r>
            </a:p>
          </p:txBody>
        </p:sp>
        <p:sp>
          <p:nvSpPr>
            <p:cNvPr id="1553444" name="Text Box 36"/>
            <p:cNvSpPr txBox="1">
              <a:spLocks noChangeArrowheads="1"/>
            </p:cNvSpPr>
            <p:nvPr/>
          </p:nvSpPr>
          <p:spPr bwMode="auto">
            <a:xfrm>
              <a:off x="4309" y="2727"/>
              <a:ext cx="180" cy="288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</a:t>
              </a:r>
            </a:p>
          </p:txBody>
        </p:sp>
      </p:grpSp>
      <p:sp>
        <p:nvSpPr>
          <p:cNvPr id="1553445" name="Rectangle 37"/>
          <p:cNvSpPr>
            <a:spLocks noChangeArrowheads="1"/>
          </p:cNvSpPr>
          <p:nvPr/>
        </p:nvSpPr>
        <p:spPr bwMode="auto">
          <a:xfrm>
            <a:off x="4668838" y="695325"/>
            <a:ext cx="4518025" cy="262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proton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2)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electron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3)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both acquire the same KE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4)   neither – there is no change of KE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5)   they both acquire the same KE but  with opposite signs</a:t>
            </a:r>
            <a:endParaRPr lang="en-US" sz="2000" b="1"/>
          </a:p>
        </p:txBody>
      </p:sp>
      <p:sp>
        <p:nvSpPr>
          <p:cNvPr id="1553446" name="Rectangle 38"/>
          <p:cNvSpPr>
            <a:spLocks noGrp="1" noChangeArrowheads="1"/>
          </p:cNvSpPr>
          <p:nvPr>
            <p:ph type="title"/>
          </p:nvPr>
        </p:nvSpPr>
        <p:spPr>
          <a:xfrm>
            <a:off x="527050" y="0"/>
            <a:ext cx="8183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28) Electric </a:t>
            </a:r>
            <a:r>
              <a:rPr lang="en-US" sz="2800" dirty="0">
                <a:solidFill>
                  <a:schemeClr val="accent2"/>
                </a:solidFill>
              </a:rPr>
              <a:t>Potential Energy III </a:t>
            </a:r>
          </a:p>
        </p:txBody>
      </p:sp>
      <p:sp>
        <p:nvSpPr>
          <p:cNvPr id="1553447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0" y="704850"/>
            <a:ext cx="4419600" cy="2816225"/>
          </a:xfrm>
          <a:noFill/>
          <a:ln/>
        </p:spPr>
        <p:txBody>
          <a:bodyPr/>
          <a:lstStyle/>
          <a:p>
            <a:pPr marL="401638" indent="-401638">
              <a:lnSpc>
                <a:spcPct val="11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A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proton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and an </a:t>
            </a:r>
            <a:r>
              <a: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electron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are in a constant electric field created by oppositely charged plates.  You release the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proton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from the 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positive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side and the </a:t>
            </a:r>
            <a:r>
              <a: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electron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from the </a:t>
            </a: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negative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side.   When it strikes the opposite plate, which one has more KE?</a:t>
            </a:r>
            <a:endParaRPr lang="en-US" sz="1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5458" name="AutoShape 2"/>
          <p:cNvSpPr>
            <a:spLocks noChangeArrowheads="1"/>
          </p:cNvSpPr>
          <p:nvPr/>
        </p:nvSpPr>
        <p:spPr bwMode="auto">
          <a:xfrm>
            <a:off x="0" y="3784600"/>
            <a:ext cx="6070600" cy="27511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555459" name="AutoShape 3"/>
          <p:cNvSpPr>
            <a:spLocks noChangeArrowheads="1"/>
          </p:cNvSpPr>
          <p:nvPr/>
        </p:nvSpPr>
        <p:spPr bwMode="auto">
          <a:xfrm>
            <a:off x="0" y="0"/>
            <a:ext cx="9144000" cy="35147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48388" y="3675063"/>
            <a:ext cx="2740025" cy="2938462"/>
            <a:chOff x="3604" y="2182"/>
            <a:chExt cx="1726" cy="185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604" y="2182"/>
              <a:ext cx="1726" cy="1843"/>
              <a:chOff x="2930" y="1181"/>
              <a:chExt cx="1077" cy="1535"/>
            </a:xfrm>
          </p:grpSpPr>
          <p:pic>
            <p:nvPicPr>
              <p:cNvPr id="1555462" name="Picture 6" descr="FG17_00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58592" t="26836" r="15518" b="25211"/>
              <a:stretch>
                <a:fillRect/>
              </a:stretch>
            </p:blipFill>
            <p:spPr bwMode="auto">
              <a:xfrm>
                <a:off x="2930" y="1181"/>
                <a:ext cx="1077" cy="1535"/>
              </a:xfrm>
              <a:prstGeom prst="rect">
                <a:avLst/>
              </a:prstGeom>
              <a:noFill/>
            </p:spPr>
          </p:pic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 rot="16200000" flipH="1">
                <a:off x="2784" y="1632"/>
                <a:ext cx="1344" cy="576"/>
                <a:chOff x="3552" y="2784"/>
                <a:chExt cx="1152" cy="869"/>
              </a:xfrm>
            </p:grpSpPr>
            <p:sp>
              <p:nvSpPr>
                <p:cNvPr id="1555464" name="Line 8"/>
                <p:cNvSpPr>
                  <a:spLocks noChangeShapeType="1"/>
                </p:cNvSpPr>
                <p:nvPr/>
              </p:nvSpPr>
              <p:spPr bwMode="auto">
                <a:xfrm>
                  <a:off x="3552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55465" name="Line 9"/>
                <p:cNvSpPr>
                  <a:spLocks noChangeShapeType="1"/>
                </p:cNvSpPr>
                <p:nvPr/>
              </p:nvSpPr>
              <p:spPr bwMode="auto">
                <a:xfrm>
                  <a:off x="3744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55466" name="Line 10"/>
                <p:cNvSpPr>
                  <a:spLocks noChangeShapeType="1"/>
                </p:cNvSpPr>
                <p:nvPr/>
              </p:nvSpPr>
              <p:spPr bwMode="auto">
                <a:xfrm>
                  <a:off x="3936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55467" name="Line 11"/>
                <p:cNvSpPr>
                  <a:spLocks noChangeShapeType="1"/>
                </p:cNvSpPr>
                <p:nvPr/>
              </p:nvSpPr>
              <p:spPr bwMode="auto">
                <a:xfrm>
                  <a:off x="4512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55468" name="Line 12"/>
                <p:cNvSpPr>
                  <a:spLocks noChangeShapeType="1"/>
                </p:cNvSpPr>
                <p:nvPr/>
              </p:nvSpPr>
              <p:spPr bwMode="auto">
                <a:xfrm>
                  <a:off x="4704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55469" name="Line 13"/>
                <p:cNvSpPr>
                  <a:spLocks noChangeShapeType="1"/>
                </p:cNvSpPr>
                <p:nvPr/>
              </p:nvSpPr>
              <p:spPr bwMode="auto">
                <a:xfrm>
                  <a:off x="4128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55470" name="Line 14"/>
                <p:cNvSpPr>
                  <a:spLocks noChangeShapeType="1"/>
                </p:cNvSpPr>
                <p:nvPr/>
              </p:nvSpPr>
              <p:spPr bwMode="auto">
                <a:xfrm>
                  <a:off x="4320" y="2784"/>
                  <a:ext cx="0" cy="869"/>
                </a:xfrm>
                <a:prstGeom prst="line">
                  <a:avLst/>
                </a:prstGeom>
                <a:noFill/>
                <a:ln w="9525">
                  <a:solidFill>
                    <a:srgbClr val="FF99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aphicFrame>
            <p:nvGraphicFramePr>
              <p:cNvPr id="1555471" name="Object 15"/>
              <p:cNvGraphicFramePr>
                <a:graphicFrameLocks/>
              </p:cNvGraphicFramePr>
              <p:nvPr/>
            </p:nvGraphicFramePr>
            <p:xfrm>
              <a:off x="3312" y="2352"/>
              <a:ext cx="256" cy="288"/>
            </p:xfrm>
            <a:graphic>
              <a:graphicData uri="http://schemas.openxmlformats.org/presentationml/2006/ole">
                <p:oleObj spid="_x0000_s1463299" name="Equation" r:id="rId5" imgW="228600" imgH="291960" progId="Equation.3">
                  <p:embed/>
                </p:oleObj>
              </a:graphicData>
            </a:graphic>
          </p:graphicFrame>
        </p:grpSp>
        <p:sp>
          <p:nvSpPr>
            <p:cNvPr id="1555472" name="Text Box 16"/>
            <p:cNvSpPr txBox="1">
              <a:spLocks noChangeArrowheads="1"/>
            </p:cNvSpPr>
            <p:nvPr/>
          </p:nvSpPr>
          <p:spPr bwMode="auto">
            <a:xfrm>
              <a:off x="3803" y="2703"/>
              <a:ext cx="738" cy="231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electron</a:t>
              </a:r>
              <a:endPara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55473" name="Text Box 17"/>
            <p:cNvSpPr txBox="1">
              <a:spLocks noChangeArrowheads="1"/>
            </p:cNvSpPr>
            <p:nvPr/>
          </p:nvSpPr>
          <p:spPr bwMode="auto">
            <a:xfrm>
              <a:off x="3798" y="3446"/>
              <a:ext cx="623" cy="231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proton</a:t>
              </a:r>
              <a:endPara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3604" y="2190"/>
              <a:ext cx="1726" cy="1843"/>
              <a:chOff x="2958" y="1130"/>
              <a:chExt cx="1726" cy="1843"/>
            </a:xfrm>
          </p:grpSpPr>
          <p:grpSp>
            <p:nvGrpSpPr>
              <p:cNvPr id="6" name="Group 19"/>
              <p:cNvGrpSpPr>
                <a:grpSpLocks/>
              </p:cNvGrpSpPr>
              <p:nvPr/>
            </p:nvGrpSpPr>
            <p:grpSpPr bwMode="auto">
              <a:xfrm>
                <a:off x="2958" y="1130"/>
                <a:ext cx="1726" cy="1843"/>
                <a:chOff x="2930" y="1181"/>
                <a:chExt cx="1077" cy="1535"/>
              </a:xfrm>
            </p:grpSpPr>
            <p:pic>
              <p:nvPicPr>
                <p:cNvPr id="1555476" name="Picture 20" descr="FG17_002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 l="58592" t="26836" r="15518" b="25211"/>
                <a:stretch>
                  <a:fillRect/>
                </a:stretch>
              </p:blipFill>
              <p:spPr bwMode="auto">
                <a:xfrm>
                  <a:off x="2930" y="1181"/>
                  <a:ext cx="1077" cy="1535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7" name="Group 21"/>
                <p:cNvGrpSpPr>
                  <a:grpSpLocks/>
                </p:cNvGrpSpPr>
                <p:nvPr/>
              </p:nvGrpSpPr>
              <p:grpSpPr bwMode="auto">
                <a:xfrm rot="16200000" flipH="1">
                  <a:off x="2784" y="1632"/>
                  <a:ext cx="1344" cy="576"/>
                  <a:chOff x="3552" y="2784"/>
                  <a:chExt cx="1152" cy="869"/>
                </a:xfrm>
              </p:grpSpPr>
              <p:sp>
                <p:nvSpPr>
                  <p:cNvPr id="1555478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3552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55479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55480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55481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55482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55483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555484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2784"/>
                    <a:ext cx="0" cy="869"/>
                  </a:xfrm>
                  <a:prstGeom prst="line">
                    <a:avLst/>
                  </a:prstGeom>
                  <a:noFill/>
                  <a:ln w="9525">
                    <a:solidFill>
                      <a:srgbClr val="FF99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graphicFrame>
              <p:nvGraphicFramePr>
                <p:cNvPr id="1555485" name="Object 29"/>
                <p:cNvGraphicFramePr>
                  <a:graphicFrameLocks/>
                </p:cNvGraphicFramePr>
                <p:nvPr/>
              </p:nvGraphicFramePr>
              <p:xfrm>
                <a:off x="3312" y="2352"/>
                <a:ext cx="256" cy="288"/>
              </p:xfrm>
              <a:graphic>
                <a:graphicData uri="http://schemas.openxmlformats.org/presentationml/2006/ole">
                  <p:oleObj spid="_x0000_s1463298" name="Equation" r:id="rId6" imgW="228600" imgH="291960" progId="Equation.3">
                    <p:embed/>
                  </p:oleObj>
                </a:graphicData>
              </a:graphic>
            </p:graphicFrame>
          </p:grpSp>
          <p:sp>
            <p:nvSpPr>
              <p:cNvPr id="1555486" name="Text Box 30"/>
              <p:cNvSpPr txBox="1">
                <a:spLocks noChangeArrowheads="1"/>
              </p:cNvSpPr>
              <p:nvPr/>
            </p:nvSpPr>
            <p:spPr bwMode="auto">
              <a:xfrm>
                <a:off x="3258" y="1573"/>
                <a:ext cx="738" cy="231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000" b="1">
                    <a:solidFill>
                      <a:srgbClr val="99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electron</a:t>
                </a:r>
                <a:endPara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555487" name="Text Box 31"/>
              <p:cNvSpPr txBox="1">
                <a:spLocks noChangeArrowheads="1"/>
              </p:cNvSpPr>
              <p:nvPr/>
            </p:nvSpPr>
            <p:spPr bwMode="auto">
              <a:xfrm>
                <a:off x="3253" y="2316"/>
                <a:ext cx="623" cy="231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000" b="1">
                    <a:solidFill>
                      <a:srgbClr val="99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proton</a:t>
                </a:r>
                <a:endPara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1555488" name="Oval 32"/>
            <p:cNvSpPr>
              <a:spLocks noChangeArrowheads="1"/>
            </p:cNvSpPr>
            <p:nvPr/>
          </p:nvSpPr>
          <p:spPr bwMode="auto">
            <a:xfrm>
              <a:off x="4356" y="3304"/>
              <a:ext cx="132" cy="124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55489" name="Oval 33"/>
            <p:cNvSpPr>
              <a:spLocks noChangeArrowheads="1"/>
            </p:cNvSpPr>
            <p:nvPr/>
          </p:nvSpPr>
          <p:spPr bwMode="auto">
            <a:xfrm>
              <a:off x="4327" y="2816"/>
              <a:ext cx="148" cy="124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55490" name="Oval 34"/>
            <p:cNvSpPr>
              <a:spLocks noChangeArrowheads="1"/>
            </p:cNvSpPr>
            <p:nvPr/>
          </p:nvSpPr>
          <p:spPr bwMode="auto">
            <a:xfrm>
              <a:off x="3902" y="3257"/>
              <a:ext cx="155" cy="162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55491" name="Oval 35"/>
            <p:cNvSpPr>
              <a:spLocks noChangeArrowheads="1"/>
            </p:cNvSpPr>
            <p:nvPr/>
          </p:nvSpPr>
          <p:spPr bwMode="auto">
            <a:xfrm>
              <a:off x="3896" y="2830"/>
              <a:ext cx="179" cy="18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55492" name="Text Box 36"/>
            <p:cNvSpPr txBox="1">
              <a:spLocks noChangeArrowheads="1"/>
            </p:cNvSpPr>
            <p:nvPr/>
          </p:nvSpPr>
          <p:spPr bwMode="auto">
            <a:xfrm>
              <a:off x="4315" y="3222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</a:t>
              </a:r>
            </a:p>
          </p:txBody>
        </p:sp>
        <p:sp>
          <p:nvSpPr>
            <p:cNvPr id="1555493" name="Text Box 37"/>
            <p:cNvSpPr txBox="1">
              <a:spLocks noChangeArrowheads="1"/>
            </p:cNvSpPr>
            <p:nvPr/>
          </p:nvSpPr>
          <p:spPr bwMode="auto">
            <a:xfrm>
              <a:off x="4309" y="2727"/>
              <a:ext cx="180" cy="288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</a:t>
              </a:r>
            </a:p>
          </p:txBody>
        </p:sp>
      </p:grpSp>
      <p:sp>
        <p:nvSpPr>
          <p:cNvPr id="1555494" name="Oval 38"/>
          <p:cNvSpPr>
            <a:spLocks noChangeArrowheads="1"/>
          </p:cNvSpPr>
          <p:nvPr/>
        </p:nvSpPr>
        <p:spPr bwMode="auto">
          <a:xfrm>
            <a:off x="4459288" y="1460500"/>
            <a:ext cx="4400550" cy="52863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555495" name="Rectangle 39"/>
          <p:cNvSpPr>
            <a:spLocks noChangeArrowheads="1"/>
          </p:cNvSpPr>
          <p:nvPr/>
        </p:nvSpPr>
        <p:spPr bwMode="auto">
          <a:xfrm>
            <a:off x="4668838" y="695325"/>
            <a:ext cx="4518025" cy="262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proton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2)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electron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3)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both acquire the same KE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4)   neither – there is no change of KE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5)   they both acquire the same KE but  with opposite signs</a:t>
            </a:r>
            <a:endParaRPr lang="en-US" sz="2000" b="1"/>
          </a:p>
        </p:txBody>
      </p:sp>
      <p:sp>
        <p:nvSpPr>
          <p:cNvPr id="1555496" name="Rectangle 40"/>
          <p:cNvSpPr>
            <a:spLocks noChangeArrowheads="1"/>
          </p:cNvSpPr>
          <p:nvPr/>
        </p:nvSpPr>
        <p:spPr bwMode="auto">
          <a:xfrm>
            <a:off x="0" y="3829050"/>
            <a:ext cx="5954713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3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	Since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 = </a:t>
            </a:r>
            <a:r>
              <a:rPr lang="en-US" sz="20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qV</a:t>
            </a:r>
            <a:r>
              <a:rPr lang="en-US" sz="2000" b="1">
                <a:solidFill>
                  <a:schemeClr val="bg2"/>
                </a:solidFill>
              </a:rPr>
              <a:t> and the proton and electron have the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same charge in magnitude</a:t>
            </a:r>
            <a:r>
              <a:rPr lang="en-US" sz="2000" b="1">
                <a:solidFill>
                  <a:schemeClr val="bg2"/>
                </a:solidFill>
              </a:rPr>
              <a:t>, they both have the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same electric potential energy</a:t>
            </a:r>
            <a:r>
              <a:rPr lang="en-US" sz="2000" b="1">
                <a:solidFill>
                  <a:schemeClr val="bg2"/>
                </a:solidFill>
              </a:rPr>
              <a:t> initially.   Because energy is conserved, they both must have the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same kinetic energy</a:t>
            </a:r>
            <a:r>
              <a:rPr lang="en-US" sz="2000" b="1">
                <a:solidFill>
                  <a:schemeClr val="bg2"/>
                </a:solidFill>
              </a:rPr>
              <a:t> after they reach the opposite plate.</a:t>
            </a:r>
            <a:endParaRPr lang="en-US" sz="2200" b="1">
              <a:solidFill>
                <a:schemeClr val="bg2"/>
              </a:solidFill>
            </a:endParaRPr>
          </a:p>
        </p:txBody>
      </p:sp>
      <p:sp>
        <p:nvSpPr>
          <p:cNvPr id="1555497" name="Rectangle 41"/>
          <p:cNvSpPr>
            <a:spLocks noGrp="1" noChangeArrowheads="1"/>
          </p:cNvSpPr>
          <p:nvPr>
            <p:ph type="title"/>
          </p:nvPr>
        </p:nvSpPr>
        <p:spPr>
          <a:xfrm>
            <a:off x="527050" y="0"/>
            <a:ext cx="8183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28) Electric </a:t>
            </a:r>
            <a:r>
              <a:rPr lang="en-US" sz="2800" dirty="0">
                <a:solidFill>
                  <a:schemeClr val="accent2"/>
                </a:solidFill>
              </a:rPr>
              <a:t>Potential Energy III </a:t>
            </a:r>
          </a:p>
        </p:txBody>
      </p:sp>
      <p:sp>
        <p:nvSpPr>
          <p:cNvPr id="1555498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0" y="704850"/>
            <a:ext cx="4419600" cy="2816225"/>
          </a:xfrm>
          <a:noFill/>
          <a:ln/>
        </p:spPr>
        <p:txBody>
          <a:bodyPr/>
          <a:lstStyle/>
          <a:p>
            <a:pPr marL="401638" indent="-401638">
              <a:lnSpc>
                <a:spcPct val="11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A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proton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and an </a:t>
            </a:r>
            <a:r>
              <a: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electron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are in a constant electric field created by oppositely charged plates.  You release the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proton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from the 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positive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side and the </a:t>
            </a:r>
            <a:r>
              <a: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electron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from the </a:t>
            </a: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negative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side.   When it strikes the opposite plate, which one has more KE?</a:t>
            </a:r>
            <a:endParaRPr lang="en-US" sz="1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7506" name="AutoShape 2"/>
          <p:cNvSpPr>
            <a:spLocks noChangeArrowheads="1"/>
          </p:cNvSpPr>
          <p:nvPr/>
        </p:nvSpPr>
        <p:spPr bwMode="auto">
          <a:xfrm>
            <a:off x="0" y="0"/>
            <a:ext cx="9144000" cy="376237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5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8" y="652463"/>
            <a:ext cx="8058150" cy="927100"/>
          </a:xfrm>
          <a:noFill/>
          <a:ln/>
        </p:spPr>
        <p:txBody>
          <a:bodyPr/>
          <a:lstStyle/>
          <a:p>
            <a:pPr marL="401638" indent="-401638">
              <a:lnSpc>
                <a:spcPct val="11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sz="2400" b="1"/>
              <a:t>	</a:t>
            </a:r>
            <a:r>
              <a:rPr lang="en-US" b="1"/>
              <a:t>Which group of charges took </a:t>
            </a:r>
            <a:r>
              <a:rPr lang="en-US" b="1" i="1">
                <a:solidFill>
                  <a:schemeClr val="tx2"/>
                </a:solidFill>
              </a:rPr>
              <a:t>more work</a:t>
            </a:r>
            <a:r>
              <a:rPr lang="en-US" b="1"/>
              <a:t> to bring together from a very large initial distance apart?</a:t>
            </a:r>
          </a:p>
        </p:txBody>
      </p:sp>
      <p:sp>
        <p:nvSpPr>
          <p:cNvPr id="1557508" name="WordArt 4"/>
          <p:cNvSpPr>
            <a:spLocks noChangeArrowheads="1" noChangeShapeType="1" noTextEdit="1"/>
          </p:cNvSpPr>
          <p:nvPr/>
        </p:nvSpPr>
        <p:spPr bwMode="auto">
          <a:xfrm>
            <a:off x="315913" y="17780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1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410325" y="1368425"/>
            <a:ext cx="2286000" cy="2001838"/>
            <a:chOff x="3490" y="1592"/>
            <a:chExt cx="1600" cy="1565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490" y="2659"/>
              <a:ext cx="372" cy="329"/>
              <a:chOff x="1463" y="1276"/>
              <a:chExt cx="372" cy="329"/>
            </a:xfrm>
          </p:grpSpPr>
          <p:sp>
            <p:nvSpPr>
              <p:cNvPr id="1557511" name="Oval 7"/>
              <p:cNvSpPr>
                <a:spLocks noChangeArrowheads="1"/>
              </p:cNvSpPr>
              <p:nvPr/>
            </p:nvSpPr>
            <p:spPr bwMode="auto">
              <a:xfrm>
                <a:off x="1493" y="1287"/>
                <a:ext cx="310" cy="306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57512" name="Text Box 8"/>
              <p:cNvSpPr txBox="1">
                <a:spLocks noChangeArrowheads="1"/>
              </p:cNvSpPr>
              <p:nvPr/>
            </p:nvSpPr>
            <p:spPr bwMode="auto">
              <a:xfrm>
                <a:off x="1463" y="1276"/>
                <a:ext cx="372" cy="329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+1</a:t>
                </a:r>
                <a:endParaRPr lang="en-US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557513" name="Line 9"/>
            <p:cNvSpPr>
              <a:spLocks noChangeShapeType="1"/>
            </p:cNvSpPr>
            <p:nvPr/>
          </p:nvSpPr>
          <p:spPr bwMode="auto">
            <a:xfrm>
              <a:off x="3851" y="2821"/>
              <a:ext cx="88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57514" name="Line 10"/>
            <p:cNvSpPr>
              <a:spLocks noChangeShapeType="1"/>
            </p:cNvSpPr>
            <p:nvPr/>
          </p:nvSpPr>
          <p:spPr bwMode="auto">
            <a:xfrm rot="3600000">
              <a:off x="4156" y="2263"/>
              <a:ext cx="88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57515" name="Line 11"/>
            <p:cNvSpPr>
              <a:spLocks noChangeShapeType="1"/>
            </p:cNvSpPr>
            <p:nvPr/>
          </p:nvSpPr>
          <p:spPr bwMode="auto">
            <a:xfrm rot="18000000" flipH="1">
              <a:off x="3510" y="2274"/>
              <a:ext cx="88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4096" y="1592"/>
              <a:ext cx="372" cy="329"/>
              <a:chOff x="1464" y="1276"/>
              <a:chExt cx="372" cy="329"/>
            </a:xfrm>
          </p:grpSpPr>
          <p:sp>
            <p:nvSpPr>
              <p:cNvPr id="1557517" name="Oval 13"/>
              <p:cNvSpPr>
                <a:spLocks noChangeArrowheads="1"/>
              </p:cNvSpPr>
              <p:nvPr/>
            </p:nvSpPr>
            <p:spPr bwMode="auto">
              <a:xfrm>
                <a:off x="1493" y="1287"/>
                <a:ext cx="310" cy="306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57518" name="Text Box 14"/>
              <p:cNvSpPr txBox="1">
                <a:spLocks noChangeArrowheads="1"/>
              </p:cNvSpPr>
              <p:nvPr/>
            </p:nvSpPr>
            <p:spPr bwMode="auto">
              <a:xfrm>
                <a:off x="1464" y="1276"/>
                <a:ext cx="372" cy="329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+1</a:t>
                </a:r>
                <a:endParaRPr lang="en-US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4718" y="2625"/>
              <a:ext cx="372" cy="328"/>
              <a:chOff x="1463" y="1277"/>
              <a:chExt cx="372" cy="328"/>
            </a:xfrm>
          </p:grpSpPr>
          <p:sp>
            <p:nvSpPr>
              <p:cNvPr id="1557520" name="Oval 16"/>
              <p:cNvSpPr>
                <a:spLocks noChangeArrowheads="1"/>
              </p:cNvSpPr>
              <p:nvPr/>
            </p:nvSpPr>
            <p:spPr bwMode="auto">
              <a:xfrm>
                <a:off x="1493" y="1287"/>
                <a:ext cx="310" cy="306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57521" name="Text Box 17"/>
              <p:cNvSpPr txBox="1">
                <a:spLocks noChangeArrowheads="1"/>
              </p:cNvSpPr>
              <p:nvPr/>
            </p:nvSpPr>
            <p:spPr bwMode="auto">
              <a:xfrm>
                <a:off x="1463" y="1277"/>
                <a:ext cx="372" cy="32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+1</a:t>
                </a:r>
                <a:endParaRPr lang="en-US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557522" name="Text Box 18"/>
            <p:cNvSpPr txBox="1">
              <a:spLocks noChangeArrowheads="1"/>
            </p:cNvSpPr>
            <p:nvPr/>
          </p:nvSpPr>
          <p:spPr bwMode="auto">
            <a:xfrm>
              <a:off x="3652" y="2072"/>
              <a:ext cx="259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i="1">
                  <a:solidFill>
                    <a:schemeClr val="tx2"/>
                  </a:solidFill>
                </a:rPr>
                <a:t>d</a:t>
              </a:r>
            </a:p>
          </p:txBody>
        </p:sp>
        <p:sp>
          <p:nvSpPr>
            <p:cNvPr id="1557523" name="Text Box 19"/>
            <p:cNvSpPr txBox="1">
              <a:spLocks noChangeArrowheads="1"/>
            </p:cNvSpPr>
            <p:nvPr/>
          </p:nvSpPr>
          <p:spPr bwMode="auto">
            <a:xfrm>
              <a:off x="4630" y="2072"/>
              <a:ext cx="259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i="1">
                  <a:solidFill>
                    <a:schemeClr val="tx2"/>
                  </a:solidFill>
                </a:rPr>
                <a:t>d</a:t>
              </a:r>
            </a:p>
          </p:txBody>
        </p:sp>
        <p:sp>
          <p:nvSpPr>
            <p:cNvPr id="1557524" name="Text Box 20"/>
            <p:cNvSpPr txBox="1">
              <a:spLocks noChangeArrowheads="1"/>
            </p:cNvSpPr>
            <p:nvPr/>
          </p:nvSpPr>
          <p:spPr bwMode="auto">
            <a:xfrm>
              <a:off x="4136" y="2828"/>
              <a:ext cx="258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i="1">
                  <a:solidFill>
                    <a:schemeClr val="tx2"/>
                  </a:solidFill>
                </a:rPr>
                <a:t>d</a:t>
              </a:r>
            </a:p>
          </p:txBody>
        </p:sp>
      </p:grpSp>
      <p:sp>
        <p:nvSpPr>
          <p:cNvPr id="1557525" name="WordArt 21"/>
          <p:cNvSpPr>
            <a:spLocks noChangeArrowheads="1" noChangeShapeType="1" noTextEdit="1"/>
          </p:cNvSpPr>
          <p:nvPr/>
        </p:nvSpPr>
        <p:spPr bwMode="auto">
          <a:xfrm>
            <a:off x="6180138" y="1423988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2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895350" y="1673225"/>
            <a:ext cx="2446338" cy="773113"/>
            <a:chOff x="665" y="1965"/>
            <a:chExt cx="1541" cy="487"/>
          </a:xfrm>
        </p:grpSpPr>
        <p:grpSp>
          <p:nvGrpSpPr>
            <p:cNvPr id="7" name="Group 23"/>
            <p:cNvGrpSpPr>
              <a:grpSpLocks/>
            </p:cNvGrpSpPr>
            <p:nvPr/>
          </p:nvGrpSpPr>
          <p:grpSpPr bwMode="auto">
            <a:xfrm>
              <a:off x="1871" y="2145"/>
              <a:ext cx="335" cy="306"/>
              <a:chOff x="1481" y="1287"/>
              <a:chExt cx="335" cy="306"/>
            </a:xfrm>
          </p:grpSpPr>
          <p:sp>
            <p:nvSpPr>
              <p:cNvPr id="1557528" name="Oval 24"/>
              <p:cNvSpPr>
                <a:spLocks noChangeArrowheads="1"/>
              </p:cNvSpPr>
              <p:nvPr/>
            </p:nvSpPr>
            <p:spPr bwMode="auto">
              <a:xfrm>
                <a:off x="1493" y="1287"/>
                <a:ext cx="310" cy="306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57529" name="Text Box 25"/>
              <p:cNvSpPr txBox="1">
                <a:spLocks noChangeArrowheads="1"/>
              </p:cNvSpPr>
              <p:nvPr/>
            </p:nvSpPr>
            <p:spPr bwMode="auto">
              <a:xfrm>
                <a:off x="1481" y="1308"/>
                <a:ext cx="335" cy="26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+1</a:t>
                </a:r>
                <a:endParaRPr lang="en-US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557530" name="Line 26"/>
            <p:cNvSpPr>
              <a:spLocks noChangeShapeType="1"/>
            </p:cNvSpPr>
            <p:nvPr/>
          </p:nvSpPr>
          <p:spPr bwMode="auto">
            <a:xfrm>
              <a:off x="1004" y="2299"/>
              <a:ext cx="88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665" y="2146"/>
              <a:ext cx="335" cy="306"/>
              <a:chOff x="1898" y="2378"/>
              <a:chExt cx="335" cy="306"/>
            </a:xfrm>
          </p:grpSpPr>
          <p:sp>
            <p:nvSpPr>
              <p:cNvPr id="1557532" name="Oval 28"/>
              <p:cNvSpPr>
                <a:spLocks noChangeArrowheads="1"/>
              </p:cNvSpPr>
              <p:nvPr/>
            </p:nvSpPr>
            <p:spPr bwMode="auto">
              <a:xfrm>
                <a:off x="1911" y="2378"/>
                <a:ext cx="310" cy="306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57533" name="Text Box 29"/>
              <p:cNvSpPr txBox="1">
                <a:spLocks noChangeArrowheads="1"/>
              </p:cNvSpPr>
              <p:nvPr/>
            </p:nvSpPr>
            <p:spPr bwMode="auto">
              <a:xfrm>
                <a:off x="1898" y="2398"/>
                <a:ext cx="335" cy="26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+2</a:t>
                </a:r>
                <a:endParaRPr lang="en-US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557534" name="Text Box 30"/>
            <p:cNvSpPr txBox="1">
              <a:spLocks noChangeArrowheads="1"/>
            </p:cNvSpPr>
            <p:nvPr/>
          </p:nvSpPr>
          <p:spPr bwMode="auto">
            <a:xfrm>
              <a:off x="1362" y="1965"/>
              <a:ext cx="23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i="1">
                  <a:solidFill>
                    <a:schemeClr val="tx2"/>
                  </a:solidFill>
                </a:rPr>
                <a:t>d</a:t>
              </a: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847725" y="2943225"/>
            <a:ext cx="6111875" cy="647700"/>
            <a:chOff x="1002" y="3378"/>
            <a:chExt cx="3850" cy="408"/>
          </a:xfrm>
        </p:grpSpPr>
        <p:sp>
          <p:nvSpPr>
            <p:cNvPr id="1557536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1002" y="3378"/>
              <a:ext cx="22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CA" sz="36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3</a:t>
              </a:r>
            </a:p>
          </p:txBody>
        </p:sp>
        <p:sp>
          <p:nvSpPr>
            <p:cNvPr id="1557537" name="Text Box 33"/>
            <p:cNvSpPr txBox="1">
              <a:spLocks noChangeArrowheads="1"/>
            </p:cNvSpPr>
            <p:nvPr/>
          </p:nvSpPr>
          <p:spPr bwMode="auto">
            <a:xfrm>
              <a:off x="1374" y="3501"/>
              <a:ext cx="347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chemeClr val="tx2"/>
                  </a:solidFill>
                </a:rPr>
                <a:t>Both took the same amount of work</a:t>
              </a:r>
              <a:endParaRPr lang="en-US" b="1">
                <a:solidFill>
                  <a:srgbClr val="00DFCA"/>
                </a:solidFill>
              </a:endParaRPr>
            </a:p>
          </p:txBody>
        </p:sp>
      </p:grpSp>
      <p:sp>
        <p:nvSpPr>
          <p:cNvPr id="1557538" name="Rectangle 34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29) Work </a:t>
            </a:r>
            <a:r>
              <a:rPr lang="en-US" sz="2800" dirty="0">
                <a:solidFill>
                  <a:schemeClr val="accent2"/>
                </a:solidFill>
              </a:rPr>
              <a:t>and Potential Energy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9554" name="AutoShape 2"/>
          <p:cNvSpPr>
            <a:spLocks noChangeArrowheads="1"/>
          </p:cNvSpPr>
          <p:nvPr/>
        </p:nvSpPr>
        <p:spPr bwMode="auto">
          <a:xfrm>
            <a:off x="0" y="4071938"/>
            <a:ext cx="4324350" cy="25971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559555" name="Rectangle 3"/>
          <p:cNvSpPr>
            <a:spLocks noChangeArrowheads="1"/>
          </p:cNvSpPr>
          <p:nvPr/>
        </p:nvSpPr>
        <p:spPr bwMode="auto">
          <a:xfrm>
            <a:off x="0" y="4167188"/>
            <a:ext cx="42100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	The work needed to assemble a collection of charges is the same as the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total PE</a:t>
            </a:r>
            <a:r>
              <a:rPr lang="en-US" sz="2000" b="1">
                <a:solidFill>
                  <a:srgbClr val="000000"/>
                </a:solidFill>
              </a:rPr>
              <a:t> of those charges:</a:t>
            </a:r>
            <a:endParaRPr lang="en-US" sz="2000" b="1">
              <a:solidFill>
                <a:schemeClr val="bg2"/>
              </a:solidFill>
            </a:endParaRPr>
          </a:p>
        </p:txBody>
      </p:sp>
      <p:graphicFrame>
        <p:nvGraphicFramePr>
          <p:cNvPr id="1559556" name="Object 4"/>
          <p:cNvGraphicFramePr>
            <a:graphicFrameLocks noChangeAspect="1"/>
          </p:cNvGraphicFramePr>
          <p:nvPr/>
        </p:nvGraphicFramePr>
        <p:xfrm>
          <a:off x="288925" y="5743575"/>
          <a:ext cx="1852613" cy="838200"/>
        </p:xfrm>
        <a:graphic>
          <a:graphicData uri="http://schemas.openxmlformats.org/presentationml/2006/ole">
            <p:oleObj spid="_x0000_s1464322" name="Equation" r:id="rId4" imgW="1041120" imgH="444240" progId="Equation.3">
              <p:embed/>
            </p:oleObj>
          </a:graphicData>
        </a:graphic>
      </p:graphicFrame>
      <p:sp>
        <p:nvSpPr>
          <p:cNvPr id="1559557" name="AutoShape 5"/>
          <p:cNvSpPr>
            <a:spLocks noChangeArrowheads="1"/>
          </p:cNvSpPr>
          <p:nvPr/>
        </p:nvSpPr>
        <p:spPr bwMode="auto">
          <a:xfrm>
            <a:off x="0" y="0"/>
            <a:ext cx="9144000" cy="376237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595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6388" y="652463"/>
            <a:ext cx="8058150" cy="927100"/>
          </a:xfrm>
          <a:noFill/>
          <a:ln/>
        </p:spPr>
        <p:txBody>
          <a:bodyPr/>
          <a:lstStyle/>
          <a:p>
            <a:pPr marL="401638" indent="-401638">
              <a:lnSpc>
                <a:spcPct val="11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sz="2400" b="1"/>
              <a:t>	</a:t>
            </a:r>
            <a:r>
              <a:rPr lang="en-US" b="1"/>
              <a:t>Which group of charges took </a:t>
            </a:r>
            <a:r>
              <a:rPr lang="en-US" b="1" i="1">
                <a:solidFill>
                  <a:schemeClr val="tx2"/>
                </a:solidFill>
              </a:rPr>
              <a:t>more work</a:t>
            </a:r>
            <a:r>
              <a:rPr lang="en-US" b="1"/>
              <a:t> to bring together from a very large initial distance apart?</a:t>
            </a:r>
          </a:p>
        </p:txBody>
      </p:sp>
      <p:sp>
        <p:nvSpPr>
          <p:cNvPr id="1559559" name="WordArt 7"/>
          <p:cNvSpPr>
            <a:spLocks noChangeArrowheads="1" noChangeShapeType="1" noTextEdit="1"/>
          </p:cNvSpPr>
          <p:nvPr/>
        </p:nvSpPr>
        <p:spPr bwMode="auto">
          <a:xfrm>
            <a:off x="315913" y="17780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1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410325" y="1368425"/>
            <a:ext cx="2286000" cy="2001838"/>
            <a:chOff x="3490" y="1592"/>
            <a:chExt cx="1600" cy="1565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490" y="2659"/>
              <a:ext cx="372" cy="329"/>
              <a:chOff x="1463" y="1276"/>
              <a:chExt cx="372" cy="329"/>
            </a:xfrm>
          </p:grpSpPr>
          <p:sp>
            <p:nvSpPr>
              <p:cNvPr id="1559562" name="Oval 10"/>
              <p:cNvSpPr>
                <a:spLocks noChangeArrowheads="1"/>
              </p:cNvSpPr>
              <p:nvPr/>
            </p:nvSpPr>
            <p:spPr bwMode="auto">
              <a:xfrm>
                <a:off x="1493" y="1287"/>
                <a:ext cx="310" cy="306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59563" name="Text Box 11"/>
              <p:cNvSpPr txBox="1">
                <a:spLocks noChangeArrowheads="1"/>
              </p:cNvSpPr>
              <p:nvPr/>
            </p:nvSpPr>
            <p:spPr bwMode="auto">
              <a:xfrm>
                <a:off x="1463" y="1276"/>
                <a:ext cx="372" cy="329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+1</a:t>
                </a:r>
                <a:endParaRPr lang="en-US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559564" name="Line 12"/>
            <p:cNvSpPr>
              <a:spLocks noChangeShapeType="1"/>
            </p:cNvSpPr>
            <p:nvPr/>
          </p:nvSpPr>
          <p:spPr bwMode="auto">
            <a:xfrm>
              <a:off x="3851" y="2821"/>
              <a:ext cx="88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59565" name="Line 13"/>
            <p:cNvSpPr>
              <a:spLocks noChangeShapeType="1"/>
            </p:cNvSpPr>
            <p:nvPr/>
          </p:nvSpPr>
          <p:spPr bwMode="auto">
            <a:xfrm rot="3600000">
              <a:off x="4156" y="2263"/>
              <a:ext cx="88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59566" name="Line 14"/>
            <p:cNvSpPr>
              <a:spLocks noChangeShapeType="1"/>
            </p:cNvSpPr>
            <p:nvPr/>
          </p:nvSpPr>
          <p:spPr bwMode="auto">
            <a:xfrm rot="18000000" flipH="1">
              <a:off x="3510" y="2274"/>
              <a:ext cx="88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4096" y="1592"/>
              <a:ext cx="372" cy="329"/>
              <a:chOff x="1464" y="1276"/>
              <a:chExt cx="372" cy="329"/>
            </a:xfrm>
          </p:grpSpPr>
          <p:sp>
            <p:nvSpPr>
              <p:cNvPr id="1559568" name="Oval 16"/>
              <p:cNvSpPr>
                <a:spLocks noChangeArrowheads="1"/>
              </p:cNvSpPr>
              <p:nvPr/>
            </p:nvSpPr>
            <p:spPr bwMode="auto">
              <a:xfrm>
                <a:off x="1493" y="1287"/>
                <a:ext cx="310" cy="306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59569" name="Text Box 17"/>
              <p:cNvSpPr txBox="1">
                <a:spLocks noChangeArrowheads="1"/>
              </p:cNvSpPr>
              <p:nvPr/>
            </p:nvSpPr>
            <p:spPr bwMode="auto">
              <a:xfrm>
                <a:off x="1464" y="1276"/>
                <a:ext cx="372" cy="329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+1</a:t>
                </a:r>
                <a:endParaRPr lang="en-US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4718" y="2625"/>
              <a:ext cx="372" cy="328"/>
              <a:chOff x="1463" y="1277"/>
              <a:chExt cx="372" cy="328"/>
            </a:xfrm>
          </p:grpSpPr>
          <p:sp>
            <p:nvSpPr>
              <p:cNvPr id="1559571" name="Oval 19"/>
              <p:cNvSpPr>
                <a:spLocks noChangeArrowheads="1"/>
              </p:cNvSpPr>
              <p:nvPr/>
            </p:nvSpPr>
            <p:spPr bwMode="auto">
              <a:xfrm>
                <a:off x="1493" y="1287"/>
                <a:ext cx="310" cy="306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59572" name="Text Box 20"/>
              <p:cNvSpPr txBox="1">
                <a:spLocks noChangeArrowheads="1"/>
              </p:cNvSpPr>
              <p:nvPr/>
            </p:nvSpPr>
            <p:spPr bwMode="auto">
              <a:xfrm>
                <a:off x="1463" y="1277"/>
                <a:ext cx="372" cy="32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+1</a:t>
                </a:r>
                <a:endParaRPr lang="en-US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559573" name="Text Box 21"/>
            <p:cNvSpPr txBox="1">
              <a:spLocks noChangeArrowheads="1"/>
            </p:cNvSpPr>
            <p:nvPr/>
          </p:nvSpPr>
          <p:spPr bwMode="auto">
            <a:xfrm>
              <a:off x="3652" y="2072"/>
              <a:ext cx="259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i="1">
                  <a:solidFill>
                    <a:schemeClr val="tx2"/>
                  </a:solidFill>
                </a:rPr>
                <a:t>d</a:t>
              </a:r>
            </a:p>
          </p:txBody>
        </p:sp>
        <p:sp>
          <p:nvSpPr>
            <p:cNvPr id="1559574" name="Text Box 22"/>
            <p:cNvSpPr txBox="1">
              <a:spLocks noChangeArrowheads="1"/>
            </p:cNvSpPr>
            <p:nvPr/>
          </p:nvSpPr>
          <p:spPr bwMode="auto">
            <a:xfrm>
              <a:off x="4630" y="2072"/>
              <a:ext cx="259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i="1">
                  <a:solidFill>
                    <a:schemeClr val="tx2"/>
                  </a:solidFill>
                </a:rPr>
                <a:t>d</a:t>
              </a:r>
            </a:p>
          </p:txBody>
        </p:sp>
        <p:sp>
          <p:nvSpPr>
            <p:cNvPr id="1559575" name="Text Box 23"/>
            <p:cNvSpPr txBox="1">
              <a:spLocks noChangeArrowheads="1"/>
            </p:cNvSpPr>
            <p:nvPr/>
          </p:nvSpPr>
          <p:spPr bwMode="auto">
            <a:xfrm>
              <a:off x="4136" y="2828"/>
              <a:ext cx="258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i="1">
                  <a:solidFill>
                    <a:schemeClr val="tx2"/>
                  </a:solidFill>
                </a:rPr>
                <a:t>d</a:t>
              </a:r>
            </a:p>
          </p:txBody>
        </p:sp>
      </p:grpSp>
      <p:sp>
        <p:nvSpPr>
          <p:cNvPr id="1559576" name="WordArt 24"/>
          <p:cNvSpPr>
            <a:spLocks noChangeArrowheads="1" noChangeShapeType="1" noTextEdit="1"/>
          </p:cNvSpPr>
          <p:nvPr/>
        </p:nvSpPr>
        <p:spPr bwMode="auto">
          <a:xfrm>
            <a:off x="6180138" y="1423988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2</a:t>
            </a:r>
          </a:p>
        </p:txBody>
      </p: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895350" y="1673225"/>
            <a:ext cx="2446338" cy="773113"/>
            <a:chOff x="665" y="1965"/>
            <a:chExt cx="1541" cy="487"/>
          </a:xfrm>
        </p:grpSpPr>
        <p:grpSp>
          <p:nvGrpSpPr>
            <p:cNvPr id="7" name="Group 26"/>
            <p:cNvGrpSpPr>
              <a:grpSpLocks/>
            </p:cNvGrpSpPr>
            <p:nvPr/>
          </p:nvGrpSpPr>
          <p:grpSpPr bwMode="auto">
            <a:xfrm>
              <a:off x="1871" y="2145"/>
              <a:ext cx="335" cy="306"/>
              <a:chOff x="1481" y="1287"/>
              <a:chExt cx="335" cy="306"/>
            </a:xfrm>
          </p:grpSpPr>
          <p:sp>
            <p:nvSpPr>
              <p:cNvPr id="1559579" name="Oval 27"/>
              <p:cNvSpPr>
                <a:spLocks noChangeArrowheads="1"/>
              </p:cNvSpPr>
              <p:nvPr/>
            </p:nvSpPr>
            <p:spPr bwMode="auto">
              <a:xfrm>
                <a:off x="1493" y="1287"/>
                <a:ext cx="310" cy="306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59580" name="Text Box 28"/>
              <p:cNvSpPr txBox="1">
                <a:spLocks noChangeArrowheads="1"/>
              </p:cNvSpPr>
              <p:nvPr/>
            </p:nvSpPr>
            <p:spPr bwMode="auto">
              <a:xfrm>
                <a:off x="1481" y="1308"/>
                <a:ext cx="335" cy="26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+1</a:t>
                </a:r>
                <a:endParaRPr lang="en-US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559581" name="Line 29"/>
            <p:cNvSpPr>
              <a:spLocks noChangeShapeType="1"/>
            </p:cNvSpPr>
            <p:nvPr/>
          </p:nvSpPr>
          <p:spPr bwMode="auto">
            <a:xfrm>
              <a:off x="1004" y="2299"/>
              <a:ext cx="88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8" name="Group 30"/>
            <p:cNvGrpSpPr>
              <a:grpSpLocks/>
            </p:cNvGrpSpPr>
            <p:nvPr/>
          </p:nvGrpSpPr>
          <p:grpSpPr bwMode="auto">
            <a:xfrm>
              <a:off x="665" y="2146"/>
              <a:ext cx="335" cy="306"/>
              <a:chOff x="1898" y="2378"/>
              <a:chExt cx="335" cy="306"/>
            </a:xfrm>
          </p:grpSpPr>
          <p:sp>
            <p:nvSpPr>
              <p:cNvPr id="1559583" name="Oval 31"/>
              <p:cNvSpPr>
                <a:spLocks noChangeArrowheads="1"/>
              </p:cNvSpPr>
              <p:nvPr/>
            </p:nvSpPr>
            <p:spPr bwMode="auto">
              <a:xfrm>
                <a:off x="1911" y="2378"/>
                <a:ext cx="310" cy="306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59584" name="Text Box 32"/>
              <p:cNvSpPr txBox="1">
                <a:spLocks noChangeArrowheads="1"/>
              </p:cNvSpPr>
              <p:nvPr/>
            </p:nvSpPr>
            <p:spPr bwMode="auto">
              <a:xfrm>
                <a:off x="1898" y="2398"/>
                <a:ext cx="335" cy="265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+2</a:t>
                </a:r>
                <a:endParaRPr lang="en-US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559585" name="Text Box 33"/>
            <p:cNvSpPr txBox="1">
              <a:spLocks noChangeArrowheads="1"/>
            </p:cNvSpPr>
            <p:nvPr/>
          </p:nvSpPr>
          <p:spPr bwMode="auto">
            <a:xfrm>
              <a:off x="1362" y="1965"/>
              <a:ext cx="23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i="1">
                  <a:solidFill>
                    <a:schemeClr val="tx2"/>
                  </a:solidFill>
                </a:rPr>
                <a:t>d</a:t>
              </a:r>
            </a:p>
          </p:txBody>
        </p:sp>
      </p:grp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847725" y="2943225"/>
            <a:ext cx="6111875" cy="647700"/>
            <a:chOff x="1002" y="3378"/>
            <a:chExt cx="3850" cy="408"/>
          </a:xfrm>
        </p:grpSpPr>
        <p:sp>
          <p:nvSpPr>
            <p:cNvPr id="1559587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1002" y="3378"/>
              <a:ext cx="22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CA" sz="36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3</a:t>
              </a:r>
            </a:p>
          </p:txBody>
        </p:sp>
        <p:sp>
          <p:nvSpPr>
            <p:cNvPr id="1559588" name="Text Box 36"/>
            <p:cNvSpPr txBox="1">
              <a:spLocks noChangeArrowheads="1"/>
            </p:cNvSpPr>
            <p:nvPr/>
          </p:nvSpPr>
          <p:spPr bwMode="auto">
            <a:xfrm>
              <a:off x="1374" y="3501"/>
              <a:ext cx="347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chemeClr val="tx2"/>
                  </a:solidFill>
                </a:rPr>
                <a:t>Both took the same amount of work</a:t>
              </a:r>
              <a:endParaRPr lang="en-US" b="1">
                <a:solidFill>
                  <a:srgbClr val="00DFCA"/>
                </a:solidFill>
              </a:endParaRPr>
            </a:p>
          </p:txBody>
        </p:sp>
      </p:grpSp>
      <p:sp>
        <p:nvSpPr>
          <p:cNvPr id="1559589" name="Oval 37"/>
          <p:cNvSpPr>
            <a:spLocks noChangeArrowheads="1"/>
          </p:cNvSpPr>
          <p:nvPr/>
        </p:nvSpPr>
        <p:spPr bwMode="auto">
          <a:xfrm>
            <a:off x="5811838" y="1306513"/>
            <a:ext cx="1106487" cy="939800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CA"/>
          </a:p>
        </p:txBody>
      </p: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4619625" y="3840163"/>
            <a:ext cx="4524375" cy="1481137"/>
            <a:chOff x="2910" y="2392"/>
            <a:chExt cx="2850" cy="933"/>
          </a:xfrm>
        </p:grpSpPr>
        <p:sp>
          <p:nvSpPr>
            <p:cNvPr id="1559591" name="AutoShape 39"/>
            <p:cNvSpPr>
              <a:spLocks noChangeArrowheads="1"/>
            </p:cNvSpPr>
            <p:nvPr/>
          </p:nvSpPr>
          <p:spPr bwMode="auto">
            <a:xfrm>
              <a:off x="2910" y="2392"/>
              <a:ext cx="2850" cy="93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1559592" name="Rectangle 40"/>
            <p:cNvSpPr>
              <a:spLocks noChangeArrowheads="1"/>
            </p:cNvSpPr>
            <p:nvPr/>
          </p:nvSpPr>
          <p:spPr bwMode="auto">
            <a:xfrm>
              <a:off x="2992" y="2431"/>
              <a:ext cx="2768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marL="285750" indent="-285750">
                <a:lnSpc>
                  <a:spcPct val="110000"/>
                </a:lnSpc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For case 1:</a:t>
              </a:r>
              <a:r>
                <a: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</a:t>
              </a:r>
              <a:r>
                <a:rPr 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only </a:t>
              </a:r>
              <a:r>
                <a:rPr lang="en-US" sz="2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r>
                <a:rPr 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pair</a:t>
              </a:r>
              <a:endParaRPr lang="en-US" b="1">
                <a:solidFill>
                  <a:schemeClr val="bg2"/>
                </a:solidFill>
              </a:endParaRPr>
            </a:p>
          </p:txBody>
        </p:sp>
        <p:graphicFrame>
          <p:nvGraphicFramePr>
            <p:cNvPr id="1559593" name="Object 41"/>
            <p:cNvGraphicFramePr>
              <a:graphicFrameLocks noChangeAspect="1"/>
            </p:cNvGraphicFramePr>
            <p:nvPr/>
          </p:nvGraphicFramePr>
          <p:xfrm>
            <a:off x="3294" y="2744"/>
            <a:ext cx="1964" cy="545"/>
          </p:xfrm>
          <a:graphic>
            <a:graphicData uri="http://schemas.openxmlformats.org/presentationml/2006/ole">
              <p:oleObj spid="_x0000_s1464324" name="Equation" r:id="rId5" imgW="1752480" imgH="457200" progId="Equation.3">
                <p:embed/>
              </p:oleObj>
            </a:graphicData>
          </a:graphic>
        </p:graphicFrame>
      </p:grpSp>
      <p:grpSp>
        <p:nvGrpSpPr>
          <p:cNvPr id="11" name="Group 42"/>
          <p:cNvGrpSpPr>
            <a:grpSpLocks/>
          </p:cNvGrpSpPr>
          <p:nvPr/>
        </p:nvGrpSpPr>
        <p:grpSpPr bwMode="auto">
          <a:xfrm>
            <a:off x="4619625" y="5376863"/>
            <a:ext cx="4524375" cy="1481137"/>
            <a:chOff x="2910" y="3387"/>
            <a:chExt cx="2850" cy="933"/>
          </a:xfrm>
        </p:grpSpPr>
        <p:sp>
          <p:nvSpPr>
            <p:cNvPr id="1559595" name="AutoShape 43"/>
            <p:cNvSpPr>
              <a:spLocks noChangeArrowheads="1"/>
            </p:cNvSpPr>
            <p:nvPr/>
          </p:nvSpPr>
          <p:spPr bwMode="auto">
            <a:xfrm>
              <a:off x="2910" y="3387"/>
              <a:ext cx="2850" cy="93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1559596" name="Rectangle 44"/>
            <p:cNvSpPr>
              <a:spLocks noChangeArrowheads="1"/>
            </p:cNvSpPr>
            <p:nvPr/>
          </p:nvSpPr>
          <p:spPr bwMode="auto">
            <a:xfrm>
              <a:off x="2992" y="3426"/>
              <a:ext cx="2768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marL="285750" indent="-285750">
                <a:lnSpc>
                  <a:spcPct val="110000"/>
                </a:lnSpc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For case 2:</a:t>
              </a:r>
              <a:r>
                <a:rPr lang="en-US" b="1">
                  <a:solidFill>
                    <a:srgbClr val="0066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</a:t>
              </a:r>
              <a:r>
                <a:rPr 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there are </a:t>
              </a:r>
              <a:r>
                <a:rPr lang="en-US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  <a:r>
                <a:rPr lang="en-US" sz="2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pairs</a:t>
              </a:r>
              <a:endParaRPr lang="en-US" sz="2200" b="1">
                <a:solidFill>
                  <a:schemeClr val="bg2"/>
                </a:solidFill>
              </a:endParaRPr>
            </a:p>
          </p:txBody>
        </p:sp>
        <p:graphicFrame>
          <p:nvGraphicFramePr>
            <p:cNvPr id="1559597" name="Object 45"/>
            <p:cNvGraphicFramePr>
              <a:graphicFrameLocks noChangeAspect="1"/>
            </p:cNvGraphicFramePr>
            <p:nvPr/>
          </p:nvGraphicFramePr>
          <p:xfrm>
            <a:off x="3195" y="3739"/>
            <a:ext cx="2163" cy="545"/>
          </p:xfrm>
          <a:graphic>
            <a:graphicData uri="http://schemas.openxmlformats.org/presentationml/2006/ole">
              <p:oleObj spid="_x0000_s1464323" name="Equation" r:id="rId6" imgW="1930320" imgH="457200" progId="Equation.3">
                <p:embed/>
              </p:oleObj>
            </a:graphicData>
          </a:graphic>
        </p:graphicFrame>
      </p:grpSp>
      <p:sp>
        <p:nvSpPr>
          <p:cNvPr id="1559598" name="Rectangle 46"/>
          <p:cNvSpPr>
            <a:spLocks noChangeArrowheads="1"/>
          </p:cNvSpPr>
          <p:nvPr/>
        </p:nvSpPr>
        <p:spPr bwMode="auto">
          <a:xfrm>
            <a:off x="2462213" y="5676900"/>
            <a:ext cx="1622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added over all pairs</a:t>
            </a:r>
            <a:endParaRPr lang="en-US" sz="2000" b="1">
              <a:solidFill>
                <a:schemeClr val="bg2"/>
              </a:solidFill>
            </a:endParaRPr>
          </a:p>
        </p:txBody>
      </p:sp>
      <p:sp>
        <p:nvSpPr>
          <p:cNvPr id="1559599" name="Rectangle 47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29) Work </a:t>
            </a:r>
            <a:r>
              <a:rPr lang="en-US" sz="2800" dirty="0">
                <a:solidFill>
                  <a:schemeClr val="accent2"/>
                </a:solidFill>
              </a:rPr>
              <a:t>and Potential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1602" name="AutoShape 2"/>
          <p:cNvSpPr>
            <a:spLocks noChangeArrowheads="1"/>
          </p:cNvSpPr>
          <p:nvPr/>
        </p:nvSpPr>
        <p:spPr bwMode="auto">
          <a:xfrm>
            <a:off x="0" y="0"/>
            <a:ext cx="9144000" cy="30829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61603" name="Rectangle 3"/>
          <p:cNvSpPr>
            <a:spLocks noChangeArrowheads="1"/>
          </p:cNvSpPr>
          <p:nvPr/>
        </p:nvSpPr>
        <p:spPr bwMode="auto">
          <a:xfrm>
            <a:off x="5784850" y="962025"/>
            <a:ext cx="1601788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 i="1">
                <a:solidFill>
                  <a:schemeClr val="tx2"/>
                </a:solidFill>
              </a:rPr>
              <a:t>V</a:t>
            </a:r>
            <a:r>
              <a:rPr lang="en-US" sz="2000" b="1">
                <a:solidFill>
                  <a:schemeClr val="tx2"/>
                </a:solidFill>
              </a:rPr>
              <a:t> &gt; 0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2)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 i="1">
                <a:solidFill>
                  <a:schemeClr val="tx2"/>
                </a:solidFill>
              </a:rPr>
              <a:t>V</a:t>
            </a:r>
            <a:r>
              <a:rPr lang="en-US" sz="2000" b="1">
                <a:solidFill>
                  <a:schemeClr val="tx2"/>
                </a:solidFill>
              </a:rPr>
              <a:t> = 0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3)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 i="1">
                <a:solidFill>
                  <a:schemeClr val="tx2"/>
                </a:solidFill>
              </a:rPr>
              <a:t>V</a:t>
            </a:r>
            <a:r>
              <a:rPr lang="en-US" sz="2000" b="1">
                <a:solidFill>
                  <a:schemeClr val="tx2"/>
                </a:solidFill>
              </a:rPr>
              <a:t> &lt; 0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endParaRPr lang="en-US" sz="2000" b="1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33675" y="3260725"/>
            <a:ext cx="4189413" cy="3103563"/>
            <a:chOff x="3112" y="2085"/>
            <a:chExt cx="2639" cy="1955"/>
          </a:xfrm>
        </p:grpSpPr>
        <p:pic>
          <p:nvPicPr>
            <p:cNvPr id="1561605" name="Picture 5" descr="FG17_009"/>
            <p:cNvPicPr>
              <a:picLocks noChangeAspect="1" noChangeArrowheads="1"/>
            </p:cNvPicPr>
            <p:nvPr/>
          </p:nvPicPr>
          <p:blipFill>
            <a:blip r:embed="rId3" cstate="print">
              <a:lum bright="-30000" contrast="42000"/>
            </a:blip>
            <a:srcRect l="7770" t="3874" r="5603" b="5498"/>
            <a:stretch>
              <a:fillRect/>
            </a:stretch>
          </p:blipFill>
          <p:spPr bwMode="auto">
            <a:xfrm>
              <a:off x="3112" y="2085"/>
              <a:ext cx="2639" cy="1955"/>
            </a:xfrm>
            <a:prstGeom prst="rect">
              <a:avLst/>
            </a:prstGeom>
            <a:noFill/>
          </p:spPr>
        </p:pic>
        <p:sp>
          <p:nvSpPr>
            <p:cNvPr id="1561606" name="Oval 6"/>
            <p:cNvSpPr>
              <a:spLocks noChangeArrowheads="1"/>
            </p:cNvSpPr>
            <p:nvPr/>
          </p:nvSpPr>
          <p:spPr bwMode="auto">
            <a:xfrm>
              <a:off x="3376" y="2506"/>
              <a:ext cx="89" cy="96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561607" name="Oval 7"/>
            <p:cNvSpPr>
              <a:spLocks noChangeArrowheads="1"/>
            </p:cNvSpPr>
            <p:nvPr/>
          </p:nvSpPr>
          <p:spPr bwMode="auto">
            <a:xfrm>
              <a:off x="4338" y="2517"/>
              <a:ext cx="90" cy="96"/>
            </a:xfrm>
            <a:prstGeom prst="ellipse">
              <a:avLst/>
            </a:prstGeom>
            <a:solidFill>
              <a:schemeClr val="tx2"/>
            </a:solidFill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561608" name="Text Box 8"/>
            <p:cNvSpPr txBox="1">
              <a:spLocks noChangeArrowheads="1"/>
            </p:cNvSpPr>
            <p:nvPr/>
          </p:nvSpPr>
          <p:spPr bwMode="auto">
            <a:xfrm>
              <a:off x="3242" y="2256"/>
              <a:ext cx="255" cy="2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A</a:t>
              </a:r>
              <a:endParaRPr lang="en-US" b="1">
                <a:solidFill>
                  <a:srgbClr val="00DFC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561609" name="Text Box 9"/>
            <p:cNvSpPr txBox="1">
              <a:spLocks noChangeArrowheads="1"/>
            </p:cNvSpPr>
            <p:nvPr/>
          </p:nvSpPr>
          <p:spPr bwMode="auto">
            <a:xfrm>
              <a:off x="4195" y="2266"/>
              <a:ext cx="244" cy="2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B</a:t>
              </a:r>
              <a:endParaRPr lang="en-US" b="1">
                <a:solidFill>
                  <a:srgbClr val="00DFC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1561610" name="Rectangle 10"/>
          <p:cNvSpPr>
            <a:spLocks noChangeArrowheads="1"/>
          </p:cNvSpPr>
          <p:nvPr/>
        </p:nvSpPr>
        <p:spPr bwMode="auto">
          <a:xfrm>
            <a:off x="787400" y="1044575"/>
            <a:ext cx="3214688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5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	What is the electric potential at point A?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61611" name="Rectangle 11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30) Electric </a:t>
            </a:r>
            <a:r>
              <a:rPr lang="en-US" sz="2800" dirty="0">
                <a:solidFill>
                  <a:schemeClr val="accent2"/>
                </a:solidFill>
              </a:rPr>
              <a:t>Potential I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8066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68067" name="Rectangle 3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3) Conductors </a:t>
            </a:r>
            <a:r>
              <a:rPr lang="en-US" sz="2800" dirty="0">
                <a:solidFill>
                  <a:schemeClr val="accent2"/>
                </a:solidFill>
              </a:rPr>
              <a:t>I</a:t>
            </a:r>
          </a:p>
        </p:txBody>
      </p:sp>
      <p:sp>
        <p:nvSpPr>
          <p:cNvPr id="1368068" name="Rectangle 4"/>
          <p:cNvSpPr>
            <a:spLocks noChangeArrowheads="1"/>
          </p:cNvSpPr>
          <p:nvPr/>
        </p:nvSpPr>
        <p:spPr bwMode="auto">
          <a:xfrm>
            <a:off x="5229225" y="693738"/>
            <a:ext cx="3440113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/>
              <a:t> </a:t>
            </a:r>
            <a:r>
              <a:rPr lang="en-US" sz="2000" b="1">
                <a:solidFill>
                  <a:schemeClr val="tx2"/>
                </a:solidFill>
              </a:rPr>
              <a:t> positive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2)  negative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3)  neutral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4)   positive or neutral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5)   negative or neutral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368069" name="Group 5"/>
          <p:cNvGrpSpPr>
            <a:grpSpLocks/>
          </p:cNvGrpSpPr>
          <p:nvPr/>
        </p:nvGrpSpPr>
        <p:grpSpPr bwMode="auto">
          <a:xfrm>
            <a:off x="3027363" y="3767138"/>
            <a:ext cx="3627437" cy="2174875"/>
            <a:chOff x="2742" y="2384"/>
            <a:chExt cx="2285" cy="1370"/>
          </a:xfrm>
        </p:grpSpPr>
        <p:sp>
          <p:nvSpPr>
            <p:cNvPr id="1368070" name="Rectangle 6"/>
            <p:cNvSpPr>
              <a:spLocks noChangeArrowheads="1"/>
            </p:cNvSpPr>
            <p:nvPr/>
          </p:nvSpPr>
          <p:spPr bwMode="auto">
            <a:xfrm>
              <a:off x="3349" y="2384"/>
              <a:ext cx="1678" cy="193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368071" name="Group 7"/>
            <p:cNvGrpSpPr>
              <a:grpSpLocks/>
            </p:cNvGrpSpPr>
            <p:nvPr/>
          </p:nvGrpSpPr>
          <p:grpSpPr bwMode="auto">
            <a:xfrm rot="1442343">
              <a:off x="3736" y="2536"/>
              <a:ext cx="400" cy="1218"/>
              <a:chOff x="2675" y="820"/>
              <a:chExt cx="400" cy="1218"/>
            </a:xfrm>
          </p:grpSpPr>
          <p:sp>
            <p:nvSpPr>
              <p:cNvPr id="1368072" name="Oval 8"/>
              <p:cNvSpPr>
                <a:spLocks noChangeArrowheads="1"/>
              </p:cNvSpPr>
              <p:nvPr/>
            </p:nvSpPr>
            <p:spPr bwMode="auto">
              <a:xfrm>
                <a:off x="2675" y="1638"/>
                <a:ext cx="400" cy="4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68073" name="Line 9"/>
              <p:cNvSpPr>
                <a:spLocks noChangeShapeType="1"/>
              </p:cNvSpPr>
              <p:nvPr/>
            </p:nvSpPr>
            <p:spPr bwMode="auto">
              <a:xfrm rot="-5400000">
                <a:off x="2466" y="1229"/>
                <a:ext cx="818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368074" name="Group 10"/>
            <p:cNvGrpSpPr>
              <a:grpSpLocks/>
            </p:cNvGrpSpPr>
            <p:nvPr/>
          </p:nvGrpSpPr>
          <p:grpSpPr bwMode="auto">
            <a:xfrm>
              <a:off x="2742" y="3411"/>
              <a:ext cx="691" cy="236"/>
              <a:chOff x="3127" y="1593"/>
              <a:chExt cx="691" cy="236"/>
            </a:xfrm>
          </p:grpSpPr>
          <p:sp>
            <p:nvSpPr>
              <p:cNvPr id="1368075" name="Rectangle 11"/>
              <p:cNvSpPr>
                <a:spLocks noChangeArrowheads="1"/>
              </p:cNvSpPr>
              <p:nvPr/>
            </p:nvSpPr>
            <p:spPr bwMode="auto">
              <a:xfrm>
                <a:off x="3127" y="1593"/>
                <a:ext cx="691" cy="2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1368076" name="Group 12"/>
              <p:cNvGrpSpPr>
                <a:grpSpLocks/>
              </p:cNvGrpSpPr>
              <p:nvPr/>
            </p:nvGrpSpPr>
            <p:grpSpPr bwMode="auto">
              <a:xfrm>
                <a:off x="3621" y="1637"/>
                <a:ext cx="148" cy="148"/>
                <a:chOff x="2565" y="3720"/>
                <a:chExt cx="148" cy="148"/>
              </a:xfrm>
            </p:grpSpPr>
            <p:sp>
              <p:nvSpPr>
                <p:cNvPr id="1368077" name="Line 13"/>
                <p:cNvSpPr>
                  <a:spLocks noChangeShapeType="1"/>
                </p:cNvSpPr>
                <p:nvPr/>
              </p:nvSpPr>
              <p:spPr bwMode="auto">
                <a:xfrm>
                  <a:off x="2565" y="3794"/>
                  <a:ext cx="148" cy="0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68078" name="Line 14"/>
                <p:cNvSpPr>
                  <a:spLocks noChangeShapeType="1"/>
                </p:cNvSpPr>
                <p:nvPr/>
              </p:nvSpPr>
              <p:spPr bwMode="auto">
                <a:xfrm rot="-5400000">
                  <a:off x="2565" y="3794"/>
                  <a:ext cx="148" cy="0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</p:grpSp>
      <p:sp>
        <p:nvSpPr>
          <p:cNvPr id="1368079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0" y="815975"/>
            <a:ext cx="4979988" cy="2224088"/>
          </a:xfrm>
          <a:noFill/>
          <a:ln/>
        </p:spPr>
        <p:txBody>
          <a:bodyPr/>
          <a:lstStyle/>
          <a:p>
            <a:pPr marL="401638" indent="-401638">
              <a:lnSpc>
                <a:spcPct val="145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/>
              <a:t>	A metal ball hangs from the ceiling by an insulating thread.  The ball is </a:t>
            </a:r>
            <a:r>
              <a:rPr lang="en-US" b="1">
                <a:solidFill>
                  <a:schemeClr val="tx2"/>
                </a:solidFill>
              </a:rPr>
              <a:t>attracted</a:t>
            </a:r>
            <a:r>
              <a:rPr lang="en-US" b="1"/>
              <a:t> to a </a:t>
            </a:r>
            <a:r>
              <a:rPr lang="en-US" b="1">
                <a:solidFill>
                  <a:schemeClr val="tx2"/>
                </a:solidFill>
              </a:rPr>
              <a:t>positive</a:t>
            </a:r>
            <a:r>
              <a:rPr lang="en-US" b="1"/>
              <a:t>-charged rod held near the ball.  The charge of the ball must be: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3650" name="AutoShape 2"/>
          <p:cNvSpPr>
            <a:spLocks noChangeArrowheads="1"/>
          </p:cNvSpPr>
          <p:nvPr/>
        </p:nvSpPr>
        <p:spPr bwMode="auto">
          <a:xfrm>
            <a:off x="0" y="3524250"/>
            <a:ext cx="4895850" cy="210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563651" name="Rectangle 3"/>
          <p:cNvSpPr>
            <a:spLocks noChangeArrowheads="1"/>
          </p:cNvSpPr>
          <p:nvPr/>
        </p:nvSpPr>
        <p:spPr bwMode="auto">
          <a:xfrm>
            <a:off x="-71438" y="3624263"/>
            <a:ext cx="4972051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	Since </a:t>
            </a:r>
            <a:r>
              <a:rPr lang="en-US" sz="2000" b="1" i="1">
                <a:solidFill>
                  <a:schemeClr val="bg2"/>
                </a:solidFill>
              </a:rPr>
              <a:t>Q</a:t>
            </a:r>
            <a:r>
              <a:rPr lang="en-US" sz="2000" b="1" i="1" baseline="-25000">
                <a:solidFill>
                  <a:schemeClr val="bg2"/>
                </a:solidFill>
              </a:rPr>
              <a:t>2</a:t>
            </a:r>
            <a:r>
              <a:rPr lang="en-US" sz="2000" b="1" i="1">
                <a:solidFill>
                  <a:schemeClr val="bg2"/>
                </a:solidFill>
              </a:rPr>
              <a:t> </a:t>
            </a:r>
            <a:r>
              <a:rPr lang="en-US" sz="2000" b="1">
                <a:solidFill>
                  <a:schemeClr val="bg2"/>
                </a:solidFill>
              </a:rPr>
              <a:t>(which is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positive</a:t>
            </a:r>
            <a:r>
              <a:rPr lang="en-US" sz="2000" b="1">
                <a:solidFill>
                  <a:schemeClr val="bg2"/>
                </a:solidFill>
              </a:rPr>
              <a:t>) is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closer</a:t>
            </a:r>
            <a:r>
              <a:rPr lang="en-US" sz="2000" b="1">
                <a:solidFill>
                  <a:schemeClr val="bg2"/>
                </a:solidFill>
              </a:rPr>
              <a:t> to point A than </a:t>
            </a:r>
            <a:r>
              <a:rPr lang="en-US" sz="2000" b="1" i="1">
                <a:solidFill>
                  <a:schemeClr val="bg2"/>
                </a:solidFill>
              </a:rPr>
              <a:t>Q</a:t>
            </a:r>
            <a:r>
              <a:rPr lang="en-US" sz="2000" b="1" i="1" baseline="-25000">
                <a:solidFill>
                  <a:schemeClr val="bg2"/>
                </a:solidFill>
              </a:rPr>
              <a:t>1</a:t>
            </a:r>
            <a:r>
              <a:rPr lang="en-US" sz="2000" b="1" i="1">
                <a:solidFill>
                  <a:schemeClr val="bg2"/>
                </a:solidFill>
              </a:rPr>
              <a:t> </a:t>
            </a:r>
            <a:r>
              <a:rPr lang="en-US" sz="2000" b="1">
                <a:solidFill>
                  <a:schemeClr val="bg2"/>
                </a:solidFill>
              </a:rPr>
              <a:t>(which is negative) and since the total potential is equal to </a:t>
            </a:r>
            <a:r>
              <a:rPr lang="en-US" sz="2000" b="1" i="1">
                <a:solidFill>
                  <a:schemeClr val="bg2"/>
                </a:solidFill>
              </a:rPr>
              <a:t>V</a:t>
            </a:r>
            <a:r>
              <a:rPr lang="en-US" sz="2000" b="1" i="1" baseline="-25000">
                <a:solidFill>
                  <a:schemeClr val="bg2"/>
                </a:solidFill>
              </a:rPr>
              <a:t>1</a:t>
            </a:r>
            <a:r>
              <a:rPr lang="en-US" sz="2000" b="1" i="1">
                <a:solidFill>
                  <a:schemeClr val="bg2"/>
                </a:solidFill>
              </a:rPr>
              <a:t> + V</a:t>
            </a:r>
            <a:r>
              <a:rPr lang="en-US" sz="2000" b="1" i="1" baseline="-25000">
                <a:solidFill>
                  <a:schemeClr val="bg2"/>
                </a:solidFill>
              </a:rPr>
              <a:t>2</a:t>
            </a:r>
            <a:r>
              <a:rPr lang="en-US" sz="2000" b="1">
                <a:solidFill>
                  <a:schemeClr val="bg2"/>
                </a:solidFill>
              </a:rPr>
              <a:t>, then the total potential is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positive</a:t>
            </a:r>
            <a:r>
              <a:rPr lang="en-US" sz="2000" b="1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1563652" name="AutoShape 4"/>
          <p:cNvSpPr>
            <a:spLocks noChangeArrowheads="1"/>
          </p:cNvSpPr>
          <p:nvPr/>
        </p:nvSpPr>
        <p:spPr bwMode="auto">
          <a:xfrm>
            <a:off x="0" y="0"/>
            <a:ext cx="9144000" cy="30829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63653" name="Oval 5"/>
          <p:cNvSpPr>
            <a:spLocks noChangeArrowheads="1"/>
          </p:cNvSpPr>
          <p:nvPr/>
        </p:nvSpPr>
        <p:spPr bwMode="auto">
          <a:xfrm>
            <a:off x="5319713" y="874713"/>
            <a:ext cx="2219325" cy="544512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563654" name="Rectangle 6"/>
          <p:cNvSpPr>
            <a:spLocks noChangeArrowheads="1"/>
          </p:cNvSpPr>
          <p:nvPr/>
        </p:nvSpPr>
        <p:spPr bwMode="auto">
          <a:xfrm>
            <a:off x="5784850" y="962025"/>
            <a:ext cx="1601788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 i="1">
                <a:solidFill>
                  <a:schemeClr val="tx2"/>
                </a:solidFill>
              </a:rPr>
              <a:t>V</a:t>
            </a:r>
            <a:r>
              <a:rPr lang="en-US" sz="2000" b="1">
                <a:solidFill>
                  <a:schemeClr val="tx2"/>
                </a:solidFill>
              </a:rPr>
              <a:t> &gt; 0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2)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 i="1">
                <a:solidFill>
                  <a:schemeClr val="tx2"/>
                </a:solidFill>
              </a:rPr>
              <a:t>V</a:t>
            </a:r>
            <a:r>
              <a:rPr lang="en-US" sz="2000" b="1">
                <a:solidFill>
                  <a:schemeClr val="tx2"/>
                </a:solidFill>
              </a:rPr>
              <a:t> = 0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3)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 i="1">
                <a:solidFill>
                  <a:schemeClr val="tx2"/>
                </a:solidFill>
              </a:rPr>
              <a:t>V</a:t>
            </a:r>
            <a:r>
              <a:rPr lang="en-US" sz="2000" b="1">
                <a:solidFill>
                  <a:schemeClr val="tx2"/>
                </a:solidFill>
              </a:rPr>
              <a:t> &lt; 0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endParaRPr lang="en-US" sz="2000" b="1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940300" y="3309938"/>
            <a:ext cx="4189413" cy="3103562"/>
            <a:chOff x="3112" y="2085"/>
            <a:chExt cx="2639" cy="1955"/>
          </a:xfrm>
        </p:grpSpPr>
        <p:pic>
          <p:nvPicPr>
            <p:cNvPr id="1563656" name="Picture 8" descr="FG17_009"/>
            <p:cNvPicPr>
              <a:picLocks noChangeAspect="1" noChangeArrowheads="1"/>
            </p:cNvPicPr>
            <p:nvPr/>
          </p:nvPicPr>
          <p:blipFill>
            <a:blip r:embed="rId3" cstate="print">
              <a:lum bright="-30000" contrast="42000"/>
            </a:blip>
            <a:srcRect l="7770" t="3874" r="5603" b="5498"/>
            <a:stretch>
              <a:fillRect/>
            </a:stretch>
          </p:blipFill>
          <p:spPr bwMode="auto">
            <a:xfrm>
              <a:off x="3112" y="2085"/>
              <a:ext cx="2639" cy="1955"/>
            </a:xfrm>
            <a:prstGeom prst="rect">
              <a:avLst/>
            </a:prstGeom>
            <a:noFill/>
          </p:spPr>
        </p:pic>
        <p:sp>
          <p:nvSpPr>
            <p:cNvPr id="1563657" name="Oval 9"/>
            <p:cNvSpPr>
              <a:spLocks noChangeArrowheads="1"/>
            </p:cNvSpPr>
            <p:nvPr/>
          </p:nvSpPr>
          <p:spPr bwMode="auto">
            <a:xfrm>
              <a:off x="3376" y="2506"/>
              <a:ext cx="89" cy="96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563658" name="Oval 10"/>
            <p:cNvSpPr>
              <a:spLocks noChangeArrowheads="1"/>
            </p:cNvSpPr>
            <p:nvPr/>
          </p:nvSpPr>
          <p:spPr bwMode="auto">
            <a:xfrm>
              <a:off x="4338" y="2517"/>
              <a:ext cx="90" cy="96"/>
            </a:xfrm>
            <a:prstGeom prst="ellipse">
              <a:avLst/>
            </a:prstGeom>
            <a:solidFill>
              <a:schemeClr val="tx2"/>
            </a:solidFill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563659" name="Text Box 11"/>
            <p:cNvSpPr txBox="1">
              <a:spLocks noChangeArrowheads="1"/>
            </p:cNvSpPr>
            <p:nvPr/>
          </p:nvSpPr>
          <p:spPr bwMode="auto">
            <a:xfrm>
              <a:off x="3242" y="2256"/>
              <a:ext cx="255" cy="2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A</a:t>
              </a:r>
              <a:endParaRPr lang="en-US" b="1">
                <a:solidFill>
                  <a:srgbClr val="00DFC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563660" name="Text Box 12"/>
            <p:cNvSpPr txBox="1">
              <a:spLocks noChangeArrowheads="1"/>
            </p:cNvSpPr>
            <p:nvPr/>
          </p:nvSpPr>
          <p:spPr bwMode="auto">
            <a:xfrm>
              <a:off x="4195" y="2266"/>
              <a:ext cx="244" cy="2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B</a:t>
              </a:r>
              <a:endParaRPr lang="en-US" b="1">
                <a:solidFill>
                  <a:srgbClr val="00DFC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1563661" name="Rectangle 13"/>
          <p:cNvSpPr>
            <a:spLocks noChangeArrowheads="1"/>
          </p:cNvSpPr>
          <p:nvPr/>
        </p:nvSpPr>
        <p:spPr bwMode="auto">
          <a:xfrm>
            <a:off x="787400" y="1044575"/>
            <a:ext cx="3214688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5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	What is the electric potential at point A?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63662" name="Rectangle 14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30) Electric </a:t>
            </a:r>
            <a:r>
              <a:rPr lang="en-US" sz="2800" dirty="0">
                <a:solidFill>
                  <a:schemeClr val="accent2"/>
                </a:solidFill>
              </a:rPr>
              <a:t>Potential I</a:t>
            </a:r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5698" name="AutoShape 2"/>
          <p:cNvSpPr>
            <a:spLocks noChangeArrowheads="1"/>
          </p:cNvSpPr>
          <p:nvPr/>
        </p:nvSpPr>
        <p:spPr bwMode="auto">
          <a:xfrm>
            <a:off x="0" y="0"/>
            <a:ext cx="9144000" cy="30829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65699" name="Rectangle 3"/>
          <p:cNvSpPr>
            <a:spLocks noChangeArrowheads="1"/>
          </p:cNvSpPr>
          <p:nvPr/>
        </p:nvSpPr>
        <p:spPr bwMode="auto">
          <a:xfrm>
            <a:off x="5784850" y="962025"/>
            <a:ext cx="1601788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 i="1">
                <a:solidFill>
                  <a:schemeClr val="tx2"/>
                </a:solidFill>
              </a:rPr>
              <a:t>V</a:t>
            </a:r>
            <a:r>
              <a:rPr lang="en-US" sz="2000" b="1">
                <a:solidFill>
                  <a:schemeClr val="tx2"/>
                </a:solidFill>
              </a:rPr>
              <a:t> &gt; 0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2)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 i="1">
                <a:solidFill>
                  <a:schemeClr val="tx2"/>
                </a:solidFill>
              </a:rPr>
              <a:t>V</a:t>
            </a:r>
            <a:r>
              <a:rPr lang="en-US" sz="2000" b="1">
                <a:solidFill>
                  <a:schemeClr val="tx2"/>
                </a:solidFill>
              </a:rPr>
              <a:t> = 0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3)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 i="1">
                <a:solidFill>
                  <a:schemeClr val="tx2"/>
                </a:solidFill>
              </a:rPr>
              <a:t>V</a:t>
            </a:r>
            <a:r>
              <a:rPr lang="en-US" sz="2000" b="1">
                <a:solidFill>
                  <a:schemeClr val="tx2"/>
                </a:solidFill>
              </a:rPr>
              <a:t> &lt; 0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endParaRPr lang="en-US" sz="2000" b="1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14600" y="3297238"/>
            <a:ext cx="4189413" cy="3103562"/>
            <a:chOff x="3112" y="2085"/>
            <a:chExt cx="2639" cy="1955"/>
          </a:xfrm>
        </p:grpSpPr>
        <p:pic>
          <p:nvPicPr>
            <p:cNvPr id="1565701" name="Picture 5" descr="FG17_009"/>
            <p:cNvPicPr>
              <a:picLocks noChangeAspect="1" noChangeArrowheads="1"/>
            </p:cNvPicPr>
            <p:nvPr/>
          </p:nvPicPr>
          <p:blipFill>
            <a:blip r:embed="rId3" cstate="print">
              <a:lum bright="-30000" contrast="42000"/>
            </a:blip>
            <a:srcRect l="7770" t="3874" r="5603" b="5498"/>
            <a:stretch>
              <a:fillRect/>
            </a:stretch>
          </p:blipFill>
          <p:spPr bwMode="auto">
            <a:xfrm>
              <a:off x="3112" y="2085"/>
              <a:ext cx="2639" cy="1955"/>
            </a:xfrm>
            <a:prstGeom prst="rect">
              <a:avLst/>
            </a:prstGeom>
            <a:noFill/>
          </p:spPr>
        </p:pic>
        <p:sp>
          <p:nvSpPr>
            <p:cNvPr id="1565702" name="Oval 6"/>
            <p:cNvSpPr>
              <a:spLocks noChangeArrowheads="1"/>
            </p:cNvSpPr>
            <p:nvPr/>
          </p:nvSpPr>
          <p:spPr bwMode="auto">
            <a:xfrm>
              <a:off x="3376" y="2506"/>
              <a:ext cx="89" cy="96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565703" name="Oval 7"/>
            <p:cNvSpPr>
              <a:spLocks noChangeArrowheads="1"/>
            </p:cNvSpPr>
            <p:nvPr/>
          </p:nvSpPr>
          <p:spPr bwMode="auto">
            <a:xfrm>
              <a:off x="4338" y="2517"/>
              <a:ext cx="90" cy="96"/>
            </a:xfrm>
            <a:prstGeom prst="ellipse">
              <a:avLst/>
            </a:prstGeom>
            <a:solidFill>
              <a:schemeClr val="tx2"/>
            </a:solidFill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565704" name="Text Box 8"/>
            <p:cNvSpPr txBox="1">
              <a:spLocks noChangeArrowheads="1"/>
            </p:cNvSpPr>
            <p:nvPr/>
          </p:nvSpPr>
          <p:spPr bwMode="auto">
            <a:xfrm>
              <a:off x="3242" y="2256"/>
              <a:ext cx="255" cy="2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A</a:t>
              </a:r>
              <a:endParaRPr lang="en-US" b="1">
                <a:solidFill>
                  <a:srgbClr val="00DFC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565705" name="Text Box 9"/>
            <p:cNvSpPr txBox="1">
              <a:spLocks noChangeArrowheads="1"/>
            </p:cNvSpPr>
            <p:nvPr/>
          </p:nvSpPr>
          <p:spPr bwMode="auto">
            <a:xfrm>
              <a:off x="4195" y="2266"/>
              <a:ext cx="244" cy="2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B</a:t>
              </a:r>
              <a:endParaRPr lang="en-US" b="1">
                <a:solidFill>
                  <a:srgbClr val="00DFC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1565706" name="Rectangle 10"/>
          <p:cNvSpPr>
            <a:spLocks noChangeArrowheads="1"/>
          </p:cNvSpPr>
          <p:nvPr/>
        </p:nvSpPr>
        <p:spPr bwMode="auto">
          <a:xfrm>
            <a:off x="787400" y="1044575"/>
            <a:ext cx="3214688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5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	What is the electric potential at point B?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65707" name="Rectangle 11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31) Electric </a:t>
            </a:r>
            <a:r>
              <a:rPr lang="en-US" sz="2800" dirty="0">
                <a:solidFill>
                  <a:schemeClr val="accent2"/>
                </a:solidFill>
              </a:rPr>
              <a:t>Potential II</a:t>
            </a:r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7746" name="AutoShape 2"/>
          <p:cNvSpPr>
            <a:spLocks noChangeArrowheads="1"/>
          </p:cNvSpPr>
          <p:nvPr/>
        </p:nvSpPr>
        <p:spPr bwMode="auto">
          <a:xfrm>
            <a:off x="220663" y="3513138"/>
            <a:ext cx="4541837" cy="1790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567747" name="Rectangle 3"/>
          <p:cNvSpPr>
            <a:spLocks noChangeArrowheads="1"/>
          </p:cNvSpPr>
          <p:nvPr/>
        </p:nvSpPr>
        <p:spPr bwMode="auto">
          <a:xfrm>
            <a:off x="149225" y="3613150"/>
            <a:ext cx="45815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	Since </a:t>
            </a:r>
            <a:r>
              <a:rPr lang="en-US" sz="2000" b="1" i="1">
                <a:solidFill>
                  <a:schemeClr val="bg2"/>
                </a:solidFill>
              </a:rPr>
              <a:t>Q</a:t>
            </a:r>
            <a:r>
              <a:rPr lang="en-US" sz="2000" b="1" i="1" baseline="-25000">
                <a:solidFill>
                  <a:schemeClr val="bg2"/>
                </a:solidFill>
              </a:rPr>
              <a:t>2</a:t>
            </a:r>
            <a:r>
              <a:rPr lang="en-US" sz="2000" b="1" i="1">
                <a:solidFill>
                  <a:schemeClr val="bg2"/>
                </a:solidFill>
              </a:rPr>
              <a:t> </a:t>
            </a:r>
            <a:r>
              <a:rPr lang="en-US" sz="2000" b="1">
                <a:solidFill>
                  <a:schemeClr val="bg2"/>
                </a:solidFill>
              </a:rPr>
              <a:t>and </a:t>
            </a:r>
            <a:r>
              <a:rPr lang="en-US" sz="2000" b="1" i="1">
                <a:solidFill>
                  <a:schemeClr val="bg2"/>
                </a:solidFill>
              </a:rPr>
              <a:t>Q</a:t>
            </a:r>
            <a:r>
              <a:rPr lang="en-US" sz="2000" b="1" i="1" baseline="-25000">
                <a:solidFill>
                  <a:schemeClr val="bg2"/>
                </a:solidFill>
              </a:rPr>
              <a:t>1</a:t>
            </a:r>
            <a:r>
              <a:rPr lang="en-US" sz="2000" b="1" i="1">
                <a:solidFill>
                  <a:schemeClr val="bg2"/>
                </a:solidFill>
              </a:rPr>
              <a:t> </a:t>
            </a:r>
            <a:r>
              <a:rPr lang="en-US" sz="2000" b="1">
                <a:solidFill>
                  <a:schemeClr val="bg2"/>
                </a:solidFill>
              </a:rPr>
              <a:t>are equidistant from point B, and since they have equal and opposite charges, then the total potential is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zero</a:t>
            </a:r>
            <a:r>
              <a:rPr lang="en-US" sz="2000" b="1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1567748" name="AutoShape 4"/>
          <p:cNvSpPr>
            <a:spLocks noChangeArrowheads="1"/>
          </p:cNvSpPr>
          <p:nvPr/>
        </p:nvSpPr>
        <p:spPr bwMode="auto">
          <a:xfrm>
            <a:off x="0" y="0"/>
            <a:ext cx="9144000" cy="30829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67749" name="Oval 5"/>
          <p:cNvSpPr>
            <a:spLocks noChangeArrowheads="1"/>
          </p:cNvSpPr>
          <p:nvPr/>
        </p:nvSpPr>
        <p:spPr bwMode="auto">
          <a:xfrm>
            <a:off x="5332413" y="1338263"/>
            <a:ext cx="2219325" cy="544512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567750" name="Rectangle 6"/>
          <p:cNvSpPr>
            <a:spLocks noChangeArrowheads="1"/>
          </p:cNvSpPr>
          <p:nvPr/>
        </p:nvSpPr>
        <p:spPr bwMode="auto">
          <a:xfrm>
            <a:off x="5784850" y="962025"/>
            <a:ext cx="1601788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 i="1">
                <a:solidFill>
                  <a:schemeClr val="tx2"/>
                </a:solidFill>
              </a:rPr>
              <a:t>V</a:t>
            </a:r>
            <a:r>
              <a:rPr lang="en-US" sz="2000" b="1">
                <a:solidFill>
                  <a:schemeClr val="tx2"/>
                </a:solidFill>
              </a:rPr>
              <a:t> &gt; 0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2)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 i="1">
                <a:solidFill>
                  <a:schemeClr val="tx2"/>
                </a:solidFill>
              </a:rPr>
              <a:t>V</a:t>
            </a:r>
            <a:r>
              <a:rPr lang="en-US" sz="2000" b="1">
                <a:solidFill>
                  <a:schemeClr val="tx2"/>
                </a:solidFill>
              </a:rPr>
              <a:t> = 0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3)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 i="1">
                <a:solidFill>
                  <a:schemeClr val="tx2"/>
                </a:solidFill>
              </a:rPr>
              <a:t>V</a:t>
            </a:r>
            <a:r>
              <a:rPr lang="en-US" sz="2000" b="1">
                <a:solidFill>
                  <a:schemeClr val="tx2"/>
                </a:solidFill>
              </a:rPr>
              <a:t> &lt; 0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endParaRPr lang="en-US" sz="2000" b="1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940300" y="3309938"/>
            <a:ext cx="4189413" cy="3103562"/>
            <a:chOff x="3112" y="2085"/>
            <a:chExt cx="2639" cy="1955"/>
          </a:xfrm>
        </p:grpSpPr>
        <p:pic>
          <p:nvPicPr>
            <p:cNvPr id="1567752" name="Picture 8" descr="FG17_009"/>
            <p:cNvPicPr>
              <a:picLocks noChangeAspect="1" noChangeArrowheads="1"/>
            </p:cNvPicPr>
            <p:nvPr/>
          </p:nvPicPr>
          <p:blipFill>
            <a:blip r:embed="rId3" cstate="print">
              <a:lum bright="-30000" contrast="42000"/>
            </a:blip>
            <a:srcRect l="7770" t="3874" r="5603" b="5498"/>
            <a:stretch>
              <a:fillRect/>
            </a:stretch>
          </p:blipFill>
          <p:spPr bwMode="auto">
            <a:xfrm>
              <a:off x="3112" y="2085"/>
              <a:ext cx="2639" cy="1955"/>
            </a:xfrm>
            <a:prstGeom prst="rect">
              <a:avLst/>
            </a:prstGeom>
            <a:noFill/>
          </p:spPr>
        </p:pic>
        <p:sp>
          <p:nvSpPr>
            <p:cNvPr id="1567753" name="Oval 9"/>
            <p:cNvSpPr>
              <a:spLocks noChangeArrowheads="1"/>
            </p:cNvSpPr>
            <p:nvPr/>
          </p:nvSpPr>
          <p:spPr bwMode="auto">
            <a:xfrm>
              <a:off x="3376" y="2506"/>
              <a:ext cx="89" cy="96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567754" name="Oval 10"/>
            <p:cNvSpPr>
              <a:spLocks noChangeArrowheads="1"/>
            </p:cNvSpPr>
            <p:nvPr/>
          </p:nvSpPr>
          <p:spPr bwMode="auto">
            <a:xfrm>
              <a:off x="4338" y="2517"/>
              <a:ext cx="90" cy="96"/>
            </a:xfrm>
            <a:prstGeom prst="ellipse">
              <a:avLst/>
            </a:prstGeom>
            <a:solidFill>
              <a:schemeClr val="tx2"/>
            </a:solidFill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567755" name="Text Box 11"/>
            <p:cNvSpPr txBox="1">
              <a:spLocks noChangeArrowheads="1"/>
            </p:cNvSpPr>
            <p:nvPr/>
          </p:nvSpPr>
          <p:spPr bwMode="auto">
            <a:xfrm>
              <a:off x="3242" y="2256"/>
              <a:ext cx="255" cy="2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A</a:t>
              </a:r>
              <a:endParaRPr lang="en-US" b="1">
                <a:solidFill>
                  <a:srgbClr val="00DFC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567756" name="Text Box 12"/>
            <p:cNvSpPr txBox="1">
              <a:spLocks noChangeArrowheads="1"/>
            </p:cNvSpPr>
            <p:nvPr/>
          </p:nvSpPr>
          <p:spPr bwMode="auto">
            <a:xfrm>
              <a:off x="4195" y="2266"/>
              <a:ext cx="244" cy="2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B</a:t>
              </a:r>
              <a:endParaRPr lang="en-US" b="1">
                <a:solidFill>
                  <a:srgbClr val="00DFC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1567757" name="Rectangle 13"/>
          <p:cNvSpPr>
            <a:spLocks noChangeArrowheads="1"/>
          </p:cNvSpPr>
          <p:nvPr/>
        </p:nvSpPr>
        <p:spPr bwMode="auto">
          <a:xfrm>
            <a:off x="787400" y="1044575"/>
            <a:ext cx="3214688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5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	What is the electric potential at point B?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67758" name="Rectangle 14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31) Electric </a:t>
            </a:r>
            <a:r>
              <a:rPr lang="en-US" sz="2800" dirty="0">
                <a:solidFill>
                  <a:schemeClr val="accent2"/>
                </a:solidFill>
              </a:rPr>
              <a:t>Potential II</a:t>
            </a:r>
          </a:p>
        </p:txBody>
      </p:sp>
      <p:sp>
        <p:nvSpPr>
          <p:cNvPr id="1567759" name="Text Box 15"/>
          <p:cNvSpPr txBox="1">
            <a:spLocks noChangeArrowheads="1"/>
          </p:cNvSpPr>
          <p:nvPr/>
        </p:nvSpPr>
        <p:spPr bwMode="auto">
          <a:xfrm>
            <a:off x="427038" y="5659438"/>
            <a:ext cx="4117975" cy="7112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What is the potential at the origin of the </a:t>
            </a:r>
            <a:r>
              <a:rPr lang="en-US" sz="2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x-y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axes?</a:t>
            </a:r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9794" name="AutoShape 2"/>
          <p:cNvSpPr>
            <a:spLocks noChangeArrowheads="1"/>
          </p:cNvSpPr>
          <p:nvPr/>
        </p:nvSpPr>
        <p:spPr bwMode="auto">
          <a:xfrm>
            <a:off x="0" y="0"/>
            <a:ext cx="9144000" cy="316865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6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15975"/>
            <a:ext cx="4006850" cy="2039938"/>
          </a:xfrm>
          <a:noFill/>
          <a:ln/>
        </p:spPr>
        <p:txBody>
          <a:bodyPr/>
          <a:lstStyle/>
          <a:p>
            <a:pPr marL="401638" indent="-401638">
              <a:lnSpc>
                <a:spcPct val="120000"/>
              </a:lnSpc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Four point charges are arranged at the corners of a square.   Find the </a:t>
            </a: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electric field </a:t>
            </a: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and the </a:t>
            </a: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 </a:t>
            </a: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at the </a:t>
            </a: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center of the square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1569796" name="Rectangle 4"/>
          <p:cNvSpPr>
            <a:spLocks noChangeArrowheads="1"/>
          </p:cNvSpPr>
          <p:nvPr/>
        </p:nvSpPr>
        <p:spPr bwMode="auto">
          <a:xfrm>
            <a:off x="4551363" y="722313"/>
            <a:ext cx="45926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 i="1">
                <a:solidFill>
                  <a:schemeClr val="tx2"/>
                </a:solidFill>
              </a:rPr>
              <a:t>E</a:t>
            </a:r>
            <a:r>
              <a:rPr lang="en-US" sz="2000" b="1">
                <a:solidFill>
                  <a:schemeClr val="tx2"/>
                </a:solidFill>
              </a:rPr>
              <a:t> = 0     </a:t>
            </a:r>
            <a:r>
              <a:rPr lang="en-US" sz="2000" b="1" i="1">
                <a:solidFill>
                  <a:schemeClr val="tx2"/>
                </a:solidFill>
              </a:rPr>
              <a:t>V</a:t>
            </a:r>
            <a:r>
              <a:rPr lang="en-US" sz="2000" b="1">
                <a:solidFill>
                  <a:schemeClr val="tx2"/>
                </a:solidFill>
              </a:rPr>
              <a:t> = 0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2)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 i="1">
                <a:solidFill>
                  <a:schemeClr val="tx2"/>
                </a:solidFill>
              </a:rPr>
              <a:t>E</a:t>
            </a:r>
            <a:r>
              <a:rPr lang="en-US" sz="2000" b="1">
                <a:solidFill>
                  <a:schemeClr val="tx2"/>
                </a:solidFill>
              </a:rPr>
              <a:t> = 0     </a:t>
            </a:r>
            <a:r>
              <a:rPr lang="en-US" sz="2000" b="1" i="1">
                <a:solidFill>
                  <a:schemeClr val="tx2"/>
                </a:solidFill>
              </a:rPr>
              <a:t>V</a:t>
            </a:r>
            <a:r>
              <a:rPr lang="en-US" sz="2000" b="1">
                <a:solidFill>
                  <a:schemeClr val="tx2"/>
                </a:solidFill>
              </a:rPr>
              <a:t> </a:t>
            </a: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 0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3)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 i="1">
                <a:solidFill>
                  <a:schemeClr val="tx2"/>
                </a:solidFill>
                <a:sym typeface="Symbol" pitchFamily="18" charset="2"/>
              </a:rPr>
              <a:t>E</a:t>
            </a: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  0     </a:t>
            </a:r>
            <a:r>
              <a:rPr lang="en-US" sz="2000" b="1" i="1">
                <a:solidFill>
                  <a:schemeClr val="tx2"/>
                </a:solidFill>
                <a:sym typeface="Symbol" pitchFamily="18" charset="2"/>
              </a:rPr>
              <a:t>V</a:t>
            </a: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  0</a:t>
            </a:r>
            <a:endParaRPr lang="en-US" sz="2000" b="1">
              <a:solidFill>
                <a:schemeClr val="tx2"/>
              </a:solidFill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4)   </a:t>
            </a:r>
            <a:r>
              <a:rPr lang="en-US" sz="2000" b="1" i="1">
                <a:solidFill>
                  <a:schemeClr val="tx2"/>
                </a:solidFill>
                <a:sym typeface="Symbol" pitchFamily="18" charset="2"/>
              </a:rPr>
              <a:t>E</a:t>
            </a: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  0     </a:t>
            </a:r>
            <a:r>
              <a:rPr lang="en-US" sz="2000" b="1" i="1">
                <a:solidFill>
                  <a:schemeClr val="tx2"/>
                </a:solidFill>
                <a:sym typeface="Symbol" pitchFamily="18" charset="2"/>
              </a:rPr>
              <a:t>V</a:t>
            </a: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000" b="1">
                <a:solidFill>
                  <a:schemeClr val="tx2"/>
                </a:solidFill>
              </a:rPr>
              <a:t>=</a:t>
            </a: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 0</a:t>
            </a: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5)   </a:t>
            </a:r>
            <a:r>
              <a:rPr lang="en-US" sz="2000" b="1" i="1">
                <a:solidFill>
                  <a:schemeClr val="tx2"/>
                </a:solidFill>
              </a:rPr>
              <a:t>E</a:t>
            </a:r>
            <a:r>
              <a:rPr lang="en-US" sz="2000" b="1">
                <a:solidFill>
                  <a:schemeClr val="tx2"/>
                </a:solidFill>
              </a:rPr>
              <a:t> = </a:t>
            </a:r>
            <a:r>
              <a:rPr lang="en-US" sz="2000" b="1" i="1">
                <a:solidFill>
                  <a:schemeClr val="tx2"/>
                </a:solidFill>
              </a:rPr>
              <a:t>V</a:t>
            </a:r>
            <a:r>
              <a:rPr lang="en-US" sz="2000" b="1">
                <a:solidFill>
                  <a:schemeClr val="tx2"/>
                </a:solidFill>
              </a:rPr>
              <a:t> regardless of the value</a:t>
            </a:r>
            <a:endParaRPr lang="en-US" sz="2000" b="1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760663" y="3478213"/>
            <a:ext cx="3848100" cy="2660650"/>
            <a:chOff x="2885" y="2030"/>
            <a:chExt cx="2424" cy="1676"/>
          </a:xfrm>
        </p:grpSpPr>
        <p:sp>
          <p:nvSpPr>
            <p:cNvPr id="1569798" name="Rectangle 6"/>
            <p:cNvSpPr>
              <a:spLocks noChangeArrowheads="1"/>
            </p:cNvSpPr>
            <p:nvPr/>
          </p:nvSpPr>
          <p:spPr bwMode="auto">
            <a:xfrm>
              <a:off x="2885" y="2030"/>
              <a:ext cx="2424" cy="1676"/>
            </a:xfrm>
            <a:prstGeom prst="rect">
              <a:avLst/>
            </a:prstGeom>
            <a:solidFill>
              <a:srgbClr val="5F5F5F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023" y="2065"/>
              <a:ext cx="2167" cy="1500"/>
              <a:chOff x="3126" y="2352"/>
              <a:chExt cx="2167" cy="1500"/>
            </a:xfrm>
          </p:grpSpPr>
          <p:sp>
            <p:nvSpPr>
              <p:cNvPr id="1569800" name="Rectangle 8"/>
              <p:cNvSpPr>
                <a:spLocks noChangeArrowheads="1"/>
              </p:cNvSpPr>
              <p:nvPr/>
            </p:nvSpPr>
            <p:spPr bwMode="auto">
              <a:xfrm>
                <a:off x="3572" y="2495"/>
                <a:ext cx="1209" cy="1209"/>
              </a:xfrm>
              <a:prstGeom prst="rect">
                <a:avLst/>
              </a:prstGeom>
              <a:noFill/>
              <a:ln w="3175" cap="rnd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69801" name="Oval 9"/>
              <p:cNvSpPr>
                <a:spLocks noChangeArrowheads="1"/>
              </p:cNvSpPr>
              <p:nvPr/>
            </p:nvSpPr>
            <p:spPr bwMode="auto">
              <a:xfrm>
                <a:off x="4164" y="3077"/>
                <a:ext cx="35" cy="3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69802" name="Oval 10"/>
              <p:cNvSpPr>
                <a:spLocks noChangeArrowheads="1"/>
              </p:cNvSpPr>
              <p:nvPr/>
            </p:nvSpPr>
            <p:spPr bwMode="auto">
              <a:xfrm>
                <a:off x="3498" y="2423"/>
                <a:ext cx="150" cy="15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</a:pPr>
                <a:endParaRPr lang="en-US">
                  <a:solidFill>
                    <a:schemeClr val="accent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9803" name="Oval 11"/>
              <p:cNvSpPr>
                <a:spLocks noChangeArrowheads="1"/>
              </p:cNvSpPr>
              <p:nvPr/>
            </p:nvSpPr>
            <p:spPr bwMode="auto">
              <a:xfrm>
                <a:off x="3495" y="3620"/>
                <a:ext cx="150" cy="15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69804" name="Text Box 12"/>
              <p:cNvSpPr txBox="1">
                <a:spLocks noChangeArrowheads="1"/>
              </p:cNvSpPr>
              <p:nvPr/>
            </p:nvSpPr>
            <p:spPr bwMode="auto">
              <a:xfrm>
                <a:off x="3151" y="3587"/>
                <a:ext cx="329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-</a:t>
                </a:r>
                <a:r>
                  <a:rPr lang="en-US" b="1" i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Q</a:t>
                </a:r>
                <a:endParaRPr lang="en-US" i="1">
                  <a:solidFill>
                    <a:srgbClr val="00DFCA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569805" name="Text Box 13"/>
              <p:cNvSpPr txBox="1">
                <a:spLocks noChangeArrowheads="1"/>
              </p:cNvSpPr>
              <p:nvPr/>
            </p:nvSpPr>
            <p:spPr bwMode="auto">
              <a:xfrm>
                <a:off x="3126" y="2352"/>
                <a:ext cx="329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-</a:t>
                </a:r>
                <a:r>
                  <a:rPr lang="en-US" b="1" i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Q</a:t>
                </a:r>
                <a:endParaRPr lang="en-US" i="1">
                  <a:solidFill>
                    <a:srgbClr val="00DFCA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569806" name="Text Box 14"/>
              <p:cNvSpPr txBox="1">
                <a:spLocks noChangeArrowheads="1"/>
              </p:cNvSpPr>
              <p:nvPr/>
            </p:nvSpPr>
            <p:spPr bwMode="auto">
              <a:xfrm>
                <a:off x="4891" y="2368"/>
                <a:ext cx="377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b="1">
                    <a:solidFill>
                      <a:srgbClr val="FC0128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+</a:t>
                </a:r>
                <a:r>
                  <a:rPr lang="en-US" b="1" i="1">
                    <a:solidFill>
                      <a:srgbClr val="FC0128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Q</a:t>
                </a:r>
                <a:endParaRPr lang="en-US" i="1">
                  <a:solidFill>
                    <a:srgbClr val="00DFCA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569807" name="Text Box 15"/>
              <p:cNvSpPr txBox="1">
                <a:spLocks noChangeArrowheads="1"/>
              </p:cNvSpPr>
              <p:nvPr/>
            </p:nvSpPr>
            <p:spPr bwMode="auto">
              <a:xfrm>
                <a:off x="4916" y="3563"/>
                <a:ext cx="377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b="1">
                    <a:solidFill>
                      <a:srgbClr val="FC0128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+</a:t>
                </a:r>
                <a:r>
                  <a:rPr lang="en-US" b="1" i="1">
                    <a:solidFill>
                      <a:srgbClr val="FC0128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Q</a:t>
                </a:r>
                <a:endParaRPr lang="en-US" i="1">
                  <a:solidFill>
                    <a:srgbClr val="00DFCA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569808" name="Oval 16"/>
              <p:cNvSpPr>
                <a:spLocks noChangeArrowheads="1"/>
              </p:cNvSpPr>
              <p:nvPr/>
            </p:nvSpPr>
            <p:spPr bwMode="auto">
              <a:xfrm>
                <a:off x="4702" y="2419"/>
                <a:ext cx="150" cy="150"/>
              </a:xfrm>
              <a:prstGeom prst="ellipse">
                <a:avLst/>
              </a:prstGeom>
              <a:solidFill>
                <a:srgbClr val="FC012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69809" name="Oval 17"/>
              <p:cNvSpPr>
                <a:spLocks noChangeArrowheads="1"/>
              </p:cNvSpPr>
              <p:nvPr/>
            </p:nvSpPr>
            <p:spPr bwMode="auto">
              <a:xfrm>
                <a:off x="4706" y="3623"/>
                <a:ext cx="150" cy="150"/>
              </a:xfrm>
              <a:prstGeom prst="ellipse">
                <a:avLst/>
              </a:prstGeom>
              <a:solidFill>
                <a:srgbClr val="FC012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69810" name="Oval 18"/>
              <p:cNvSpPr>
                <a:spLocks noChangeArrowheads="1"/>
              </p:cNvSpPr>
              <p:nvPr/>
            </p:nvSpPr>
            <p:spPr bwMode="auto">
              <a:xfrm>
                <a:off x="4138" y="3064"/>
                <a:ext cx="92" cy="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1569811" name="Rectangle 19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32) Hollywood </a:t>
            </a:r>
            <a:r>
              <a:rPr lang="en-US" sz="2800" dirty="0">
                <a:solidFill>
                  <a:schemeClr val="accent2"/>
                </a:solidFill>
              </a:rPr>
              <a:t>Square</a:t>
            </a:r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1842" name="AutoShape 2"/>
          <p:cNvSpPr>
            <a:spLocks noChangeArrowheads="1"/>
          </p:cNvSpPr>
          <p:nvPr/>
        </p:nvSpPr>
        <p:spPr bwMode="auto">
          <a:xfrm>
            <a:off x="0" y="0"/>
            <a:ext cx="9144000" cy="316865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71843" name="Oval 3"/>
          <p:cNvSpPr>
            <a:spLocks noChangeArrowheads="1"/>
          </p:cNvSpPr>
          <p:nvPr/>
        </p:nvSpPr>
        <p:spPr bwMode="auto">
          <a:xfrm>
            <a:off x="4205288" y="2051050"/>
            <a:ext cx="3048000" cy="5175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5718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815975"/>
            <a:ext cx="4006850" cy="2039938"/>
          </a:xfrm>
          <a:noFill/>
          <a:ln/>
        </p:spPr>
        <p:txBody>
          <a:bodyPr/>
          <a:lstStyle/>
          <a:p>
            <a:pPr marL="401638" indent="-401638">
              <a:lnSpc>
                <a:spcPct val="120000"/>
              </a:lnSpc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Four point charges are arranged at the corners of a square.   Find the </a:t>
            </a: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electric field </a:t>
            </a: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and the </a:t>
            </a: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 </a:t>
            </a: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at the </a:t>
            </a: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center of the square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1571845" name="Rectangle 5"/>
          <p:cNvSpPr>
            <a:spLocks noChangeArrowheads="1"/>
          </p:cNvSpPr>
          <p:nvPr/>
        </p:nvSpPr>
        <p:spPr bwMode="auto">
          <a:xfrm>
            <a:off x="4551363" y="722313"/>
            <a:ext cx="45926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 i="1">
                <a:solidFill>
                  <a:schemeClr val="tx2"/>
                </a:solidFill>
              </a:rPr>
              <a:t>E</a:t>
            </a:r>
            <a:r>
              <a:rPr lang="en-US" sz="2000" b="1">
                <a:solidFill>
                  <a:schemeClr val="tx2"/>
                </a:solidFill>
              </a:rPr>
              <a:t> = 0     </a:t>
            </a:r>
            <a:r>
              <a:rPr lang="en-US" sz="2000" b="1" i="1">
                <a:solidFill>
                  <a:schemeClr val="tx2"/>
                </a:solidFill>
              </a:rPr>
              <a:t>V</a:t>
            </a:r>
            <a:r>
              <a:rPr lang="en-US" sz="2000" b="1">
                <a:solidFill>
                  <a:schemeClr val="tx2"/>
                </a:solidFill>
              </a:rPr>
              <a:t> = 0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2)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 i="1">
                <a:solidFill>
                  <a:schemeClr val="tx2"/>
                </a:solidFill>
              </a:rPr>
              <a:t>E</a:t>
            </a:r>
            <a:r>
              <a:rPr lang="en-US" sz="2000" b="1">
                <a:solidFill>
                  <a:schemeClr val="tx2"/>
                </a:solidFill>
              </a:rPr>
              <a:t> = 0     </a:t>
            </a:r>
            <a:r>
              <a:rPr lang="en-US" sz="2000" b="1" i="1">
                <a:solidFill>
                  <a:schemeClr val="tx2"/>
                </a:solidFill>
              </a:rPr>
              <a:t>V</a:t>
            </a:r>
            <a:r>
              <a:rPr lang="en-US" sz="2000" b="1">
                <a:solidFill>
                  <a:schemeClr val="tx2"/>
                </a:solidFill>
              </a:rPr>
              <a:t> </a:t>
            </a: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 0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3)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 i="1">
                <a:solidFill>
                  <a:schemeClr val="tx2"/>
                </a:solidFill>
                <a:sym typeface="Symbol" pitchFamily="18" charset="2"/>
              </a:rPr>
              <a:t>E</a:t>
            </a: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  0     </a:t>
            </a:r>
            <a:r>
              <a:rPr lang="en-US" sz="2000" b="1" i="1">
                <a:solidFill>
                  <a:schemeClr val="tx2"/>
                </a:solidFill>
                <a:sym typeface="Symbol" pitchFamily="18" charset="2"/>
              </a:rPr>
              <a:t>V</a:t>
            </a: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  0</a:t>
            </a:r>
            <a:endParaRPr lang="en-US" sz="2000" b="1">
              <a:solidFill>
                <a:schemeClr val="tx2"/>
              </a:solidFill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4)   </a:t>
            </a:r>
            <a:r>
              <a:rPr lang="en-US" sz="2000" b="1" i="1">
                <a:solidFill>
                  <a:schemeClr val="tx2"/>
                </a:solidFill>
                <a:sym typeface="Symbol" pitchFamily="18" charset="2"/>
              </a:rPr>
              <a:t>E</a:t>
            </a: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  0     </a:t>
            </a:r>
            <a:r>
              <a:rPr lang="en-US" sz="2000" b="1" i="1">
                <a:solidFill>
                  <a:schemeClr val="tx2"/>
                </a:solidFill>
                <a:sym typeface="Symbol" pitchFamily="18" charset="2"/>
              </a:rPr>
              <a:t>V</a:t>
            </a: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000" b="1">
                <a:solidFill>
                  <a:schemeClr val="tx2"/>
                </a:solidFill>
              </a:rPr>
              <a:t>=</a:t>
            </a: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 0</a:t>
            </a: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5)   </a:t>
            </a:r>
            <a:r>
              <a:rPr lang="en-US" sz="2000" b="1" i="1">
                <a:solidFill>
                  <a:schemeClr val="tx2"/>
                </a:solidFill>
              </a:rPr>
              <a:t>E</a:t>
            </a:r>
            <a:r>
              <a:rPr lang="en-US" sz="2000" b="1">
                <a:solidFill>
                  <a:schemeClr val="tx2"/>
                </a:solidFill>
              </a:rPr>
              <a:t> = </a:t>
            </a:r>
            <a:r>
              <a:rPr lang="en-US" sz="2000" b="1" i="1">
                <a:solidFill>
                  <a:schemeClr val="tx2"/>
                </a:solidFill>
              </a:rPr>
              <a:t>V</a:t>
            </a:r>
            <a:r>
              <a:rPr lang="en-US" sz="2000" b="1">
                <a:solidFill>
                  <a:schemeClr val="tx2"/>
                </a:solidFill>
              </a:rPr>
              <a:t> regardless of the value</a:t>
            </a:r>
            <a:endParaRPr lang="en-US" sz="2000" b="1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295900" y="3490913"/>
            <a:ext cx="3848100" cy="2660650"/>
            <a:chOff x="2885" y="2030"/>
            <a:chExt cx="2424" cy="1676"/>
          </a:xfrm>
        </p:grpSpPr>
        <p:sp>
          <p:nvSpPr>
            <p:cNvPr id="1571847" name="Rectangle 7"/>
            <p:cNvSpPr>
              <a:spLocks noChangeArrowheads="1"/>
            </p:cNvSpPr>
            <p:nvPr/>
          </p:nvSpPr>
          <p:spPr bwMode="auto">
            <a:xfrm>
              <a:off x="2885" y="2030"/>
              <a:ext cx="2424" cy="1676"/>
            </a:xfrm>
            <a:prstGeom prst="rect">
              <a:avLst/>
            </a:prstGeom>
            <a:solidFill>
              <a:srgbClr val="5F5F5F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023" y="2065"/>
              <a:ext cx="2167" cy="1500"/>
              <a:chOff x="3126" y="2352"/>
              <a:chExt cx="2167" cy="1500"/>
            </a:xfrm>
          </p:grpSpPr>
          <p:sp>
            <p:nvSpPr>
              <p:cNvPr id="1571849" name="Rectangle 9"/>
              <p:cNvSpPr>
                <a:spLocks noChangeArrowheads="1"/>
              </p:cNvSpPr>
              <p:nvPr/>
            </p:nvSpPr>
            <p:spPr bwMode="auto">
              <a:xfrm>
                <a:off x="3572" y="2495"/>
                <a:ext cx="1209" cy="1209"/>
              </a:xfrm>
              <a:prstGeom prst="rect">
                <a:avLst/>
              </a:prstGeom>
              <a:noFill/>
              <a:ln w="3175" cap="rnd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71850" name="Oval 10"/>
              <p:cNvSpPr>
                <a:spLocks noChangeArrowheads="1"/>
              </p:cNvSpPr>
              <p:nvPr/>
            </p:nvSpPr>
            <p:spPr bwMode="auto">
              <a:xfrm>
                <a:off x="4164" y="3077"/>
                <a:ext cx="35" cy="3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71851" name="Oval 11"/>
              <p:cNvSpPr>
                <a:spLocks noChangeArrowheads="1"/>
              </p:cNvSpPr>
              <p:nvPr/>
            </p:nvSpPr>
            <p:spPr bwMode="auto">
              <a:xfrm>
                <a:off x="3498" y="2423"/>
                <a:ext cx="150" cy="15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</a:pPr>
                <a:endParaRPr lang="en-US">
                  <a:solidFill>
                    <a:schemeClr val="accent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1852" name="Oval 12"/>
              <p:cNvSpPr>
                <a:spLocks noChangeArrowheads="1"/>
              </p:cNvSpPr>
              <p:nvPr/>
            </p:nvSpPr>
            <p:spPr bwMode="auto">
              <a:xfrm>
                <a:off x="3495" y="3620"/>
                <a:ext cx="150" cy="15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71853" name="Text Box 13"/>
              <p:cNvSpPr txBox="1">
                <a:spLocks noChangeArrowheads="1"/>
              </p:cNvSpPr>
              <p:nvPr/>
            </p:nvSpPr>
            <p:spPr bwMode="auto">
              <a:xfrm>
                <a:off x="3151" y="3587"/>
                <a:ext cx="329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-</a:t>
                </a:r>
                <a:r>
                  <a:rPr lang="en-US" b="1" i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Q</a:t>
                </a:r>
                <a:endParaRPr lang="en-US" i="1">
                  <a:solidFill>
                    <a:srgbClr val="00DFCA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571854" name="Text Box 14"/>
              <p:cNvSpPr txBox="1">
                <a:spLocks noChangeArrowheads="1"/>
              </p:cNvSpPr>
              <p:nvPr/>
            </p:nvSpPr>
            <p:spPr bwMode="auto">
              <a:xfrm>
                <a:off x="3126" y="2352"/>
                <a:ext cx="329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-</a:t>
                </a:r>
                <a:r>
                  <a:rPr lang="en-US" b="1" i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Q</a:t>
                </a:r>
                <a:endParaRPr lang="en-US" i="1">
                  <a:solidFill>
                    <a:srgbClr val="00DFCA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571855" name="Text Box 15"/>
              <p:cNvSpPr txBox="1">
                <a:spLocks noChangeArrowheads="1"/>
              </p:cNvSpPr>
              <p:nvPr/>
            </p:nvSpPr>
            <p:spPr bwMode="auto">
              <a:xfrm>
                <a:off x="4891" y="2368"/>
                <a:ext cx="377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b="1">
                    <a:solidFill>
                      <a:srgbClr val="FC0128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+</a:t>
                </a:r>
                <a:r>
                  <a:rPr lang="en-US" b="1" i="1">
                    <a:solidFill>
                      <a:srgbClr val="FC0128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Q</a:t>
                </a:r>
                <a:endParaRPr lang="en-US" i="1">
                  <a:solidFill>
                    <a:srgbClr val="00DFCA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571856" name="Text Box 16"/>
              <p:cNvSpPr txBox="1">
                <a:spLocks noChangeArrowheads="1"/>
              </p:cNvSpPr>
              <p:nvPr/>
            </p:nvSpPr>
            <p:spPr bwMode="auto">
              <a:xfrm>
                <a:off x="4916" y="3563"/>
                <a:ext cx="377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b="1">
                    <a:solidFill>
                      <a:srgbClr val="FC0128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+</a:t>
                </a:r>
                <a:r>
                  <a:rPr lang="en-US" b="1" i="1">
                    <a:solidFill>
                      <a:srgbClr val="FC0128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Q</a:t>
                </a:r>
                <a:endParaRPr lang="en-US" i="1">
                  <a:solidFill>
                    <a:srgbClr val="00DFCA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571857" name="Oval 17"/>
              <p:cNvSpPr>
                <a:spLocks noChangeArrowheads="1"/>
              </p:cNvSpPr>
              <p:nvPr/>
            </p:nvSpPr>
            <p:spPr bwMode="auto">
              <a:xfrm>
                <a:off x="4702" y="2419"/>
                <a:ext cx="150" cy="150"/>
              </a:xfrm>
              <a:prstGeom prst="ellipse">
                <a:avLst/>
              </a:prstGeom>
              <a:solidFill>
                <a:srgbClr val="FC012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71858" name="Oval 18"/>
              <p:cNvSpPr>
                <a:spLocks noChangeArrowheads="1"/>
              </p:cNvSpPr>
              <p:nvPr/>
            </p:nvSpPr>
            <p:spPr bwMode="auto">
              <a:xfrm>
                <a:off x="4706" y="3623"/>
                <a:ext cx="150" cy="150"/>
              </a:xfrm>
              <a:prstGeom prst="ellipse">
                <a:avLst/>
              </a:prstGeom>
              <a:solidFill>
                <a:srgbClr val="FC012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71859" name="Oval 19"/>
              <p:cNvSpPr>
                <a:spLocks noChangeArrowheads="1"/>
              </p:cNvSpPr>
              <p:nvPr/>
            </p:nvSpPr>
            <p:spPr bwMode="auto">
              <a:xfrm>
                <a:off x="4138" y="3064"/>
                <a:ext cx="92" cy="9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1571860" name="AutoShape 20"/>
          <p:cNvSpPr>
            <a:spLocks noChangeArrowheads="1"/>
          </p:cNvSpPr>
          <p:nvPr/>
        </p:nvSpPr>
        <p:spPr bwMode="auto">
          <a:xfrm>
            <a:off x="0" y="3271838"/>
            <a:ext cx="5195888" cy="25971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571861" name="Rectangle 21"/>
          <p:cNvSpPr>
            <a:spLocks noChangeArrowheads="1"/>
          </p:cNvSpPr>
          <p:nvPr/>
        </p:nvSpPr>
        <p:spPr bwMode="auto">
          <a:xfrm>
            <a:off x="0" y="3305175"/>
            <a:ext cx="5246688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    The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 is zero</a:t>
            </a:r>
            <a:r>
              <a:rPr lang="en-US" sz="2000" b="1">
                <a:solidFill>
                  <a:schemeClr val="bg2"/>
                </a:solidFill>
              </a:rPr>
              <a:t>:   the scalar contributions from the two positive charges cancel the two minus charges.  </a:t>
            </a:r>
          </a:p>
          <a:p>
            <a:pPr marL="285750" indent="-285750">
              <a:lnSpc>
                <a:spcPct val="12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    However, the contributions from the electric field add up as vectors, and they do not cancel (so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it is non-zero</a:t>
            </a:r>
            <a:r>
              <a:rPr lang="en-US" sz="2000" b="1">
                <a:solidFill>
                  <a:schemeClr val="bg2"/>
                </a:solidFill>
              </a:rPr>
              <a:t>).</a:t>
            </a:r>
          </a:p>
        </p:txBody>
      </p:sp>
      <p:sp>
        <p:nvSpPr>
          <p:cNvPr id="1571862" name="Line 22"/>
          <p:cNvSpPr>
            <a:spLocks noChangeShapeType="1"/>
          </p:cNvSpPr>
          <p:nvPr/>
        </p:nvSpPr>
        <p:spPr bwMode="auto">
          <a:xfrm>
            <a:off x="0" y="4597400"/>
            <a:ext cx="4997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71863" name="Rectangle 23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32) Hollywood </a:t>
            </a:r>
            <a:r>
              <a:rPr lang="en-US" sz="2800" dirty="0">
                <a:solidFill>
                  <a:schemeClr val="accent2"/>
                </a:solidFill>
              </a:rPr>
              <a:t>Square</a:t>
            </a:r>
          </a:p>
        </p:txBody>
      </p:sp>
      <p:sp>
        <p:nvSpPr>
          <p:cNvPr id="1571864" name="Text Box 24"/>
          <p:cNvSpPr txBox="1">
            <a:spLocks noChangeArrowheads="1"/>
          </p:cNvSpPr>
          <p:nvPr/>
        </p:nvSpPr>
        <p:spPr bwMode="auto">
          <a:xfrm>
            <a:off x="476250" y="6000750"/>
            <a:ext cx="4170363" cy="7112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What is the direction of the electric field at the center?</a:t>
            </a:r>
          </a:p>
        </p:txBody>
      </p:sp>
    </p:spTree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3890" name="AutoShape 2"/>
          <p:cNvSpPr>
            <a:spLocks noChangeArrowheads="1"/>
          </p:cNvSpPr>
          <p:nvPr/>
        </p:nvSpPr>
        <p:spPr bwMode="auto">
          <a:xfrm>
            <a:off x="0" y="0"/>
            <a:ext cx="9144000" cy="30829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7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450" y="973138"/>
            <a:ext cx="2903538" cy="1063625"/>
          </a:xfrm>
          <a:noFill/>
          <a:ln/>
        </p:spPr>
        <p:txBody>
          <a:bodyPr/>
          <a:lstStyle/>
          <a:p>
            <a:pPr marL="401638" indent="-401638">
              <a:lnSpc>
                <a:spcPct val="130000"/>
              </a:lnSpc>
              <a:buFont typeface="Monotype Sorts" pitchFamily="2" charset="2"/>
              <a:buNone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At which point does 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= 0?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30600" y="723900"/>
            <a:ext cx="3925888" cy="3579813"/>
            <a:chOff x="2865" y="1634"/>
            <a:chExt cx="2473" cy="2255"/>
          </a:xfrm>
        </p:grpSpPr>
        <p:sp>
          <p:nvSpPr>
            <p:cNvPr id="1573893" name="Rectangle 5"/>
            <p:cNvSpPr>
              <a:spLocks noChangeArrowheads="1"/>
            </p:cNvSpPr>
            <p:nvPr/>
          </p:nvSpPr>
          <p:spPr bwMode="auto">
            <a:xfrm>
              <a:off x="2865" y="1634"/>
              <a:ext cx="2473" cy="225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940" y="1716"/>
              <a:ext cx="2330" cy="2094"/>
              <a:chOff x="2940" y="1375"/>
              <a:chExt cx="2330" cy="2094"/>
            </a:xfrm>
          </p:grpSpPr>
          <p:sp>
            <p:nvSpPr>
              <p:cNvPr id="1573895" name="Line 7"/>
              <p:cNvSpPr>
                <a:spLocks noChangeShapeType="1"/>
              </p:cNvSpPr>
              <p:nvPr/>
            </p:nvSpPr>
            <p:spPr bwMode="auto">
              <a:xfrm>
                <a:off x="3159" y="2510"/>
                <a:ext cx="17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1573896" name="Oval 8"/>
              <p:cNvSpPr>
                <a:spLocks noChangeArrowheads="1"/>
              </p:cNvSpPr>
              <p:nvPr/>
            </p:nvSpPr>
            <p:spPr bwMode="auto">
              <a:xfrm>
                <a:off x="2975" y="2336"/>
                <a:ext cx="306" cy="308"/>
              </a:xfrm>
              <a:prstGeom prst="ellipse">
                <a:avLst/>
              </a:prstGeom>
              <a:solidFill>
                <a:srgbClr val="FC012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73897" name="Oval 9"/>
              <p:cNvSpPr>
                <a:spLocks noChangeArrowheads="1"/>
              </p:cNvSpPr>
              <p:nvPr/>
            </p:nvSpPr>
            <p:spPr bwMode="auto">
              <a:xfrm>
                <a:off x="3990" y="2452"/>
                <a:ext cx="115" cy="11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73898" name="Oval 10"/>
              <p:cNvSpPr>
                <a:spLocks noChangeArrowheads="1"/>
              </p:cNvSpPr>
              <p:nvPr/>
            </p:nvSpPr>
            <p:spPr bwMode="auto">
              <a:xfrm>
                <a:off x="3985" y="1515"/>
                <a:ext cx="115" cy="11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73899" name="Oval 11"/>
              <p:cNvSpPr>
                <a:spLocks noChangeArrowheads="1"/>
              </p:cNvSpPr>
              <p:nvPr/>
            </p:nvSpPr>
            <p:spPr bwMode="auto">
              <a:xfrm>
                <a:off x="3984" y="3152"/>
                <a:ext cx="115" cy="11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73900" name="Oval 12"/>
              <p:cNvSpPr>
                <a:spLocks noChangeArrowheads="1"/>
              </p:cNvSpPr>
              <p:nvPr/>
            </p:nvSpPr>
            <p:spPr bwMode="auto">
              <a:xfrm>
                <a:off x="3987" y="1978"/>
                <a:ext cx="115" cy="11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73901" name="Text Box 13"/>
              <p:cNvSpPr txBox="1">
                <a:spLocks noChangeArrowheads="1"/>
              </p:cNvSpPr>
              <p:nvPr/>
            </p:nvSpPr>
            <p:spPr bwMode="auto">
              <a:xfrm>
                <a:off x="4048" y="1375"/>
                <a:ext cx="20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000" b="1">
                    <a:solidFill>
                      <a:schemeClr val="tx2"/>
                    </a:solidFill>
                  </a:rPr>
                  <a:t>1</a:t>
                </a:r>
                <a:endParaRPr lang="en-US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3902" name="Text Box 14"/>
              <p:cNvSpPr txBox="1">
                <a:spLocks noChangeArrowheads="1"/>
              </p:cNvSpPr>
              <p:nvPr/>
            </p:nvSpPr>
            <p:spPr bwMode="auto">
              <a:xfrm>
                <a:off x="4035" y="2246"/>
                <a:ext cx="223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b="1">
                    <a:solidFill>
                      <a:schemeClr val="tx2"/>
                    </a:solidFill>
                  </a:rPr>
                  <a:t>3</a:t>
                </a:r>
                <a:endParaRPr lang="en-US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3903" name="Text Box 15"/>
              <p:cNvSpPr txBox="1">
                <a:spLocks noChangeArrowheads="1"/>
              </p:cNvSpPr>
              <p:nvPr/>
            </p:nvSpPr>
            <p:spPr bwMode="auto">
              <a:xfrm>
                <a:off x="4050" y="1827"/>
                <a:ext cx="20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000" b="1">
                    <a:solidFill>
                      <a:schemeClr val="tx2"/>
                    </a:solidFill>
                  </a:rPr>
                  <a:t>2</a:t>
                </a:r>
                <a:endParaRPr lang="en-US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3904" name="Text Box 16"/>
              <p:cNvSpPr txBox="1">
                <a:spLocks noChangeArrowheads="1"/>
              </p:cNvSpPr>
              <p:nvPr/>
            </p:nvSpPr>
            <p:spPr bwMode="auto">
              <a:xfrm>
                <a:off x="4047" y="3238"/>
                <a:ext cx="20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000" b="1">
                    <a:solidFill>
                      <a:schemeClr val="tx2"/>
                    </a:solidFill>
                  </a:rPr>
                  <a:t>4</a:t>
                </a:r>
                <a:endParaRPr lang="en-US" sz="2000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3905" name="Text Box 17"/>
              <p:cNvSpPr txBox="1">
                <a:spLocks noChangeArrowheads="1"/>
              </p:cNvSpPr>
              <p:nvPr/>
            </p:nvSpPr>
            <p:spPr bwMode="auto">
              <a:xfrm>
                <a:off x="2940" y="2358"/>
                <a:ext cx="377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</a:t>
                </a:r>
                <a:r>
                  <a:rPr lang="en-US" b="1" i="1">
                    <a:solidFill>
                      <a:schemeClr val="bg2"/>
                    </a:solidFill>
                  </a:rPr>
                  <a:t>Q</a:t>
                </a:r>
                <a:endParaRPr lang="en-US" b="1" i="1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3906" name="Oval 18"/>
              <p:cNvSpPr>
                <a:spLocks noChangeArrowheads="1"/>
              </p:cNvSpPr>
              <p:nvPr/>
            </p:nvSpPr>
            <p:spPr bwMode="auto">
              <a:xfrm>
                <a:off x="4927" y="2338"/>
                <a:ext cx="305" cy="305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73907" name="Text Box 19"/>
              <p:cNvSpPr txBox="1">
                <a:spLocks noChangeArrowheads="1"/>
              </p:cNvSpPr>
              <p:nvPr/>
            </p:nvSpPr>
            <p:spPr bwMode="auto">
              <a:xfrm>
                <a:off x="4898" y="2358"/>
                <a:ext cx="372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–</a:t>
                </a:r>
                <a:r>
                  <a:rPr lang="en-US" b="1" i="1">
                    <a:solidFill>
                      <a:schemeClr val="bg2"/>
                    </a:solidFill>
                  </a:rPr>
                  <a:t>Q</a:t>
                </a:r>
                <a:endParaRPr lang="en-US" b="1" i="1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3908" name="Line 20"/>
              <p:cNvSpPr>
                <a:spLocks noChangeShapeType="1"/>
              </p:cNvSpPr>
              <p:nvPr/>
            </p:nvSpPr>
            <p:spPr bwMode="auto">
              <a:xfrm rot="5400000">
                <a:off x="3043" y="2432"/>
                <a:ext cx="200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CA"/>
              </a:p>
            </p:txBody>
          </p:sp>
        </p:grpSp>
      </p:grpSp>
      <p:sp>
        <p:nvSpPr>
          <p:cNvPr id="1573909" name="Rectangle 21"/>
          <p:cNvSpPr>
            <a:spLocks noChangeArrowheads="1"/>
          </p:cNvSpPr>
          <p:nvPr/>
        </p:nvSpPr>
        <p:spPr bwMode="auto">
          <a:xfrm>
            <a:off x="6511925" y="1096963"/>
            <a:ext cx="227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5)  </a:t>
            </a:r>
            <a:r>
              <a:rPr lang="en-US" sz="2000" b="1">
                <a:solidFill>
                  <a:schemeClr val="tx2"/>
                </a:solidFill>
              </a:rPr>
              <a:t>all of them</a:t>
            </a:r>
            <a:endParaRPr lang="en-US" b="1"/>
          </a:p>
        </p:txBody>
      </p:sp>
      <p:sp>
        <p:nvSpPr>
          <p:cNvPr id="1573910" name="Rectangle 22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33) </a:t>
            </a:r>
            <a:r>
              <a:rPr lang="en-US" sz="2800" dirty="0" err="1" smtClean="0">
                <a:solidFill>
                  <a:schemeClr val="accent2"/>
                </a:solidFill>
              </a:rPr>
              <a:t>Equipotential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</a:rPr>
              <a:t>Surfaces I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5938" name="AutoShape 2"/>
          <p:cNvSpPr>
            <a:spLocks noChangeArrowheads="1"/>
          </p:cNvSpPr>
          <p:nvPr/>
        </p:nvSpPr>
        <p:spPr bwMode="auto">
          <a:xfrm>
            <a:off x="0" y="0"/>
            <a:ext cx="9144000" cy="30829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7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450" y="973138"/>
            <a:ext cx="2903538" cy="1063625"/>
          </a:xfrm>
          <a:noFill/>
          <a:ln/>
        </p:spPr>
        <p:txBody>
          <a:bodyPr/>
          <a:lstStyle/>
          <a:p>
            <a:pPr marL="401638" indent="-401638">
              <a:lnSpc>
                <a:spcPct val="130000"/>
              </a:lnSpc>
              <a:buFont typeface="Monotype Sorts" pitchFamily="2" charset="2"/>
              <a:buNone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At which point does 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= 0?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30600" y="723900"/>
            <a:ext cx="3925888" cy="3579813"/>
            <a:chOff x="2865" y="1634"/>
            <a:chExt cx="2473" cy="2255"/>
          </a:xfrm>
        </p:grpSpPr>
        <p:sp>
          <p:nvSpPr>
            <p:cNvPr id="1575941" name="Rectangle 5"/>
            <p:cNvSpPr>
              <a:spLocks noChangeArrowheads="1"/>
            </p:cNvSpPr>
            <p:nvPr/>
          </p:nvSpPr>
          <p:spPr bwMode="auto">
            <a:xfrm>
              <a:off x="2865" y="1634"/>
              <a:ext cx="2473" cy="225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940" y="1716"/>
              <a:ext cx="2330" cy="2094"/>
              <a:chOff x="2940" y="1375"/>
              <a:chExt cx="2330" cy="2094"/>
            </a:xfrm>
          </p:grpSpPr>
          <p:sp>
            <p:nvSpPr>
              <p:cNvPr id="1575943" name="Line 7"/>
              <p:cNvSpPr>
                <a:spLocks noChangeShapeType="1"/>
              </p:cNvSpPr>
              <p:nvPr/>
            </p:nvSpPr>
            <p:spPr bwMode="auto">
              <a:xfrm>
                <a:off x="3159" y="2510"/>
                <a:ext cx="17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1575944" name="Oval 8"/>
              <p:cNvSpPr>
                <a:spLocks noChangeArrowheads="1"/>
              </p:cNvSpPr>
              <p:nvPr/>
            </p:nvSpPr>
            <p:spPr bwMode="auto">
              <a:xfrm>
                <a:off x="2975" y="2336"/>
                <a:ext cx="306" cy="308"/>
              </a:xfrm>
              <a:prstGeom prst="ellipse">
                <a:avLst/>
              </a:prstGeom>
              <a:solidFill>
                <a:srgbClr val="FC012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75945" name="Oval 9"/>
              <p:cNvSpPr>
                <a:spLocks noChangeArrowheads="1"/>
              </p:cNvSpPr>
              <p:nvPr/>
            </p:nvSpPr>
            <p:spPr bwMode="auto">
              <a:xfrm>
                <a:off x="3990" y="2452"/>
                <a:ext cx="115" cy="11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75946" name="Oval 10"/>
              <p:cNvSpPr>
                <a:spLocks noChangeArrowheads="1"/>
              </p:cNvSpPr>
              <p:nvPr/>
            </p:nvSpPr>
            <p:spPr bwMode="auto">
              <a:xfrm>
                <a:off x="3985" y="1515"/>
                <a:ext cx="115" cy="11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75947" name="Oval 11"/>
              <p:cNvSpPr>
                <a:spLocks noChangeArrowheads="1"/>
              </p:cNvSpPr>
              <p:nvPr/>
            </p:nvSpPr>
            <p:spPr bwMode="auto">
              <a:xfrm>
                <a:off x="3984" y="3152"/>
                <a:ext cx="115" cy="11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75948" name="Oval 12"/>
              <p:cNvSpPr>
                <a:spLocks noChangeArrowheads="1"/>
              </p:cNvSpPr>
              <p:nvPr/>
            </p:nvSpPr>
            <p:spPr bwMode="auto">
              <a:xfrm>
                <a:off x="3987" y="1978"/>
                <a:ext cx="115" cy="11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75949" name="Text Box 13"/>
              <p:cNvSpPr txBox="1">
                <a:spLocks noChangeArrowheads="1"/>
              </p:cNvSpPr>
              <p:nvPr/>
            </p:nvSpPr>
            <p:spPr bwMode="auto">
              <a:xfrm>
                <a:off x="4048" y="1375"/>
                <a:ext cx="20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000" b="1">
                    <a:solidFill>
                      <a:schemeClr val="tx2"/>
                    </a:solidFill>
                  </a:rPr>
                  <a:t>1</a:t>
                </a:r>
                <a:endParaRPr lang="en-US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5950" name="Text Box 14"/>
              <p:cNvSpPr txBox="1">
                <a:spLocks noChangeArrowheads="1"/>
              </p:cNvSpPr>
              <p:nvPr/>
            </p:nvSpPr>
            <p:spPr bwMode="auto">
              <a:xfrm>
                <a:off x="4035" y="2246"/>
                <a:ext cx="223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b="1">
                    <a:solidFill>
                      <a:schemeClr val="tx2"/>
                    </a:solidFill>
                  </a:rPr>
                  <a:t>3</a:t>
                </a:r>
                <a:endParaRPr lang="en-US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5951" name="Text Box 15"/>
              <p:cNvSpPr txBox="1">
                <a:spLocks noChangeArrowheads="1"/>
              </p:cNvSpPr>
              <p:nvPr/>
            </p:nvSpPr>
            <p:spPr bwMode="auto">
              <a:xfrm>
                <a:off x="4050" y="1827"/>
                <a:ext cx="20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000" b="1">
                    <a:solidFill>
                      <a:schemeClr val="tx2"/>
                    </a:solidFill>
                  </a:rPr>
                  <a:t>2</a:t>
                </a:r>
                <a:endParaRPr lang="en-US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5952" name="Text Box 16"/>
              <p:cNvSpPr txBox="1">
                <a:spLocks noChangeArrowheads="1"/>
              </p:cNvSpPr>
              <p:nvPr/>
            </p:nvSpPr>
            <p:spPr bwMode="auto">
              <a:xfrm>
                <a:off x="4047" y="3238"/>
                <a:ext cx="20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000" b="1">
                    <a:solidFill>
                      <a:schemeClr val="tx2"/>
                    </a:solidFill>
                  </a:rPr>
                  <a:t>4</a:t>
                </a:r>
                <a:endParaRPr lang="en-US" sz="2000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5953" name="Text Box 17"/>
              <p:cNvSpPr txBox="1">
                <a:spLocks noChangeArrowheads="1"/>
              </p:cNvSpPr>
              <p:nvPr/>
            </p:nvSpPr>
            <p:spPr bwMode="auto">
              <a:xfrm>
                <a:off x="2940" y="2358"/>
                <a:ext cx="377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+</a:t>
                </a:r>
                <a:r>
                  <a:rPr lang="en-US" b="1" i="1">
                    <a:solidFill>
                      <a:schemeClr val="bg2"/>
                    </a:solidFill>
                  </a:rPr>
                  <a:t>Q</a:t>
                </a:r>
                <a:endParaRPr lang="en-US" b="1" i="1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5954" name="Oval 18"/>
              <p:cNvSpPr>
                <a:spLocks noChangeArrowheads="1"/>
              </p:cNvSpPr>
              <p:nvPr/>
            </p:nvSpPr>
            <p:spPr bwMode="auto">
              <a:xfrm>
                <a:off x="4927" y="2338"/>
                <a:ext cx="305" cy="305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75955" name="Text Box 19"/>
              <p:cNvSpPr txBox="1">
                <a:spLocks noChangeArrowheads="1"/>
              </p:cNvSpPr>
              <p:nvPr/>
            </p:nvSpPr>
            <p:spPr bwMode="auto">
              <a:xfrm>
                <a:off x="4898" y="2358"/>
                <a:ext cx="372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b="1">
                    <a:solidFill>
                      <a:schemeClr val="bg2"/>
                    </a:solidFill>
                  </a:rPr>
                  <a:t>–</a:t>
                </a:r>
                <a:r>
                  <a:rPr lang="en-US" b="1" i="1">
                    <a:solidFill>
                      <a:schemeClr val="bg2"/>
                    </a:solidFill>
                  </a:rPr>
                  <a:t>Q</a:t>
                </a:r>
                <a:endParaRPr lang="en-US" b="1" i="1">
                  <a:solidFill>
                    <a:srgbClr val="00DFCA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5956" name="Line 20"/>
              <p:cNvSpPr>
                <a:spLocks noChangeShapeType="1"/>
              </p:cNvSpPr>
              <p:nvPr/>
            </p:nvSpPr>
            <p:spPr bwMode="auto">
              <a:xfrm rot="5400000">
                <a:off x="3043" y="2432"/>
                <a:ext cx="200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CA"/>
              </a:p>
            </p:txBody>
          </p:sp>
        </p:grpSp>
      </p:grpSp>
      <p:sp>
        <p:nvSpPr>
          <p:cNvPr id="1575957" name="Rectangle 21"/>
          <p:cNvSpPr>
            <a:spLocks noChangeArrowheads="1"/>
          </p:cNvSpPr>
          <p:nvPr/>
        </p:nvSpPr>
        <p:spPr bwMode="auto">
          <a:xfrm>
            <a:off x="6511925" y="1096963"/>
            <a:ext cx="227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5)  </a:t>
            </a:r>
            <a:r>
              <a:rPr lang="en-US" sz="2000" b="1">
                <a:solidFill>
                  <a:schemeClr val="tx2"/>
                </a:solidFill>
              </a:rPr>
              <a:t>all of them</a:t>
            </a:r>
            <a:endParaRPr lang="en-US" b="1"/>
          </a:p>
        </p:txBody>
      </p:sp>
      <p:sp>
        <p:nvSpPr>
          <p:cNvPr id="1575958" name="Oval 22"/>
          <p:cNvSpPr>
            <a:spLocks noChangeArrowheads="1"/>
          </p:cNvSpPr>
          <p:nvPr/>
        </p:nvSpPr>
        <p:spPr bwMode="auto">
          <a:xfrm>
            <a:off x="6064250" y="1006475"/>
            <a:ext cx="3079750" cy="5429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575959" name="AutoShape 23"/>
          <p:cNvSpPr>
            <a:spLocks noChangeArrowheads="1"/>
          </p:cNvSpPr>
          <p:nvPr/>
        </p:nvSpPr>
        <p:spPr bwMode="auto">
          <a:xfrm>
            <a:off x="817563" y="4446588"/>
            <a:ext cx="7591425" cy="1739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575960" name="Rectangle 24"/>
          <p:cNvSpPr>
            <a:spLocks noChangeArrowheads="1"/>
          </p:cNvSpPr>
          <p:nvPr/>
        </p:nvSpPr>
        <p:spPr bwMode="auto">
          <a:xfrm>
            <a:off x="811213" y="4433888"/>
            <a:ext cx="7497762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3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	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 of the points are equidistant from both charges</a:t>
            </a:r>
            <a:r>
              <a:rPr lang="en-US" sz="2000" b="1">
                <a:solidFill>
                  <a:schemeClr val="bg2"/>
                </a:solidFill>
              </a:rPr>
              <a:t>.  Since the charges are equal and opposite, their contributions to the potential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cancel out</a:t>
            </a:r>
            <a:r>
              <a:rPr lang="en-US" sz="2000" b="1">
                <a:solidFill>
                  <a:srgbClr val="FF0000"/>
                </a:solidFill>
              </a:rPr>
              <a:t>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everywhere</a:t>
            </a:r>
            <a:r>
              <a:rPr lang="en-US" sz="2000" b="1">
                <a:solidFill>
                  <a:schemeClr val="bg2"/>
                </a:solidFill>
              </a:rPr>
              <a:t> along the mid-plane between the charges.</a:t>
            </a:r>
          </a:p>
        </p:txBody>
      </p:sp>
      <p:sp>
        <p:nvSpPr>
          <p:cNvPr id="1575961" name="Rectangle 25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33) </a:t>
            </a:r>
            <a:r>
              <a:rPr lang="en-US" sz="2800" dirty="0" err="1" smtClean="0">
                <a:solidFill>
                  <a:schemeClr val="accent2"/>
                </a:solidFill>
              </a:rPr>
              <a:t>Equipotential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</a:rPr>
              <a:t>Surfaces I</a:t>
            </a:r>
          </a:p>
        </p:txBody>
      </p:sp>
      <p:sp>
        <p:nvSpPr>
          <p:cNvPr id="1575962" name="Text Box 26"/>
          <p:cNvSpPr txBox="1">
            <a:spLocks noChangeArrowheads="1"/>
          </p:cNvSpPr>
          <p:nvPr/>
        </p:nvSpPr>
        <p:spPr bwMode="auto">
          <a:xfrm>
            <a:off x="450850" y="6294438"/>
            <a:ext cx="8278813" cy="406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What is the direction of the electric field at all 4 points?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986" name="AutoShape 2"/>
          <p:cNvSpPr>
            <a:spLocks noChangeArrowheads="1"/>
          </p:cNvSpPr>
          <p:nvPr/>
        </p:nvSpPr>
        <p:spPr bwMode="auto">
          <a:xfrm>
            <a:off x="0" y="0"/>
            <a:ext cx="9144000" cy="3875088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7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8" y="754063"/>
            <a:ext cx="8843962" cy="484187"/>
          </a:xfrm>
          <a:noFill/>
          <a:ln/>
        </p:spPr>
        <p:txBody>
          <a:bodyPr/>
          <a:lstStyle/>
          <a:p>
            <a:pPr marL="401638" indent="-401638">
              <a:lnSpc>
                <a:spcPct val="11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/>
              <a:t>Which of these configurations gives </a:t>
            </a:r>
            <a:r>
              <a:rPr lang="en-US" b="1" i="1"/>
              <a:t>V</a:t>
            </a:r>
            <a:r>
              <a:rPr lang="en-US" b="1"/>
              <a:t> = 0 at all points on the </a:t>
            </a:r>
            <a:r>
              <a:rPr lang="en-US" b="1" i="1"/>
              <a:t>x</a:t>
            </a:r>
            <a:r>
              <a:rPr lang="en-US" b="1"/>
              <a:t>-axis?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1577988" name="Rectangle 4"/>
          <p:cNvSpPr>
            <a:spLocks noChangeArrowheads="1"/>
          </p:cNvSpPr>
          <p:nvPr/>
        </p:nvSpPr>
        <p:spPr bwMode="auto">
          <a:xfrm>
            <a:off x="2079625" y="3389313"/>
            <a:ext cx="591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4)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000" b="1">
                <a:solidFill>
                  <a:schemeClr val="tx2"/>
                </a:solidFill>
              </a:rPr>
              <a:t>all of the above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5)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000" b="1">
                <a:solidFill>
                  <a:schemeClr val="tx2"/>
                </a:solidFill>
              </a:rPr>
              <a:t>none of the above</a:t>
            </a:r>
            <a:endParaRPr lang="en-US" sz="2000" b="1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90575" y="1285875"/>
            <a:ext cx="8034338" cy="1968500"/>
            <a:chOff x="498" y="810"/>
            <a:chExt cx="5061" cy="1240"/>
          </a:xfrm>
        </p:grpSpPr>
        <p:sp>
          <p:nvSpPr>
            <p:cNvPr id="1577990" name="Rectangle 6"/>
            <p:cNvSpPr>
              <a:spLocks noChangeArrowheads="1"/>
            </p:cNvSpPr>
            <p:nvPr/>
          </p:nvSpPr>
          <p:spPr bwMode="auto">
            <a:xfrm>
              <a:off x="992" y="1735"/>
              <a:ext cx="37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chemeClr val="tx2"/>
                  </a:solidFill>
                </a:rPr>
                <a:t>1)</a:t>
              </a:r>
              <a:endParaRPr lang="en-US" sz="2000" b="1">
                <a:solidFill>
                  <a:schemeClr val="hlink"/>
                </a:solidFill>
              </a:endParaRPr>
            </a:p>
          </p:txBody>
        </p:sp>
        <p:sp>
          <p:nvSpPr>
            <p:cNvPr id="1577991" name="Line 7"/>
            <p:cNvSpPr>
              <a:spLocks noChangeShapeType="1"/>
            </p:cNvSpPr>
            <p:nvPr/>
          </p:nvSpPr>
          <p:spPr bwMode="auto">
            <a:xfrm>
              <a:off x="703" y="1338"/>
              <a:ext cx="9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77992" name="Rectangle 8"/>
            <p:cNvSpPr>
              <a:spLocks noChangeArrowheads="1"/>
            </p:cNvSpPr>
            <p:nvPr/>
          </p:nvSpPr>
          <p:spPr bwMode="auto">
            <a:xfrm>
              <a:off x="895" y="1059"/>
              <a:ext cx="533" cy="5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77993" name="Oval 9"/>
            <p:cNvSpPr>
              <a:spLocks noChangeArrowheads="1"/>
            </p:cNvSpPr>
            <p:nvPr/>
          </p:nvSpPr>
          <p:spPr bwMode="auto">
            <a:xfrm>
              <a:off x="861" y="1031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77994" name="Oval 10"/>
            <p:cNvSpPr>
              <a:spLocks noChangeArrowheads="1"/>
            </p:cNvSpPr>
            <p:nvPr/>
          </p:nvSpPr>
          <p:spPr bwMode="auto">
            <a:xfrm>
              <a:off x="842" y="1552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77995" name="Oval 11"/>
            <p:cNvSpPr>
              <a:spLocks noChangeArrowheads="1"/>
            </p:cNvSpPr>
            <p:nvPr/>
          </p:nvSpPr>
          <p:spPr bwMode="auto">
            <a:xfrm>
              <a:off x="1380" y="1555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77996" name="Oval 12"/>
            <p:cNvSpPr>
              <a:spLocks noChangeArrowheads="1"/>
            </p:cNvSpPr>
            <p:nvPr/>
          </p:nvSpPr>
          <p:spPr bwMode="auto">
            <a:xfrm>
              <a:off x="1380" y="1027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77997" name="Text Box 13"/>
            <p:cNvSpPr txBox="1">
              <a:spLocks noChangeArrowheads="1"/>
            </p:cNvSpPr>
            <p:nvPr/>
          </p:nvSpPr>
          <p:spPr bwMode="auto">
            <a:xfrm>
              <a:off x="1590" y="1284"/>
              <a:ext cx="323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/>
                <a:t>x</a:t>
              </a:r>
            </a:p>
          </p:txBody>
        </p:sp>
        <p:sp>
          <p:nvSpPr>
            <p:cNvPr id="1577998" name="Text Box 14"/>
            <p:cNvSpPr txBox="1">
              <a:spLocks noChangeArrowheads="1"/>
            </p:cNvSpPr>
            <p:nvPr/>
          </p:nvSpPr>
          <p:spPr bwMode="auto">
            <a:xfrm>
              <a:off x="504" y="818"/>
              <a:ext cx="62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+2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77999" name="Text Box 15"/>
            <p:cNvSpPr txBox="1">
              <a:spLocks noChangeArrowheads="1"/>
            </p:cNvSpPr>
            <p:nvPr/>
          </p:nvSpPr>
          <p:spPr bwMode="auto">
            <a:xfrm>
              <a:off x="498" y="1566"/>
              <a:ext cx="58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-2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78000" name="Text Box 16"/>
            <p:cNvSpPr txBox="1">
              <a:spLocks noChangeArrowheads="1"/>
            </p:cNvSpPr>
            <p:nvPr/>
          </p:nvSpPr>
          <p:spPr bwMode="auto">
            <a:xfrm>
              <a:off x="1299" y="829"/>
              <a:ext cx="62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+1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78001" name="Text Box 17"/>
            <p:cNvSpPr txBox="1">
              <a:spLocks noChangeArrowheads="1"/>
            </p:cNvSpPr>
            <p:nvPr/>
          </p:nvSpPr>
          <p:spPr bwMode="auto">
            <a:xfrm>
              <a:off x="1348" y="1546"/>
              <a:ext cx="58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-1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78002" name="Rectangle 18"/>
            <p:cNvSpPr>
              <a:spLocks noChangeArrowheads="1"/>
            </p:cNvSpPr>
            <p:nvPr/>
          </p:nvSpPr>
          <p:spPr bwMode="auto">
            <a:xfrm>
              <a:off x="2714" y="1742"/>
              <a:ext cx="37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chemeClr val="tx2"/>
                  </a:solidFill>
                </a:rPr>
                <a:t>2)</a:t>
              </a:r>
              <a:endParaRPr lang="en-US" sz="2700" b="1">
                <a:solidFill>
                  <a:schemeClr val="hlink"/>
                </a:solidFill>
              </a:endParaRPr>
            </a:p>
          </p:txBody>
        </p:sp>
        <p:sp>
          <p:nvSpPr>
            <p:cNvPr id="1578003" name="Line 19"/>
            <p:cNvSpPr>
              <a:spLocks noChangeShapeType="1"/>
            </p:cNvSpPr>
            <p:nvPr/>
          </p:nvSpPr>
          <p:spPr bwMode="auto">
            <a:xfrm>
              <a:off x="2426" y="1339"/>
              <a:ext cx="9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78004" name="Rectangle 20"/>
            <p:cNvSpPr>
              <a:spLocks noChangeArrowheads="1"/>
            </p:cNvSpPr>
            <p:nvPr/>
          </p:nvSpPr>
          <p:spPr bwMode="auto">
            <a:xfrm>
              <a:off x="2618" y="1061"/>
              <a:ext cx="533" cy="5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78005" name="Oval 21"/>
            <p:cNvSpPr>
              <a:spLocks noChangeArrowheads="1"/>
            </p:cNvSpPr>
            <p:nvPr/>
          </p:nvSpPr>
          <p:spPr bwMode="auto">
            <a:xfrm>
              <a:off x="2584" y="1033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78006" name="Oval 22"/>
            <p:cNvSpPr>
              <a:spLocks noChangeArrowheads="1"/>
            </p:cNvSpPr>
            <p:nvPr/>
          </p:nvSpPr>
          <p:spPr bwMode="auto">
            <a:xfrm>
              <a:off x="2565" y="1553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78007" name="Oval 23"/>
            <p:cNvSpPr>
              <a:spLocks noChangeArrowheads="1"/>
            </p:cNvSpPr>
            <p:nvPr/>
          </p:nvSpPr>
          <p:spPr bwMode="auto">
            <a:xfrm>
              <a:off x="3103" y="1556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78008" name="Oval 24"/>
            <p:cNvSpPr>
              <a:spLocks noChangeArrowheads="1"/>
            </p:cNvSpPr>
            <p:nvPr/>
          </p:nvSpPr>
          <p:spPr bwMode="auto">
            <a:xfrm>
              <a:off x="3103" y="1029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78009" name="Text Box 25"/>
            <p:cNvSpPr txBox="1">
              <a:spLocks noChangeArrowheads="1"/>
            </p:cNvSpPr>
            <p:nvPr/>
          </p:nvSpPr>
          <p:spPr bwMode="auto">
            <a:xfrm>
              <a:off x="3313" y="1286"/>
              <a:ext cx="323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/>
                <a:t>x</a:t>
              </a:r>
            </a:p>
          </p:txBody>
        </p:sp>
        <p:sp>
          <p:nvSpPr>
            <p:cNvPr id="1578010" name="Text Box 26"/>
            <p:cNvSpPr txBox="1">
              <a:spLocks noChangeArrowheads="1"/>
            </p:cNvSpPr>
            <p:nvPr/>
          </p:nvSpPr>
          <p:spPr bwMode="auto">
            <a:xfrm>
              <a:off x="2186" y="810"/>
              <a:ext cx="62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+2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78011" name="Text Box 27"/>
            <p:cNvSpPr txBox="1">
              <a:spLocks noChangeArrowheads="1"/>
            </p:cNvSpPr>
            <p:nvPr/>
          </p:nvSpPr>
          <p:spPr bwMode="auto">
            <a:xfrm>
              <a:off x="2221" y="1578"/>
              <a:ext cx="58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-1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78012" name="Text Box 28"/>
            <p:cNvSpPr txBox="1">
              <a:spLocks noChangeArrowheads="1"/>
            </p:cNvSpPr>
            <p:nvPr/>
          </p:nvSpPr>
          <p:spPr bwMode="auto">
            <a:xfrm>
              <a:off x="3043" y="841"/>
              <a:ext cx="62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+1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78013" name="Text Box 29"/>
            <p:cNvSpPr txBox="1">
              <a:spLocks noChangeArrowheads="1"/>
            </p:cNvSpPr>
            <p:nvPr/>
          </p:nvSpPr>
          <p:spPr bwMode="auto">
            <a:xfrm>
              <a:off x="3112" y="1557"/>
              <a:ext cx="58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-2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78014" name="Rectangle 30"/>
            <p:cNvSpPr>
              <a:spLocks noChangeArrowheads="1"/>
            </p:cNvSpPr>
            <p:nvPr/>
          </p:nvSpPr>
          <p:spPr bwMode="auto">
            <a:xfrm>
              <a:off x="4504" y="1759"/>
              <a:ext cx="37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chemeClr val="tx2"/>
                  </a:solidFill>
                </a:rPr>
                <a:t>3)</a:t>
              </a:r>
              <a:endParaRPr lang="en-US" sz="2700" b="1">
                <a:solidFill>
                  <a:schemeClr val="hlink"/>
                </a:solidFill>
              </a:endParaRPr>
            </a:p>
          </p:txBody>
        </p:sp>
        <p:sp>
          <p:nvSpPr>
            <p:cNvPr id="1578015" name="Line 31"/>
            <p:cNvSpPr>
              <a:spLocks noChangeShapeType="1"/>
            </p:cNvSpPr>
            <p:nvPr/>
          </p:nvSpPr>
          <p:spPr bwMode="auto">
            <a:xfrm>
              <a:off x="4204" y="1341"/>
              <a:ext cx="9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78016" name="Rectangle 32"/>
            <p:cNvSpPr>
              <a:spLocks noChangeArrowheads="1"/>
            </p:cNvSpPr>
            <p:nvPr/>
          </p:nvSpPr>
          <p:spPr bwMode="auto">
            <a:xfrm>
              <a:off x="4395" y="1061"/>
              <a:ext cx="534" cy="53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78017" name="Oval 33"/>
            <p:cNvSpPr>
              <a:spLocks noChangeArrowheads="1"/>
            </p:cNvSpPr>
            <p:nvPr/>
          </p:nvSpPr>
          <p:spPr bwMode="auto">
            <a:xfrm>
              <a:off x="4362" y="1034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78018" name="Oval 34"/>
            <p:cNvSpPr>
              <a:spLocks noChangeArrowheads="1"/>
            </p:cNvSpPr>
            <p:nvPr/>
          </p:nvSpPr>
          <p:spPr bwMode="auto">
            <a:xfrm>
              <a:off x="4343" y="1556"/>
              <a:ext cx="82" cy="83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78019" name="Oval 35"/>
            <p:cNvSpPr>
              <a:spLocks noChangeArrowheads="1"/>
            </p:cNvSpPr>
            <p:nvPr/>
          </p:nvSpPr>
          <p:spPr bwMode="auto">
            <a:xfrm>
              <a:off x="4881" y="1559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78020" name="Oval 36"/>
            <p:cNvSpPr>
              <a:spLocks noChangeArrowheads="1"/>
            </p:cNvSpPr>
            <p:nvPr/>
          </p:nvSpPr>
          <p:spPr bwMode="auto">
            <a:xfrm>
              <a:off x="4881" y="1030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78021" name="Text Box 37"/>
            <p:cNvSpPr txBox="1">
              <a:spLocks noChangeArrowheads="1"/>
            </p:cNvSpPr>
            <p:nvPr/>
          </p:nvSpPr>
          <p:spPr bwMode="auto">
            <a:xfrm>
              <a:off x="5091" y="1287"/>
              <a:ext cx="323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/>
                <a:t>x</a:t>
              </a:r>
            </a:p>
          </p:txBody>
        </p:sp>
        <p:sp>
          <p:nvSpPr>
            <p:cNvPr id="1578022" name="Text Box 38"/>
            <p:cNvSpPr txBox="1">
              <a:spLocks noChangeArrowheads="1"/>
            </p:cNvSpPr>
            <p:nvPr/>
          </p:nvSpPr>
          <p:spPr bwMode="auto">
            <a:xfrm>
              <a:off x="3985" y="810"/>
              <a:ext cx="62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+2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78023" name="Text Box 39"/>
            <p:cNvSpPr txBox="1">
              <a:spLocks noChangeArrowheads="1"/>
            </p:cNvSpPr>
            <p:nvPr/>
          </p:nvSpPr>
          <p:spPr bwMode="auto">
            <a:xfrm>
              <a:off x="3999" y="1571"/>
              <a:ext cx="58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-1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78024" name="Text Box 40"/>
            <p:cNvSpPr txBox="1">
              <a:spLocks noChangeArrowheads="1"/>
            </p:cNvSpPr>
            <p:nvPr/>
          </p:nvSpPr>
          <p:spPr bwMode="auto">
            <a:xfrm>
              <a:off x="4821" y="831"/>
              <a:ext cx="58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-2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78025" name="Text Box 41"/>
            <p:cNvSpPr txBox="1">
              <a:spLocks noChangeArrowheads="1"/>
            </p:cNvSpPr>
            <p:nvPr/>
          </p:nvSpPr>
          <p:spPr bwMode="auto">
            <a:xfrm>
              <a:off x="4890" y="1561"/>
              <a:ext cx="669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+1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</a:p>
          </p:txBody>
        </p:sp>
      </p:grpSp>
      <p:sp>
        <p:nvSpPr>
          <p:cNvPr id="1578026" name="Rectangle 42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34) </a:t>
            </a:r>
            <a:r>
              <a:rPr lang="en-US" sz="2800" dirty="0" err="1" smtClean="0">
                <a:solidFill>
                  <a:schemeClr val="accent2"/>
                </a:solidFill>
              </a:rPr>
              <a:t>Equipotential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</a:rPr>
              <a:t>Surfaces II</a:t>
            </a:r>
          </a:p>
        </p:txBody>
      </p:sp>
    </p:spTree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4" name="AutoShape 2"/>
          <p:cNvSpPr>
            <a:spLocks noChangeArrowheads="1"/>
          </p:cNvSpPr>
          <p:nvPr/>
        </p:nvSpPr>
        <p:spPr bwMode="auto">
          <a:xfrm>
            <a:off x="1490663" y="4071938"/>
            <a:ext cx="6122987" cy="19224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580035" name="Rectangle 3"/>
          <p:cNvSpPr>
            <a:spLocks noChangeArrowheads="1"/>
          </p:cNvSpPr>
          <p:nvPr/>
        </p:nvSpPr>
        <p:spPr bwMode="auto">
          <a:xfrm>
            <a:off x="1493838" y="4159250"/>
            <a:ext cx="6072187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3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	Only in case (1), where opposite charges lie directly across the </a:t>
            </a:r>
            <a:r>
              <a:rPr lang="en-US" sz="2000" b="1" i="1">
                <a:solidFill>
                  <a:schemeClr val="bg2"/>
                </a:solidFill>
              </a:rPr>
              <a:t>x</a:t>
            </a:r>
            <a:r>
              <a:rPr lang="en-US" sz="2000" b="1">
                <a:solidFill>
                  <a:schemeClr val="bg2"/>
                </a:solidFill>
              </a:rPr>
              <a:t>-axis from each other, do the potentials from the two charges above the </a:t>
            </a:r>
            <a:r>
              <a:rPr lang="en-US" sz="2000" b="1" i="1">
                <a:solidFill>
                  <a:schemeClr val="bg2"/>
                </a:solidFill>
              </a:rPr>
              <a:t>x</a:t>
            </a:r>
            <a:r>
              <a:rPr lang="en-US" sz="2000" b="1">
                <a:solidFill>
                  <a:schemeClr val="bg2"/>
                </a:solidFill>
              </a:rPr>
              <a:t>-axis cancel the ones below the </a:t>
            </a:r>
            <a:r>
              <a:rPr lang="en-US" sz="2000" b="1" i="1">
                <a:solidFill>
                  <a:schemeClr val="bg2"/>
                </a:solidFill>
              </a:rPr>
              <a:t>x</a:t>
            </a:r>
            <a:r>
              <a:rPr lang="en-US" sz="2000" b="1">
                <a:solidFill>
                  <a:schemeClr val="bg2"/>
                </a:solidFill>
              </a:rPr>
              <a:t>-axis.</a:t>
            </a:r>
            <a:endParaRPr lang="en-US" sz="2200" b="1">
              <a:solidFill>
                <a:schemeClr val="bg2"/>
              </a:solidFill>
            </a:endParaRPr>
          </a:p>
        </p:txBody>
      </p:sp>
      <p:sp>
        <p:nvSpPr>
          <p:cNvPr id="1580036" name="AutoShape 4"/>
          <p:cNvSpPr>
            <a:spLocks noChangeArrowheads="1"/>
          </p:cNvSpPr>
          <p:nvPr/>
        </p:nvSpPr>
        <p:spPr bwMode="auto">
          <a:xfrm>
            <a:off x="0" y="0"/>
            <a:ext cx="9144000" cy="3875088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800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0038" y="754063"/>
            <a:ext cx="8843962" cy="484187"/>
          </a:xfrm>
          <a:noFill/>
          <a:ln/>
        </p:spPr>
        <p:txBody>
          <a:bodyPr/>
          <a:lstStyle/>
          <a:p>
            <a:pPr marL="401638" indent="-401638">
              <a:lnSpc>
                <a:spcPct val="11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/>
              <a:t>Which of these configurations gives </a:t>
            </a:r>
            <a:r>
              <a:rPr lang="en-US" b="1" i="1"/>
              <a:t>V</a:t>
            </a:r>
            <a:r>
              <a:rPr lang="en-US" b="1"/>
              <a:t> = 0 at all points on the </a:t>
            </a:r>
            <a:r>
              <a:rPr lang="en-US" b="1" i="1"/>
              <a:t>x</a:t>
            </a:r>
            <a:r>
              <a:rPr lang="en-US" b="1"/>
              <a:t>-axis?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1580038" name="Rectangle 6"/>
          <p:cNvSpPr>
            <a:spLocks noChangeArrowheads="1"/>
          </p:cNvSpPr>
          <p:nvPr/>
        </p:nvSpPr>
        <p:spPr bwMode="auto">
          <a:xfrm>
            <a:off x="2079625" y="3389313"/>
            <a:ext cx="591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4)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000" b="1">
                <a:solidFill>
                  <a:schemeClr val="tx2"/>
                </a:solidFill>
              </a:rPr>
              <a:t>all of the above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5)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000" b="1">
                <a:solidFill>
                  <a:schemeClr val="tx2"/>
                </a:solidFill>
              </a:rPr>
              <a:t>none of the above</a:t>
            </a:r>
            <a:endParaRPr lang="en-US" sz="2000" b="1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90575" y="1285875"/>
            <a:ext cx="8034338" cy="1968500"/>
            <a:chOff x="498" y="810"/>
            <a:chExt cx="5061" cy="1240"/>
          </a:xfrm>
        </p:grpSpPr>
        <p:sp>
          <p:nvSpPr>
            <p:cNvPr id="1580040" name="Rectangle 8"/>
            <p:cNvSpPr>
              <a:spLocks noChangeArrowheads="1"/>
            </p:cNvSpPr>
            <p:nvPr/>
          </p:nvSpPr>
          <p:spPr bwMode="auto">
            <a:xfrm>
              <a:off x="992" y="1735"/>
              <a:ext cx="37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chemeClr val="tx2"/>
                  </a:solidFill>
                </a:rPr>
                <a:t>1)</a:t>
              </a:r>
              <a:endParaRPr lang="en-US" sz="2000" b="1">
                <a:solidFill>
                  <a:schemeClr val="hlink"/>
                </a:solidFill>
              </a:endParaRPr>
            </a:p>
          </p:txBody>
        </p:sp>
        <p:sp>
          <p:nvSpPr>
            <p:cNvPr id="1580041" name="Line 9"/>
            <p:cNvSpPr>
              <a:spLocks noChangeShapeType="1"/>
            </p:cNvSpPr>
            <p:nvPr/>
          </p:nvSpPr>
          <p:spPr bwMode="auto">
            <a:xfrm>
              <a:off x="703" y="1338"/>
              <a:ext cx="9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0042" name="Rectangle 10"/>
            <p:cNvSpPr>
              <a:spLocks noChangeArrowheads="1"/>
            </p:cNvSpPr>
            <p:nvPr/>
          </p:nvSpPr>
          <p:spPr bwMode="auto">
            <a:xfrm>
              <a:off x="895" y="1059"/>
              <a:ext cx="533" cy="5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0043" name="Oval 11"/>
            <p:cNvSpPr>
              <a:spLocks noChangeArrowheads="1"/>
            </p:cNvSpPr>
            <p:nvPr/>
          </p:nvSpPr>
          <p:spPr bwMode="auto">
            <a:xfrm>
              <a:off x="861" y="1031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0044" name="Oval 12"/>
            <p:cNvSpPr>
              <a:spLocks noChangeArrowheads="1"/>
            </p:cNvSpPr>
            <p:nvPr/>
          </p:nvSpPr>
          <p:spPr bwMode="auto">
            <a:xfrm>
              <a:off x="842" y="1552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0045" name="Oval 13"/>
            <p:cNvSpPr>
              <a:spLocks noChangeArrowheads="1"/>
            </p:cNvSpPr>
            <p:nvPr/>
          </p:nvSpPr>
          <p:spPr bwMode="auto">
            <a:xfrm>
              <a:off x="1380" y="1555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0046" name="Oval 14"/>
            <p:cNvSpPr>
              <a:spLocks noChangeArrowheads="1"/>
            </p:cNvSpPr>
            <p:nvPr/>
          </p:nvSpPr>
          <p:spPr bwMode="auto">
            <a:xfrm>
              <a:off x="1380" y="1027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0047" name="Text Box 15"/>
            <p:cNvSpPr txBox="1">
              <a:spLocks noChangeArrowheads="1"/>
            </p:cNvSpPr>
            <p:nvPr/>
          </p:nvSpPr>
          <p:spPr bwMode="auto">
            <a:xfrm>
              <a:off x="1590" y="1284"/>
              <a:ext cx="323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/>
                <a:t>x</a:t>
              </a:r>
            </a:p>
          </p:txBody>
        </p:sp>
        <p:sp>
          <p:nvSpPr>
            <p:cNvPr id="1580048" name="Text Box 16"/>
            <p:cNvSpPr txBox="1">
              <a:spLocks noChangeArrowheads="1"/>
            </p:cNvSpPr>
            <p:nvPr/>
          </p:nvSpPr>
          <p:spPr bwMode="auto">
            <a:xfrm>
              <a:off x="504" y="818"/>
              <a:ext cx="62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+2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0049" name="Text Box 17"/>
            <p:cNvSpPr txBox="1">
              <a:spLocks noChangeArrowheads="1"/>
            </p:cNvSpPr>
            <p:nvPr/>
          </p:nvSpPr>
          <p:spPr bwMode="auto">
            <a:xfrm>
              <a:off x="498" y="1566"/>
              <a:ext cx="58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-2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0050" name="Text Box 18"/>
            <p:cNvSpPr txBox="1">
              <a:spLocks noChangeArrowheads="1"/>
            </p:cNvSpPr>
            <p:nvPr/>
          </p:nvSpPr>
          <p:spPr bwMode="auto">
            <a:xfrm>
              <a:off x="1299" y="829"/>
              <a:ext cx="62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+1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0051" name="Text Box 19"/>
            <p:cNvSpPr txBox="1">
              <a:spLocks noChangeArrowheads="1"/>
            </p:cNvSpPr>
            <p:nvPr/>
          </p:nvSpPr>
          <p:spPr bwMode="auto">
            <a:xfrm>
              <a:off x="1348" y="1546"/>
              <a:ext cx="58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-1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0052" name="Rectangle 20"/>
            <p:cNvSpPr>
              <a:spLocks noChangeArrowheads="1"/>
            </p:cNvSpPr>
            <p:nvPr/>
          </p:nvSpPr>
          <p:spPr bwMode="auto">
            <a:xfrm>
              <a:off x="2714" y="1742"/>
              <a:ext cx="37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chemeClr val="tx2"/>
                  </a:solidFill>
                </a:rPr>
                <a:t>2)</a:t>
              </a:r>
              <a:endParaRPr lang="en-US" sz="2700" b="1">
                <a:solidFill>
                  <a:schemeClr val="hlink"/>
                </a:solidFill>
              </a:endParaRPr>
            </a:p>
          </p:txBody>
        </p:sp>
        <p:sp>
          <p:nvSpPr>
            <p:cNvPr id="1580053" name="Line 21"/>
            <p:cNvSpPr>
              <a:spLocks noChangeShapeType="1"/>
            </p:cNvSpPr>
            <p:nvPr/>
          </p:nvSpPr>
          <p:spPr bwMode="auto">
            <a:xfrm>
              <a:off x="2426" y="1339"/>
              <a:ext cx="9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0054" name="Rectangle 22"/>
            <p:cNvSpPr>
              <a:spLocks noChangeArrowheads="1"/>
            </p:cNvSpPr>
            <p:nvPr/>
          </p:nvSpPr>
          <p:spPr bwMode="auto">
            <a:xfrm>
              <a:off x="2618" y="1061"/>
              <a:ext cx="533" cy="5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0055" name="Oval 23"/>
            <p:cNvSpPr>
              <a:spLocks noChangeArrowheads="1"/>
            </p:cNvSpPr>
            <p:nvPr/>
          </p:nvSpPr>
          <p:spPr bwMode="auto">
            <a:xfrm>
              <a:off x="2584" y="1033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0056" name="Oval 24"/>
            <p:cNvSpPr>
              <a:spLocks noChangeArrowheads="1"/>
            </p:cNvSpPr>
            <p:nvPr/>
          </p:nvSpPr>
          <p:spPr bwMode="auto">
            <a:xfrm>
              <a:off x="2565" y="1553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0057" name="Oval 25"/>
            <p:cNvSpPr>
              <a:spLocks noChangeArrowheads="1"/>
            </p:cNvSpPr>
            <p:nvPr/>
          </p:nvSpPr>
          <p:spPr bwMode="auto">
            <a:xfrm>
              <a:off x="3103" y="1556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0058" name="Oval 26"/>
            <p:cNvSpPr>
              <a:spLocks noChangeArrowheads="1"/>
            </p:cNvSpPr>
            <p:nvPr/>
          </p:nvSpPr>
          <p:spPr bwMode="auto">
            <a:xfrm>
              <a:off x="3103" y="1029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0059" name="Text Box 27"/>
            <p:cNvSpPr txBox="1">
              <a:spLocks noChangeArrowheads="1"/>
            </p:cNvSpPr>
            <p:nvPr/>
          </p:nvSpPr>
          <p:spPr bwMode="auto">
            <a:xfrm>
              <a:off x="3313" y="1286"/>
              <a:ext cx="323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/>
                <a:t>x</a:t>
              </a:r>
            </a:p>
          </p:txBody>
        </p:sp>
        <p:sp>
          <p:nvSpPr>
            <p:cNvPr id="1580060" name="Text Box 28"/>
            <p:cNvSpPr txBox="1">
              <a:spLocks noChangeArrowheads="1"/>
            </p:cNvSpPr>
            <p:nvPr/>
          </p:nvSpPr>
          <p:spPr bwMode="auto">
            <a:xfrm>
              <a:off x="2186" y="810"/>
              <a:ext cx="62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+2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0061" name="Text Box 29"/>
            <p:cNvSpPr txBox="1">
              <a:spLocks noChangeArrowheads="1"/>
            </p:cNvSpPr>
            <p:nvPr/>
          </p:nvSpPr>
          <p:spPr bwMode="auto">
            <a:xfrm>
              <a:off x="2221" y="1578"/>
              <a:ext cx="58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-1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0062" name="Text Box 30"/>
            <p:cNvSpPr txBox="1">
              <a:spLocks noChangeArrowheads="1"/>
            </p:cNvSpPr>
            <p:nvPr/>
          </p:nvSpPr>
          <p:spPr bwMode="auto">
            <a:xfrm>
              <a:off x="3043" y="841"/>
              <a:ext cx="62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+1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0063" name="Text Box 31"/>
            <p:cNvSpPr txBox="1">
              <a:spLocks noChangeArrowheads="1"/>
            </p:cNvSpPr>
            <p:nvPr/>
          </p:nvSpPr>
          <p:spPr bwMode="auto">
            <a:xfrm>
              <a:off x="3112" y="1557"/>
              <a:ext cx="58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-2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0064" name="Rectangle 32"/>
            <p:cNvSpPr>
              <a:spLocks noChangeArrowheads="1"/>
            </p:cNvSpPr>
            <p:nvPr/>
          </p:nvSpPr>
          <p:spPr bwMode="auto">
            <a:xfrm>
              <a:off x="4504" y="1759"/>
              <a:ext cx="37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chemeClr val="tx2"/>
                  </a:solidFill>
                </a:rPr>
                <a:t>3)</a:t>
              </a:r>
              <a:endParaRPr lang="en-US" sz="2700" b="1">
                <a:solidFill>
                  <a:schemeClr val="hlink"/>
                </a:solidFill>
              </a:endParaRPr>
            </a:p>
          </p:txBody>
        </p:sp>
        <p:sp>
          <p:nvSpPr>
            <p:cNvPr id="1580065" name="Line 33"/>
            <p:cNvSpPr>
              <a:spLocks noChangeShapeType="1"/>
            </p:cNvSpPr>
            <p:nvPr/>
          </p:nvSpPr>
          <p:spPr bwMode="auto">
            <a:xfrm>
              <a:off x="4204" y="1341"/>
              <a:ext cx="9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0066" name="Rectangle 34"/>
            <p:cNvSpPr>
              <a:spLocks noChangeArrowheads="1"/>
            </p:cNvSpPr>
            <p:nvPr/>
          </p:nvSpPr>
          <p:spPr bwMode="auto">
            <a:xfrm>
              <a:off x="4395" y="1061"/>
              <a:ext cx="534" cy="53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0067" name="Oval 35"/>
            <p:cNvSpPr>
              <a:spLocks noChangeArrowheads="1"/>
            </p:cNvSpPr>
            <p:nvPr/>
          </p:nvSpPr>
          <p:spPr bwMode="auto">
            <a:xfrm>
              <a:off x="4362" y="1034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0068" name="Oval 36"/>
            <p:cNvSpPr>
              <a:spLocks noChangeArrowheads="1"/>
            </p:cNvSpPr>
            <p:nvPr/>
          </p:nvSpPr>
          <p:spPr bwMode="auto">
            <a:xfrm>
              <a:off x="4343" y="1556"/>
              <a:ext cx="82" cy="83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0069" name="Oval 37"/>
            <p:cNvSpPr>
              <a:spLocks noChangeArrowheads="1"/>
            </p:cNvSpPr>
            <p:nvPr/>
          </p:nvSpPr>
          <p:spPr bwMode="auto">
            <a:xfrm>
              <a:off x="4881" y="1559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0070" name="Oval 38"/>
            <p:cNvSpPr>
              <a:spLocks noChangeArrowheads="1"/>
            </p:cNvSpPr>
            <p:nvPr/>
          </p:nvSpPr>
          <p:spPr bwMode="auto">
            <a:xfrm>
              <a:off x="4881" y="1030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0071" name="Text Box 39"/>
            <p:cNvSpPr txBox="1">
              <a:spLocks noChangeArrowheads="1"/>
            </p:cNvSpPr>
            <p:nvPr/>
          </p:nvSpPr>
          <p:spPr bwMode="auto">
            <a:xfrm>
              <a:off x="5091" y="1287"/>
              <a:ext cx="323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/>
                <a:t>x</a:t>
              </a:r>
            </a:p>
          </p:txBody>
        </p:sp>
        <p:sp>
          <p:nvSpPr>
            <p:cNvPr id="1580072" name="Text Box 40"/>
            <p:cNvSpPr txBox="1">
              <a:spLocks noChangeArrowheads="1"/>
            </p:cNvSpPr>
            <p:nvPr/>
          </p:nvSpPr>
          <p:spPr bwMode="auto">
            <a:xfrm>
              <a:off x="3985" y="810"/>
              <a:ext cx="62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+2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0073" name="Text Box 41"/>
            <p:cNvSpPr txBox="1">
              <a:spLocks noChangeArrowheads="1"/>
            </p:cNvSpPr>
            <p:nvPr/>
          </p:nvSpPr>
          <p:spPr bwMode="auto">
            <a:xfrm>
              <a:off x="3999" y="1571"/>
              <a:ext cx="58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-1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0074" name="Text Box 42"/>
            <p:cNvSpPr txBox="1">
              <a:spLocks noChangeArrowheads="1"/>
            </p:cNvSpPr>
            <p:nvPr/>
          </p:nvSpPr>
          <p:spPr bwMode="auto">
            <a:xfrm>
              <a:off x="4821" y="831"/>
              <a:ext cx="58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-2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0075" name="Text Box 43"/>
            <p:cNvSpPr txBox="1">
              <a:spLocks noChangeArrowheads="1"/>
            </p:cNvSpPr>
            <p:nvPr/>
          </p:nvSpPr>
          <p:spPr bwMode="auto">
            <a:xfrm>
              <a:off x="4890" y="1561"/>
              <a:ext cx="669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+1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</a:p>
          </p:txBody>
        </p:sp>
      </p:grpSp>
      <p:sp>
        <p:nvSpPr>
          <p:cNvPr id="1580076" name="Oval 44"/>
          <p:cNvSpPr>
            <a:spLocks noChangeArrowheads="1"/>
          </p:cNvSpPr>
          <p:nvPr/>
        </p:nvSpPr>
        <p:spPr bwMode="auto">
          <a:xfrm>
            <a:off x="1349375" y="2749550"/>
            <a:ext cx="1119188" cy="493713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580077" name="Rectangle 45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34) </a:t>
            </a:r>
            <a:r>
              <a:rPr lang="en-US" sz="2800" dirty="0" err="1" smtClean="0">
                <a:solidFill>
                  <a:schemeClr val="accent2"/>
                </a:solidFill>
              </a:rPr>
              <a:t>Equipotential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</a:rPr>
              <a:t>Surfaces II</a:t>
            </a:r>
          </a:p>
        </p:txBody>
      </p:sp>
    </p:spTree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2082" name="AutoShape 2"/>
          <p:cNvSpPr>
            <a:spLocks noChangeArrowheads="1"/>
          </p:cNvSpPr>
          <p:nvPr/>
        </p:nvSpPr>
        <p:spPr bwMode="auto">
          <a:xfrm>
            <a:off x="0" y="0"/>
            <a:ext cx="9144000" cy="3875088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8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8" y="754063"/>
            <a:ext cx="8843962" cy="484187"/>
          </a:xfrm>
          <a:noFill/>
          <a:ln/>
        </p:spPr>
        <p:txBody>
          <a:bodyPr/>
          <a:lstStyle/>
          <a:p>
            <a:pPr marL="401638" indent="-401638">
              <a:lnSpc>
                <a:spcPct val="11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/>
              <a:t>Which of these configurations gives </a:t>
            </a:r>
            <a:r>
              <a:rPr lang="en-US" b="1" i="1"/>
              <a:t>V</a:t>
            </a:r>
            <a:r>
              <a:rPr lang="en-US" b="1"/>
              <a:t> = 0 at all points on the </a:t>
            </a:r>
            <a:r>
              <a:rPr lang="en-US" b="1" i="1"/>
              <a:t>y</a:t>
            </a:r>
            <a:r>
              <a:rPr lang="en-US" b="1"/>
              <a:t>-axis?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1582084" name="Rectangle 4"/>
          <p:cNvSpPr>
            <a:spLocks noChangeArrowheads="1"/>
          </p:cNvSpPr>
          <p:nvPr/>
        </p:nvSpPr>
        <p:spPr bwMode="auto">
          <a:xfrm>
            <a:off x="2079625" y="3389313"/>
            <a:ext cx="591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4)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000" b="1">
                <a:solidFill>
                  <a:schemeClr val="tx2"/>
                </a:solidFill>
              </a:rPr>
              <a:t>all of the above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5)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000" b="1">
                <a:solidFill>
                  <a:schemeClr val="tx2"/>
                </a:solidFill>
              </a:rPr>
              <a:t>none of the above</a:t>
            </a:r>
            <a:endParaRPr lang="en-US" sz="2000" b="1"/>
          </a:p>
        </p:txBody>
      </p:sp>
      <p:sp>
        <p:nvSpPr>
          <p:cNvPr id="1582085" name="Rectangle 5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35) </a:t>
            </a:r>
            <a:r>
              <a:rPr lang="en-US" sz="2800" dirty="0" err="1" smtClean="0">
                <a:solidFill>
                  <a:schemeClr val="accent2"/>
                </a:solidFill>
              </a:rPr>
              <a:t>Equipotential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</a:rPr>
              <a:t>Surfaces III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90575" y="1285875"/>
            <a:ext cx="8034338" cy="1968500"/>
            <a:chOff x="498" y="810"/>
            <a:chExt cx="5061" cy="1240"/>
          </a:xfrm>
        </p:grpSpPr>
        <p:sp>
          <p:nvSpPr>
            <p:cNvPr id="1582087" name="Rectangle 7"/>
            <p:cNvSpPr>
              <a:spLocks noChangeArrowheads="1"/>
            </p:cNvSpPr>
            <p:nvPr/>
          </p:nvSpPr>
          <p:spPr bwMode="auto">
            <a:xfrm>
              <a:off x="992" y="1735"/>
              <a:ext cx="37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chemeClr val="tx2"/>
                  </a:solidFill>
                </a:rPr>
                <a:t>1)</a:t>
              </a:r>
              <a:endParaRPr lang="en-US" sz="2000" b="1">
                <a:solidFill>
                  <a:schemeClr val="hlink"/>
                </a:solidFill>
              </a:endParaRPr>
            </a:p>
          </p:txBody>
        </p:sp>
        <p:sp>
          <p:nvSpPr>
            <p:cNvPr id="1582088" name="Line 8"/>
            <p:cNvSpPr>
              <a:spLocks noChangeShapeType="1"/>
            </p:cNvSpPr>
            <p:nvPr/>
          </p:nvSpPr>
          <p:spPr bwMode="auto">
            <a:xfrm>
              <a:off x="703" y="1338"/>
              <a:ext cx="9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2089" name="Rectangle 9"/>
            <p:cNvSpPr>
              <a:spLocks noChangeArrowheads="1"/>
            </p:cNvSpPr>
            <p:nvPr/>
          </p:nvSpPr>
          <p:spPr bwMode="auto">
            <a:xfrm>
              <a:off x="895" y="1059"/>
              <a:ext cx="533" cy="5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2090" name="Oval 10"/>
            <p:cNvSpPr>
              <a:spLocks noChangeArrowheads="1"/>
            </p:cNvSpPr>
            <p:nvPr/>
          </p:nvSpPr>
          <p:spPr bwMode="auto">
            <a:xfrm>
              <a:off x="861" y="1031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2091" name="Oval 11"/>
            <p:cNvSpPr>
              <a:spLocks noChangeArrowheads="1"/>
            </p:cNvSpPr>
            <p:nvPr/>
          </p:nvSpPr>
          <p:spPr bwMode="auto">
            <a:xfrm>
              <a:off x="842" y="1552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2092" name="Oval 12"/>
            <p:cNvSpPr>
              <a:spLocks noChangeArrowheads="1"/>
            </p:cNvSpPr>
            <p:nvPr/>
          </p:nvSpPr>
          <p:spPr bwMode="auto">
            <a:xfrm>
              <a:off x="1380" y="1555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2093" name="Oval 13"/>
            <p:cNvSpPr>
              <a:spLocks noChangeArrowheads="1"/>
            </p:cNvSpPr>
            <p:nvPr/>
          </p:nvSpPr>
          <p:spPr bwMode="auto">
            <a:xfrm>
              <a:off x="1380" y="1027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2094" name="Text Box 14"/>
            <p:cNvSpPr txBox="1">
              <a:spLocks noChangeArrowheads="1"/>
            </p:cNvSpPr>
            <p:nvPr/>
          </p:nvSpPr>
          <p:spPr bwMode="auto">
            <a:xfrm>
              <a:off x="1590" y="1284"/>
              <a:ext cx="323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/>
                <a:t>x</a:t>
              </a:r>
            </a:p>
          </p:txBody>
        </p:sp>
        <p:sp>
          <p:nvSpPr>
            <p:cNvPr id="1582095" name="Text Box 15"/>
            <p:cNvSpPr txBox="1">
              <a:spLocks noChangeArrowheads="1"/>
            </p:cNvSpPr>
            <p:nvPr/>
          </p:nvSpPr>
          <p:spPr bwMode="auto">
            <a:xfrm>
              <a:off x="504" y="818"/>
              <a:ext cx="62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+2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2096" name="Text Box 16"/>
            <p:cNvSpPr txBox="1">
              <a:spLocks noChangeArrowheads="1"/>
            </p:cNvSpPr>
            <p:nvPr/>
          </p:nvSpPr>
          <p:spPr bwMode="auto">
            <a:xfrm>
              <a:off x="498" y="1566"/>
              <a:ext cx="58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-2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2097" name="Text Box 17"/>
            <p:cNvSpPr txBox="1">
              <a:spLocks noChangeArrowheads="1"/>
            </p:cNvSpPr>
            <p:nvPr/>
          </p:nvSpPr>
          <p:spPr bwMode="auto">
            <a:xfrm>
              <a:off x="1299" y="829"/>
              <a:ext cx="62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+1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2098" name="Text Box 18"/>
            <p:cNvSpPr txBox="1">
              <a:spLocks noChangeArrowheads="1"/>
            </p:cNvSpPr>
            <p:nvPr/>
          </p:nvSpPr>
          <p:spPr bwMode="auto">
            <a:xfrm>
              <a:off x="1348" y="1546"/>
              <a:ext cx="58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-1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2099" name="Rectangle 19"/>
            <p:cNvSpPr>
              <a:spLocks noChangeArrowheads="1"/>
            </p:cNvSpPr>
            <p:nvPr/>
          </p:nvSpPr>
          <p:spPr bwMode="auto">
            <a:xfrm>
              <a:off x="2714" y="1742"/>
              <a:ext cx="37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chemeClr val="tx2"/>
                  </a:solidFill>
                </a:rPr>
                <a:t>2)</a:t>
              </a:r>
              <a:endParaRPr lang="en-US" sz="2700" b="1">
                <a:solidFill>
                  <a:schemeClr val="hlink"/>
                </a:solidFill>
              </a:endParaRPr>
            </a:p>
          </p:txBody>
        </p:sp>
        <p:sp>
          <p:nvSpPr>
            <p:cNvPr id="1582100" name="Line 20"/>
            <p:cNvSpPr>
              <a:spLocks noChangeShapeType="1"/>
            </p:cNvSpPr>
            <p:nvPr/>
          </p:nvSpPr>
          <p:spPr bwMode="auto">
            <a:xfrm>
              <a:off x="2426" y="1339"/>
              <a:ext cx="9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2101" name="Rectangle 21"/>
            <p:cNvSpPr>
              <a:spLocks noChangeArrowheads="1"/>
            </p:cNvSpPr>
            <p:nvPr/>
          </p:nvSpPr>
          <p:spPr bwMode="auto">
            <a:xfrm>
              <a:off x="2618" y="1061"/>
              <a:ext cx="533" cy="5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2102" name="Oval 22"/>
            <p:cNvSpPr>
              <a:spLocks noChangeArrowheads="1"/>
            </p:cNvSpPr>
            <p:nvPr/>
          </p:nvSpPr>
          <p:spPr bwMode="auto">
            <a:xfrm>
              <a:off x="2584" y="1033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2103" name="Oval 23"/>
            <p:cNvSpPr>
              <a:spLocks noChangeArrowheads="1"/>
            </p:cNvSpPr>
            <p:nvPr/>
          </p:nvSpPr>
          <p:spPr bwMode="auto">
            <a:xfrm>
              <a:off x="2565" y="1553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2104" name="Oval 24"/>
            <p:cNvSpPr>
              <a:spLocks noChangeArrowheads="1"/>
            </p:cNvSpPr>
            <p:nvPr/>
          </p:nvSpPr>
          <p:spPr bwMode="auto">
            <a:xfrm>
              <a:off x="3103" y="1556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2105" name="Oval 25"/>
            <p:cNvSpPr>
              <a:spLocks noChangeArrowheads="1"/>
            </p:cNvSpPr>
            <p:nvPr/>
          </p:nvSpPr>
          <p:spPr bwMode="auto">
            <a:xfrm>
              <a:off x="3103" y="1029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2106" name="Text Box 26"/>
            <p:cNvSpPr txBox="1">
              <a:spLocks noChangeArrowheads="1"/>
            </p:cNvSpPr>
            <p:nvPr/>
          </p:nvSpPr>
          <p:spPr bwMode="auto">
            <a:xfrm>
              <a:off x="3313" y="1286"/>
              <a:ext cx="323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/>
                <a:t>x</a:t>
              </a:r>
            </a:p>
          </p:txBody>
        </p:sp>
        <p:sp>
          <p:nvSpPr>
            <p:cNvPr id="1582107" name="Text Box 27"/>
            <p:cNvSpPr txBox="1">
              <a:spLocks noChangeArrowheads="1"/>
            </p:cNvSpPr>
            <p:nvPr/>
          </p:nvSpPr>
          <p:spPr bwMode="auto">
            <a:xfrm>
              <a:off x="2186" y="810"/>
              <a:ext cx="62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+2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2108" name="Text Box 28"/>
            <p:cNvSpPr txBox="1">
              <a:spLocks noChangeArrowheads="1"/>
            </p:cNvSpPr>
            <p:nvPr/>
          </p:nvSpPr>
          <p:spPr bwMode="auto">
            <a:xfrm>
              <a:off x="2221" y="1578"/>
              <a:ext cx="58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-1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2109" name="Text Box 29"/>
            <p:cNvSpPr txBox="1">
              <a:spLocks noChangeArrowheads="1"/>
            </p:cNvSpPr>
            <p:nvPr/>
          </p:nvSpPr>
          <p:spPr bwMode="auto">
            <a:xfrm>
              <a:off x="3043" y="841"/>
              <a:ext cx="62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+1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2110" name="Text Box 30"/>
            <p:cNvSpPr txBox="1">
              <a:spLocks noChangeArrowheads="1"/>
            </p:cNvSpPr>
            <p:nvPr/>
          </p:nvSpPr>
          <p:spPr bwMode="auto">
            <a:xfrm>
              <a:off x="3112" y="1557"/>
              <a:ext cx="58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-2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2111" name="Rectangle 31"/>
            <p:cNvSpPr>
              <a:spLocks noChangeArrowheads="1"/>
            </p:cNvSpPr>
            <p:nvPr/>
          </p:nvSpPr>
          <p:spPr bwMode="auto">
            <a:xfrm>
              <a:off x="4504" y="1759"/>
              <a:ext cx="37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chemeClr val="tx2"/>
                  </a:solidFill>
                </a:rPr>
                <a:t>3)</a:t>
              </a:r>
              <a:endParaRPr lang="en-US" sz="2700" b="1">
                <a:solidFill>
                  <a:schemeClr val="hlink"/>
                </a:solidFill>
              </a:endParaRPr>
            </a:p>
          </p:txBody>
        </p:sp>
        <p:sp>
          <p:nvSpPr>
            <p:cNvPr id="1582112" name="Line 32"/>
            <p:cNvSpPr>
              <a:spLocks noChangeShapeType="1"/>
            </p:cNvSpPr>
            <p:nvPr/>
          </p:nvSpPr>
          <p:spPr bwMode="auto">
            <a:xfrm>
              <a:off x="4204" y="1341"/>
              <a:ext cx="9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2113" name="Rectangle 33"/>
            <p:cNvSpPr>
              <a:spLocks noChangeArrowheads="1"/>
            </p:cNvSpPr>
            <p:nvPr/>
          </p:nvSpPr>
          <p:spPr bwMode="auto">
            <a:xfrm>
              <a:off x="4395" y="1061"/>
              <a:ext cx="534" cy="53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2114" name="Oval 34"/>
            <p:cNvSpPr>
              <a:spLocks noChangeArrowheads="1"/>
            </p:cNvSpPr>
            <p:nvPr/>
          </p:nvSpPr>
          <p:spPr bwMode="auto">
            <a:xfrm>
              <a:off x="4362" y="1034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2115" name="Oval 35"/>
            <p:cNvSpPr>
              <a:spLocks noChangeArrowheads="1"/>
            </p:cNvSpPr>
            <p:nvPr/>
          </p:nvSpPr>
          <p:spPr bwMode="auto">
            <a:xfrm>
              <a:off x="4343" y="1556"/>
              <a:ext cx="82" cy="83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2116" name="Oval 36"/>
            <p:cNvSpPr>
              <a:spLocks noChangeArrowheads="1"/>
            </p:cNvSpPr>
            <p:nvPr/>
          </p:nvSpPr>
          <p:spPr bwMode="auto">
            <a:xfrm>
              <a:off x="4881" y="1559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2117" name="Oval 37"/>
            <p:cNvSpPr>
              <a:spLocks noChangeArrowheads="1"/>
            </p:cNvSpPr>
            <p:nvPr/>
          </p:nvSpPr>
          <p:spPr bwMode="auto">
            <a:xfrm>
              <a:off x="4881" y="1030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2118" name="Text Box 38"/>
            <p:cNvSpPr txBox="1">
              <a:spLocks noChangeArrowheads="1"/>
            </p:cNvSpPr>
            <p:nvPr/>
          </p:nvSpPr>
          <p:spPr bwMode="auto">
            <a:xfrm>
              <a:off x="5091" y="1287"/>
              <a:ext cx="323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/>
                <a:t>x</a:t>
              </a:r>
            </a:p>
          </p:txBody>
        </p:sp>
        <p:sp>
          <p:nvSpPr>
            <p:cNvPr id="1582119" name="Text Box 39"/>
            <p:cNvSpPr txBox="1">
              <a:spLocks noChangeArrowheads="1"/>
            </p:cNvSpPr>
            <p:nvPr/>
          </p:nvSpPr>
          <p:spPr bwMode="auto">
            <a:xfrm>
              <a:off x="3985" y="810"/>
              <a:ext cx="62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+2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2120" name="Text Box 40"/>
            <p:cNvSpPr txBox="1">
              <a:spLocks noChangeArrowheads="1"/>
            </p:cNvSpPr>
            <p:nvPr/>
          </p:nvSpPr>
          <p:spPr bwMode="auto">
            <a:xfrm>
              <a:off x="3999" y="1571"/>
              <a:ext cx="58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-1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2121" name="Text Box 41"/>
            <p:cNvSpPr txBox="1">
              <a:spLocks noChangeArrowheads="1"/>
            </p:cNvSpPr>
            <p:nvPr/>
          </p:nvSpPr>
          <p:spPr bwMode="auto">
            <a:xfrm>
              <a:off x="4821" y="831"/>
              <a:ext cx="58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-2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2122" name="Text Box 42"/>
            <p:cNvSpPr txBox="1">
              <a:spLocks noChangeArrowheads="1"/>
            </p:cNvSpPr>
            <p:nvPr/>
          </p:nvSpPr>
          <p:spPr bwMode="auto">
            <a:xfrm>
              <a:off x="4890" y="1561"/>
              <a:ext cx="669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+1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</a:p>
          </p:txBody>
        </p: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0114" name="AutoShape 2"/>
          <p:cNvSpPr>
            <a:spLocks noChangeArrowheads="1"/>
          </p:cNvSpPr>
          <p:nvPr/>
        </p:nvSpPr>
        <p:spPr bwMode="auto">
          <a:xfrm>
            <a:off x="0" y="3524250"/>
            <a:ext cx="5029200" cy="27749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370115" name="Rectangle 3"/>
          <p:cNvSpPr>
            <a:spLocks noChangeArrowheads="1"/>
          </p:cNvSpPr>
          <p:nvPr/>
        </p:nvSpPr>
        <p:spPr bwMode="auto">
          <a:xfrm>
            <a:off x="0" y="3603625"/>
            <a:ext cx="497205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35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	Clearly, the ball will be attracted if its charge is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negative</a:t>
            </a:r>
            <a:r>
              <a:rPr lang="en-US" sz="2000" b="1">
                <a:solidFill>
                  <a:schemeClr val="bg2"/>
                </a:solidFill>
              </a:rPr>
              <a:t>.  However, even if the ball is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neutral</a:t>
            </a:r>
            <a:r>
              <a:rPr lang="en-US" sz="2000" b="1">
                <a:solidFill>
                  <a:schemeClr val="bg2"/>
                </a:solidFill>
              </a:rPr>
              <a:t>, the charges in the ball can be separated by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induction</a:t>
            </a:r>
            <a:r>
              <a:rPr lang="en-US" sz="2000" b="1">
                <a:solidFill>
                  <a:schemeClr val="bg2"/>
                </a:solidFill>
              </a:rPr>
              <a:t> (polarization), leading to a net attraction.</a:t>
            </a:r>
            <a:r>
              <a:rPr lang="en-US" sz="2200" b="1">
                <a:solidFill>
                  <a:schemeClr val="bg2"/>
                </a:solidFill>
              </a:rPr>
              <a:t>  </a:t>
            </a:r>
          </a:p>
        </p:txBody>
      </p:sp>
      <p:sp>
        <p:nvSpPr>
          <p:cNvPr id="1370116" name="AutoShape 4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70117" name="Oval 5"/>
          <p:cNvSpPr>
            <a:spLocks noChangeArrowheads="1"/>
          </p:cNvSpPr>
          <p:nvPr/>
        </p:nvSpPr>
        <p:spPr bwMode="auto">
          <a:xfrm>
            <a:off x="4903788" y="2671763"/>
            <a:ext cx="3609975" cy="54133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70118" name="Rectangle 6"/>
          <p:cNvSpPr>
            <a:spLocks noChangeArrowheads="1"/>
          </p:cNvSpPr>
          <p:nvPr/>
        </p:nvSpPr>
        <p:spPr bwMode="auto">
          <a:xfrm>
            <a:off x="5229225" y="693738"/>
            <a:ext cx="3440113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/>
              <a:t> </a:t>
            </a:r>
            <a:r>
              <a:rPr lang="en-US" sz="2000" b="1">
                <a:solidFill>
                  <a:schemeClr val="tx2"/>
                </a:solidFill>
              </a:rPr>
              <a:t> positive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2)  negative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3)  neutral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4)   positive or neutral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5)   negative or neutral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370119" name="Group 7"/>
          <p:cNvGrpSpPr>
            <a:grpSpLocks/>
          </p:cNvGrpSpPr>
          <p:nvPr/>
        </p:nvGrpSpPr>
        <p:grpSpPr bwMode="auto">
          <a:xfrm>
            <a:off x="5224463" y="3733800"/>
            <a:ext cx="3627437" cy="2174875"/>
            <a:chOff x="2742" y="2384"/>
            <a:chExt cx="2285" cy="1370"/>
          </a:xfrm>
        </p:grpSpPr>
        <p:sp>
          <p:nvSpPr>
            <p:cNvPr id="1370120" name="Rectangle 8"/>
            <p:cNvSpPr>
              <a:spLocks noChangeArrowheads="1"/>
            </p:cNvSpPr>
            <p:nvPr/>
          </p:nvSpPr>
          <p:spPr bwMode="auto">
            <a:xfrm>
              <a:off x="3349" y="2384"/>
              <a:ext cx="1678" cy="193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370121" name="Group 9"/>
            <p:cNvGrpSpPr>
              <a:grpSpLocks/>
            </p:cNvGrpSpPr>
            <p:nvPr/>
          </p:nvGrpSpPr>
          <p:grpSpPr bwMode="auto">
            <a:xfrm rot="1442343">
              <a:off x="3736" y="2536"/>
              <a:ext cx="400" cy="1218"/>
              <a:chOff x="2675" y="820"/>
              <a:chExt cx="400" cy="1218"/>
            </a:xfrm>
          </p:grpSpPr>
          <p:sp>
            <p:nvSpPr>
              <p:cNvPr id="1370122" name="Oval 10"/>
              <p:cNvSpPr>
                <a:spLocks noChangeArrowheads="1"/>
              </p:cNvSpPr>
              <p:nvPr/>
            </p:nvSpPr>
            <p:spPr bwMode="auto">
              <a:xfrm>
                <a:off x="2675" y="1638"/>
                <a:ext cx="400" cy="4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70123" name="Line 11"/>
              <p:cNvSpPr>
                <a:spLocks noChangeShapeType="1"/>
              </p:cNvSpPr>
              <p:nvPr/>
            </p:nvSpPr>
            <p:spPr bwMode="auto">
              <a:xfrm rot="-5400000">
                <a:off x="2466" y="1229"/>
                <a:ext cx="818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370124" name="Group 12"/>
            <p:cNvGrpSpPr>
              <a:grpSpLocks/>
            </p:cNvGrpSpPr>
            <p:nvPr/>
          </p:nvGrpSpPr>
          <p:grpSpPr bwMode="auto">
            <a:xfrm>
              <a:off x="2742" y="3411"/>
              <a:ext cx="691" cy="236"/>
              <a:chOff x="3127" y="1593"/>
              <a:chExt cx="691" cy="236"/>
            </a:xfrm>
          </p:grpSpPr>
          <p:sp>
            <p:nvSpPr>
              <p:cNvPr id="1370125" name="Rectangle 13"/>
              <p:cNvSpPr>
                <a:spLocks noChangeArrowheads="1"/>
              </p:cNvSpPr>
              <p:nvPr/>
            </p:nvSpPr>
            <p:spPr bwMode="auto">
              <a:xfrm>
                <a:off x="3127" y="1593"/>
                <a:ext cx="691" cy="2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1370126" name="Group 14"/>
              <p:cNvGrpSpPr>
                <a:grpSpLocks/>
              </p:cNvGrpSpPr>
              <p:nvPr/>
            </p:nvGrpSpPr>
            <p:grpSpPr bwMode="auto">
              <a:xfrm>
                <a:off x="3621" y="1637"/>
                <a:ext cx="148" cy="148"/>
                <a:chOff x="2565" y="3720"/>
                <a:chExt cx="148" cy="148"/>
              </a:xfrm>
            </p:grpSpPr>
            <p:sp>
              <p:nvSpPr>
                <p:cNvPr id="1370127" name="Line 15"/>
                <p:cNvSpPr>
                  <a:spLocks noChangeShapeType="1"/>
                </p:cNvSpPr>
                <p:nvPr/>
              </p:nvSpPr>
              <p:spPr bwMode="auto">
                <a:xfrm>
                  <a:off x="2565" y="3794"/>
                  <a:ext cx="148" cy="0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70128" name="Line 16"/>
                <p:cNvSpPr>
                  <a:spLocks noChangeShapeType="1"/>
                </p:cNvSpPr>
                <p:nvPr/>
              </p:nvSpPr>
              <p:spPr bwMode="auto">
                <a:xfrm rot="-5400000">
                  <a:off x="2565" y="3794"/>
                  <a:ext cx="148" cy="0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</p:grpSp>
      <p:sp>
        <p:nvSpPr>
          <p:cNvPr id="137012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0" y="815975"/>
            <a:ext cx="4979988" cy="2224088"/>
          </a:xfrm>
          <a:noFill/>
          <a:ln/>
        </p:spPr>
        <p:txBody>
          <a:bodyPr/>
          <a:lstStyle/>
          <a:p>
            <a:pPr marL="401638" indent="-401638">
              <a:lnSpc>
                <a:spcPct val="145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/>
              <a:t>	A metal ball hangs from the ceiling by an insulating thread.  The ball is </a:t>
            </a:r>
            <a:r>
              <a:rPr lang="en-US" b="1">
                <a:solidFill>
                  <a:schemeClr val="tx2"/>
                </a:solidFill>
              </a:rPr>
              <a:t>attracted</a:t>
            </a:r>
            <a:r>
              <a:rPr lang="en-US" b="1"/>
              <a:t> to a </a:t>
            </a:r>
            <a:r>
              <a:rPr lang="en-US" b="1">
                <a:solidFill>
                  <a:schemeClr val="tx2"/>
                </a:solidFill>
              </a:rPr>
              <a:t>positive</a:t>
            </a:r>
            <a:r>
              <a:rPr lang="en-US" b="1"/>
              <a:t>-charged rod held near the ball.  The charge of the ball must be:</a:t>
            </a:r>
          </a:p>
        </p:txBody>
      </p:sp>
      <p:grpSp>
        <p:nvGrpSpPr>
          <p:cNvPr id="1370130" name="Group 18"/>
          <p:cNvGrpSpPr>
            <a:grpSpLocks/>
          </p:cNvGrpSpPr>
          <p:nvPr/>
        </p:nvGrpSpPr>
        <p:grpSpPr bwMode="auto">
          <a:xfrm>
            <a:off x="6915150" y="5534025"/>
            <a:ext cx="150813" cy="150813"/>
            <a:chOff x="3419" y="2639"/>
            <a:chExt cx="304" cy="304"/>
          </a:xfrm>
        </p:grpSpPr>
        <p:sp>
          <p:nvSpPr>
            <p:cNvPr id="1370131" name="Line 19"/>
            <p:cNvSpPr>
              <a:spLocks noChangeShapeType="1"/>
            </p:cNvSpPr>
            <p:nvPr/>
          </p:nvSpPr>
          <p:spPr bwMode="auto">
            <a:xfrm>
              <a:off x="3419" y="2794"/>
              <a:ext cx="30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70132" name="Line 20"/>
            <p:cNvSpPr>
              <a:spLocks noChangeShapeType="1"/>
            </p:cNvSpPr>
            <p:nvPr/>
          </p:nvSpPr>
          <p:spPr bwMode="auto">
            <a:xfrm rot="-5400000">
              <a:off x="3417" y="2791"/>
              <a:ext cx="30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370133" name="Line 21"/>
          <p:cNvSpPr>
            <a:spLocks noChangeShapeType="1"/>
          </p:cNvSpPr>
          <p:nvPr/>
        </p:nvSpPr>
        <p:spPr bwMode="auto">
          <a:xfrm>
            <a:off x="6621463" y="5370513"/>
            <a:ext cx="150812" cy="3175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370134" name="Group 22"/>
          <p:cNvGrpSpPr>
            <a:grpSpLocks/>
          </p:cNvGrpSpPr>
          <p:nvPr/>
        </p:nvGrpSpPr>
        <p:grpSpPr bwMode="auto">
          <a:xfrm>
            <a:off x="6883400" y="5294313"/>
            <a:ext cx="150813" cy="150812"/>
            <a:chOff x="3419" y="2639"/>
            <a:chExt cx="304" cy="304"/>
          </a:xfrm>
        </p:grpSpPr>
        <p:sp>
          <p:nvSpPr>
            <p:cNvPr id="1370135" name="Line 23"/>
            <p:cNvSpPr>
              <a:spLocks noChangeShapeType="1"/>
            </p:cNvSpPr>
            <p:nvPr/>
          </p:nvSpPr>
          <p:spPr bwMode="auto">
            <a:xfrm>
              <a:off x="3419" y="2794"/>
              <a:ext cx="30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70136" name="Line 24"/>
            <p:cNvSpPr>
              <a:spLocks noChangeShapeType="1"/>
            </p:cNvSpPr>
            <p:nvPr/>
          </p:nvSpPr>
          <p:spPr bwMode="auto">
            <a:xfrm rot="-5400000">
              <a:off x="3417" y="2791"/>
              <a:ext cx="30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370137" name="Group 25"/>
          <p:cNvGrpSpPr>
            <a:grpSpLocks/>
          </p:cNvGrpSpPr>
          <p:nvPr/>
        </p:nvGrpSpPr>
        <p:grpSpPr bwMode="auto">
          <a:xfrm>
            <a:off x="6997700" y="5614988"/>
            <a:ext cx="150813" cy="150812"/>
            <a:chOff x="3419" y="2639"/>
            <a:chExt cx="304" cy="304"/>
          </a:xfrm>
        </p:grpSpPr>
        <p:sp>
          <p:nvSpPr>
            <p:cNvPr id="1370138" name="Line 26"/>
            <p:cNvSpPr>
              <a:spLocks noChangeShapeType="1"/>
            </p:cNvSpPr>
            <p:nvPr/>
          </p:nvSpPr>
          <p:spPr bwMode="auto">
            <a:xfrm>
              <a:off x="3419" y="2794"/>
              <a:ext cx="30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70139" name="Line 27"/>
            <p:cNvSpPr>
              <a:spLocks noChangeShapeType="1"/>
            </p:cNvSpPr>
            <p:nvPr/>
          </p:nvSpPr>
          <p:spPr bwMode="auto">
            <a:xfrm rot="-5400000">
              <a:off x="3417" y="2791"/>
              <a:ext cx="30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370140" name="Group 28"/>
          <p:cNvGrpSpPr>
            <a:grpSpLocks/>
          </p:cNvGrpSpPr>
          <p:nvPr/>
        </p:nvGrpSpPr>
        <p:grpSpPr bwMode="auto">
          <a:xfrm>
            <a:off x="7045325" y="5480050"/>
            <a:ext cx="150813" cy="150813"/>
            <a:chOff x="3419" y="2639"/>
            <a:chExt cx="304" cy="304"/>
          </a:xfrm>
        </p:grpSpPr>
        <p:sp>
          <p:nvSpPr>
            <p:cNvPr id="1370141" name="Line 29"/>
            <p:cNvSpPr>
              <a:spLocks noChangeShapeType="1"/>
            </p:cNvSpPr>
            <p:nvPr/>
          </p:nvSpPr>
          <p:spPr bwMode="auto">
            <a:xfrm>
              <a:off x="3419" y="2794"/>
              <a:ext cx="30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70142" name="Line 30"/>
            <p:cNvSpPr>
              <a:spLocks noChangeShapeType="1"/>
            </p:cNvSpPr>
            <p:nvPr/>
          </p:nvSpPr>
          <p:spPr bwMode="auto">
            <a:xfrm rot="-5400000">
              <a:off x="3417" y="2791"/>
              <a:ext cx="30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370143" name="Group 31"/>
          <p:cNvGrpSpPr>
            <a:grpSpLocks/>
          </p:cNvGrpSpPr>
          <p:nvPr/>
        </p:nvGrpSpPr>
        <p:grpSpPr bwMode="auto">
          <a:xfrm>
            <a:off x="6989763" y="5359400"/>
            <a:ext cx="150812" cy="150813"/>
            <a:chOff x="3419" y="2639"/>
            <a:chExt cx="304" cy="304"/>
          </a:xfrm>
        </p:grpSpPr>
        <p:sp>
          <p:nvSpPr>
            <p:cNvPr id="1370144" name="Line 32"/>
            <p:cNvSpPr>
              <a:spLocks noChangeShapeType="1"/>
            </p:cNvSpPr>
            <p:nvPr/>
          </p:nvSpPr>
          <p:spPr bwMode="auto">
            <a:xfrm>
              <a:off x="3419" y="2794"/>
              <a:ext cx="30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70145" name="Line 33"/>
            <p:cNvSpPr>
              <a:spLocks noChangeShapeType="1"/>
            </p:cNvSpPr>
            <p:nvPr/>
          </p:nvSpPr>
          <p:spPr bwMode="auto">
            <a:xfrm rot="-5400000">
              <a:off x="3417" y="2791"/>
              <a:ext cx="30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370146" name="Line 34"/>
          <p:cNvSpPr>
            <a:spLocks noChangeShapeType="1"/>
          </p:cNvSpPr>
          <p:nvPr/>
        </p:nvSpPr>
        <p:spPr bwMode="auto">
          <a:xfrm>
            <a:off x="6565900" y="5468938"/>
            <a:ext cx="150813" cy="3175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70147" name="Line 35"/>
          <p:cNvSpPr>
            <a:spLocks noChangeShapeType="1"/>
          </p:cNvSpPr>
          <p:nvPr/>
        </p:nvSpPr>
        <p:spPr bwMode="auto">
          <a:xfrm>
            <a:off x="6575425" y="5570538"/>
            <a:ext cx="150813" cy="3175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70148" name="Line 36"/>
          <p:cNvSpPr>
            <a:spLocks noChangeShapeType="1"/>
          </p:cNvSpPr>
          <p:nvPr/>
        </p:nvSpPr>
        <p:spPr bwMode="auto">
          <a:xfrm>
            <a:off x="6688138" y="5748338"/>
            <a:ext cx="150812" cy="3175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70149" name="Line 37"/>
          <p:cNvSpPr>
            <a:spLocks noChangeShapeType="1"/>
          </p:cNvSpPr>
          <p:nvPr/>
        </p:nvSpPr>
        <p:spPr bwMode="auto">
          <a:xfrm>
            <a:off x="6605588" y="5653088"/>
            <a:ext cx="150812" cy="3175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370150" name="Group 38"/>
          <p:cNvGrpSpPr>
            <a:grpSpLocks/>
          </p:cNvGrpSpPr>
          <p:nvPr/>
        </p:nvGrpSpPr>
        <p:grpSpPr bwMode="auto">
          <a:xfrm>
            <a:off x="7267575" y="5502275"/>
            <a:ext cx="1876425" cy="835025"/>
            <a:chOff x="4578" y="3565"/>
            <a:chExt cx="1182" cy="526"/>
          </a:xfrm>
        </p:grpSpPr>
        <p:sp>
          <p:nvSpPr>
            <p:cNvPr id="1370151" name="Text Box 39"/>
            <p:cNvSpPr txBox="1">
              <a:spLocks noChangeArrowheads="1"/>
            </p:cNvSpPr>
            <p:nvPr/>
          </p:nvSpPr>
          <p:spPr bwMode="auto">
            <a:xfrm>
              <a:off x="4822" y="3565"/>
              <a:ext cx="938" cy="52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800" b="1"/>
                <a:t>remember the ball is a conductor!</a:t>
              </a:r>
              <a:endParaRPr lang="en-US"/>
            </a:p>
          </p:txBody>
        </p:sp>
        <p:sp>
          <p:nvSpPr>
            <p:cNvPr id="1370152" name="Line 40"/>
            <p:cNvSpPr>
              <a:spLocks noChangeShapeType="1"/>
            </p:cNvSpPr>
            <p:nvPr/>
          </p:nvSpPr>
          <p:spPr bwMode="auto">
            <a:xfrm flipH="1" flipV="1">
              <a:off x="4578" y="3591"/>
              <a:ext cx="288" cy="12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370153" name="Rectangle 41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3) Conductors </a:t>
            </a:r>
            <a:r>
              <a:rPr lang="en-US" sz="2800" dirty="0">
                <a:solidFill>
                  <a:schemeClr val="accent2"/>
                </a:solidFill>
              </a:rPr>
              <a:t>I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4130" name="AutoShape 2"/>
          <p:cNvSpPr>
            <a:spLocks noChangeArrowheads="1"/>
          </p:cNvSpPr>
          <p:nvPr/>
        </p:nvSpPr>
        <p:spPr bwMode="auto">
          <a:xfrm>
            <a:off x="0" y="0"/>
            <a:ext cx="9144000" cy="3875088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8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8" y="754063"/>
            <a:ext cx="8843962" cy="484187"/>
          </a:xfrm>
          <a:noFill/>
          <a:ln/>
        </p:spPr>
        <p:txBody>
          <a:bodyPr/>
          <a:lstStyle/>
          <a:p>
            <a:pPr marL="401638" indent="-401638">
              <a:lnSpc>
                <a:spcPct val="11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/>
              <a:t>Which of these configurations gives </a:t>
            </a:r>
            <a:r>
              <a:rPr lang="en-US" b="1" i="1"/>
              <a:t>V</a:t>
            </a:r>
            <a:r>
              <a:rPr lang="en-US" b="1"/>
              <a:t> = 0 at all points on the </a:t>
            </a:r>
            <a:r>
              <a:rPr lang="en-US" b="1" i="1"/>
              <a:t>y</a:t>
            </a:r>
            <a:r>
              <a:rPr lang="en-US" b="1"/>
              <a:t>-axis?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1584132" name="Rectangle 4"/>
          <p:cNvSpPr>
            <a:spLocks noChangeArrowheads="1"/>
          </p:cNvSpPr>
          <p:nvPr/>
        </p:nvSpPr>
        <p:spPr bwMode="auto">
          <a:xfrm>
            <a:off x="2079625" y="3389313"/>
            <a:ext cx="591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4)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000" b="1">
                <a:solidFill>
                  <a:schemeClr val="tx2"/>
                </a:solidFill>
              </a:rPr>
              <a:t>all of the above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5)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000" b="1">
                <a:solidFill>
                  <a:schemeClr val="tx2"/>
                </a:solidFill>
              </a:rPr>
              <a:t>none of the above</a:t>
            </a:r>
            <a:endParaRPr lang="en-US" sz="2000" b="1"/>
          </a:p>
        </p:txBody>
      </p:sp>
      <p:sp>
        <p:nvSpPr>
          <p:cNvPr id="1584133" name="Oval 5"/>
          <p:cNvSpPr>
            <a:spLocks noChangeArrowheads="1"/>
          </p:cNvSpPr>
          <p:nvPr/>
        </p:nvSpPr>
        <p:spPr bwMode="auto">
          <a:xfrm>
            <a:off x="6872288" y="2786063"/>
            <a:ext cx="1119187" cy="493712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584134" name="Rectangle 6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35) </a:t>
            </a:r>
            <a:r>
              <a:rPr lang="en-US" sz="2800" dirty="0" err="1" smtClean="0">
                <a:solidFill>
                  <a:schemeClr val="accent2"/>
                </a:solidFill>
              </a:rPr>
              <a:t>Equipotential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</a:rPr>
              <a:t>Surfaces III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90575" y="1285875"/>
            <a:ext cx="8034338" cy="1968500"/>
            <a:chOff x="498" y="810"/>
            <a:chExt cx="5061" cy="1240"/>
          </a:xfrm>
        </p:grpSpPr>
        <p:sp>
          <p:nvSpPr>
            <p:cNvPr id="1584136" name="Rectangle 8"/>
            <p:cNvSpPr>
              <a:spLocks noChangeArrowheads="1"/>
            </p:cNvSpPr>
            <p:nvPr/>
          </p:nvSpPr>
          <p:spPr bwMode="auto">
            <a:xfrm>
              <a:off x="992" y="1735"/>
              <a:ext cx="37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chemeClr val="tx2"/>
                  </a:solidFill>
                </a:rPr>
                <a:t>1)</a:t>
              </a:r>
              <a:endParaRPr lang="en-US" sz="2000" b="1">
                <a:solidFill>
                  <a:schemeClr val="hlink"/>
                </a:solidFill>
              </a:endParaRPr>
            </a:p>
          </p:txBody>
        </p:sp>
        <p:sp>
          <p:nvSpPr>
            <p:cNvPr id="1584137" name="Line 9"/>
            <p:cNvSpPr>
              <a:spLocks noChangeShapeType="1"/>
            </p:cNvSpPr>
            <p:nvPr/>
          </p:nvSpPr>
          <p:spPr bwMode="auto">
            <a:xfrm>
              <a:off x="703" y="1338"/>
              <a:ext cx="9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4138" name="Rectangle 10"/>
            <p:cNvSpPr>
              <a:spLocks noChangeArrowheads="1"/>
            </p:cNvSpPr>
            <p:nvPr/>
          </p:nvSpPr>
          <p:spPr bwMode="auto">
            <a:xfrm>
              <a:off x="895" y="1059"/>
              <a:ext cx="533" cy="5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4139" name="Oval 11"/>
            <p:cNvSpPr>
              <a:spLocks noChangeArrowheads="1"/>
            </p:cNvSpPr>
            <p:nvPr/>
          </p:nvSpPr>
          <p:spPr bwMode="auto">
            <a:xfrm>
              <a:off x="861" y="1031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4140" name="Oval 12"/>
            <p:cNvSpPr>
              <a:spLocks noChangeArrowheads="1"/>
            </p:cNvSpPr>
            <p:nvPr/>
          </p:nvSpPr>
          <p:spPr bwMode="auto">
            <a:xfrm>
              <a:off x="842" y="1552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4141" name="Oval 13"/>
            <p:cNvSpPr>
              <a:spLocks noChangeArrowheads="1"/>
            </p:cNvSpPr>
            <p:nvPr/>
          </p:nvSpPr>
          <p:spPr bwMode="auto">
            <a:xfrm>
              <a:off x="1380" y="1555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4142" name="Oval 14"/>
            <p:cNvSpPr>
              <a:spLocks noChangeArrowheads="1"/>
            </p:cNvSpPr>
            <p:nvPr/>
          </p:nvSpPr>
          <p:spPr bwMode="auto">
            <a:xfrm>
              <a:off x="1380" y="1027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4143" name="Text Box 15"/>
            <p:cNvSpPr txBox="1">
              <a:spLocks noChangeArrowheads="1"/>
            </p:cNvSpPr>
            <p:nvPr/>
          </p:nvSpPr>
          <p:spPr bwMode="auto">
            <a:xfrm>
              <a:off x="1590" y="1284"/>
              <a:ext cx="323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/>
                <a:t>x</a:t>
              </a:r>
            </a:p>
          </p:txBody>
        </p:sp>
        <p:sp>
          <p:nvSpPr>
            <p:cNvPr id="1584144" name="Text Box 16"/>
            <p:cNvSpPr txBox="1">
              <a:spLocks noChangeArrowheads="1"/>
            </p:cNvSpPr>
            <p:nvPr/>
          </p:nvSpPr>
          <p:spPr bwMode="auto">
            <a:xfrm>
              <a:off x="504" y="818"/>
              <a:ext cx="62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+2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4145" name="Text Box 17"/>
            <p:cNvSpPr txBox="1">
              <a:spLocks noChangeArrowheads="1"/>
            </p:cNvSpPr>
            <p:nvPr/>
          </p:nvSpPr>
          <p:spPr bwMode="auto">
            <a:xfrm>
              <a:off x="498" y="1566"/>
              <a:ext cx="58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-2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4146" name="Text Box 18"/>
            <p:cNvSpPr txBox="1">
              <a:spLocks noChangeArrowheads="1"/>
            </p:cNvSpPr>
            <p:nvPr/>
          </p:nvSpPr>
          <p:spPr bwMode="auto">
            <a:xfrm>
              <a:off x="1299" y="829"/>
              <a:ext cx="62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+1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4147" name="Text Box 19"/>
            <p:cNvSpPr txBox="1">
              <a:spLocks noChangeArrowheads="1"/>
            </p:cNvSpPr>
            <p:nvPr/>
          </p:nvSpPr>
          <p:spPr bwMode="auto">
            <a:xfrm>
              <a:off x="1348" y="1546"/>
              <a:ext cx="58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-1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4148" name="Rectangle 20"/>
            <p:cNvSpPr>
              <a:spLocks noChangeArrowheads="1"/>
            </p:cNvSpPr>
            <p:nvPr/>
          </p:nvSpPr>
          <p:spPr bwMode="auto">
            <a:xfrm>
              <a:off x="2714" y="1742"/>
              <a:ext cx="37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chemeClr val="tx2"/>
                  </a:solidFill>
                </a:rPr>
                <a:t>2)</a:t>
              </a:r>
              <a:endParaRPr lang="en-US" sz="2700" b="1">
                <a:solidFill>
                  <a:schemeClr val="hlink"/>
                </a:solidFill>
              </a:endParaRPr>
            </a:p>
          </p:txBody>
        </p:sp>
        <p:sp>
          <p:nvSpPr>
            <p:cNvPr id="1584149" name="Line 21"/>
            <p:cNvSpPr>
              <a:spLocks noChangeShapeType="1"/>
            </p:cNvSpPr>
            <p:nvPr/>
          </p:nvSpPr>
          <p:spPr bwMode="auto">
            <a:xfrm>
              <a:off x="2426" y="1339"/>
              <a:ext cx="9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4150" name="Rectangle 22"/>
            <p:cNvSpPr>
              <a:spLocks noChangeArrowheads="1"/>
            </p:cNvSpPr>
            <p:nvPr/>
          </p:nvSpPr>
          <p:spPr bwMode="auto">
            <a:xfrm>
              <a:off x="2618" y="1061"/>
              <a:ext cx="533" cy="5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4151" name="Oval 23"/>
            <p:cNvSpPr>
              <a:spLocks noChangeArrowheads="1"/>
            </p:cNvSpPr>
            <p:nvPr/>
          </p:nvSpPr>
          <p:spPr bwMode="auto">
            <a:xfrm>
              <a:off x="2584" y="1033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4152" name="Oval 24"/>
            <p:cNvSpPr>
              <a:spLocks noChangeArrowheads="1"/>
            </p:cNvSpPr>
            <p:nvPr/>
          </p:nvSpPr>
          <p:spPr bwMode="auto">
            <a:xfrm>
              <a:off x="2565" y="1553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4153" name="Oval 25"/>
            <p:cNvSpPr>
              <a:spLocks noChangeArrowheads="1"/>
            </p:cNvSpPr>
            <p:nvPr/>
          </p:nvSpPr>
          <p:spPr bwMode="auto">
            <a:xfrm>
              <a:off x="3103" y="1556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4154" name="Oval 26"/>
            <p:cNvSpPr>
              <a:spLocks noChangeArrowheads="1"/>
            </p:cNvSpPr>
            <p:nvPr/>
          </p:nvSpPr>
          <p:spPr bwMode="auto">
            <a:xfrm>
              <a:off x="3103" y="1029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4155" name="Text Box 27"/>
            <p:cNvSpPr txBox="1">
              <a:spLocks noChangeArrowheads="1"/>
            </p:cNvSpPr>
            <p:nvPr/>
          </p:nvSpPr>
          <p:spPr bwMode="auto">
            <a:xfrm>
              <a:off x="3313" y="1286"/>
              <a:ext cx="323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/>
                <a:t>x</a:t>
              </a:r>
            </a:p>
          </p:txBody>
        </p:sp>
        <p:sp>
          <p:nvSpPr>
            <p:cNvPr id="1584156" name="Text Box 28"/>
            <p:cNvSpPr txBox="1">
              <a:spLocks noChangeArrowheads="1"/>
            </p:cNvSpPr>
            <p:nvPr/>
          </p:nvSpPr>
          <p:spPr bwMode="auto">
            <a:xfrm>
              <a:off x="2186" y="810"/>
              <a:ext cx="62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+2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4157" name="Text Box 29"/>
            <p:cNvSpPr txBox="1">
              <a:spLocks noChangeArrowheads="1"/>
            </p:cNvSpPr>
            <p:nvPr/>
          </p:nvSpPr>
          <p:spPr bwMode="auto">
            <a:xfrm>
              <a:off x="2221" y="1578"/>
              <a:ext cx="58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-1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4158" name="Text Box 30"/>
            <p:cNvSpPr txBox="1">
              <a:spLocks noChangeArrowheads="1"/>
            </p:cNvSpPr>
            <p:nvPr/>
          </p:nvSpPr>
          <p:spPr bwMode="auto">
            <a:xfrm>
              <a:off x="3043" y="841"/>
              <a:ext cx="62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+1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4159" name="Text Box 31"/>
            <p:cNvSpPr txBox="1">
              <a:spLocks noChangeArrowheads="1"/>
            </p:cNvSpPr>
            <p:nvPr/>
          </p:nvSpPr>
          <p:spPr bwMode="auto">
            <a:xfrm>
              <a:off x="3112" y="1557"/>
              <a:ext cx="58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-2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4160" name="Rectangle 32"/>
            <p:cNvSpPr>
              <a:spLocks noChangeArrowheads="1"/>
            </p:cNvSpPr>
            <p:nvPr/>
          </p:nvSpPr>
          <p:spPr bwMode="auto">
            <a:xfrm>
              <a:off x="4504" y="1759"/>
              <a:ext cx="37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chemeClr val="tx2"/>
                  </a:solidFill>
                </a:rPr>
                <a:t>3)</a:t>
              </a:r>
              <a:endParaRPr lang="en-US" sz="2700" b="1">
                <a:solidFill>
                  <a:schemeClr val="hlink"/>
                </a:solidFill>
              </a:endParaRPr>
            </a:p>
          </p:txBody>
        </p:sp>
        <p:sp>
          <p:nvSpPr>
            <p:cNvPr id="1584161" name="Line 33"/>
            <p:cNvSpPr>
              <a:spLocks noChangeShapeType="1"/>
            </p:cNvSpPr>
            <p:nvPr/>
          </p:nvSpPr>
          <p:spPr bwMode="auto">
            <a:xfrm>
              <a:off x="4204" y="1341"/>
              <a:ext cx="9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4162" name="Rectangle 34"/>
            <p:cNvSpPr>
              <a:spLocks noChangeArrowheads="1"/>
            </p:cNvSpPr>
            <p:nvPr/>
          </p:nvSpPr>
          <p:spPr bwMode="auto">
            <a:xfrm>
              <a:off x="4395" y="1061"/>
              <a:ext cx="534" cy="53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4163" name="Oval 35"/>
            <p:cNvSpPr>
              <a:spLocks noChangeArrowheads="1"/>
            </p:cNvSpPr>
            <p:nvPr/>
          </p:nvSpPr>
          <p:spPr bwMode="auto">
            <a:xfrm>
              <a:off x="4362" y="1034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4164" name="Oval 36"/>
            <p:cNvSpPr>
              <a:spLocks noChangeArrowheads="1"/>
            </p:cNvSpPr>
            <p:nvPr/>
          </p:nvSpPr>
          <p:spPr bwMode="auto">
            <a:xfrm>
              <a:off x="4343" y="1556"/>
              <a:ext cx="82" cy="83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4165" name="Oval 37"/>
            <p:cNvSpPr>
              <a:spLocks noChangeArrowheads="1"/>
            </p:cNvSpPr>
            <p:nvPr/>
          </p:nvSpPr>
          <p:spPr bwMode="auto">
            <a:xfrm>
              <a:off x="4881" y="1559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4166" name="Oval 38"/>
            <p:cNvSpPr>
              <a:spLocks noChangeArrowheads="1"/>
            </p:cNvSpPr>
            <p:nvPr/>
          </p:nvSpPr>
          <p:spPr bwMode="auto">
            <a:xfrm>
              <a:off x="4881" y="1030"/>
              <a:ext cx="82" cy="8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endParaRPr lang="en-CA"/>
            </a:p>
          </p:txBody>
        </p:sp>
        <p:sp>
          <p:nvSpPr>
            <p:cNvPr id="1584167" name="Text Box 39"/>
            <p:cNvSpPr txBox="1">
              <a:spLocks noChangeArrowheads="1"/>
            </p:cNvSpPr>
            <p:nvPr/>
          </p:nvSpPr>
          <p:spPr bwMode="auto">
            <a:xfrm>
              <a:off x="5091" y="1287"/>
              <a:ext cx="323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/>
                <a:t>x</a:t>
              </a:r>
            </a:p>
          </p:txBody>
        </p:sp>
        <p:sp>
          <p:nvSpPr>
            <p:cNvPr id="1584168" name="Text Box 40"/>
            <p:cNvSpPr txBox="1">
              <a:spLocks noChangeArrowheads="1"/>
            </p:cNvSpPr>
            <p:nvPr/>
          </p:nvSpPr>
          <p:spPr bwMode="auto">
            <a:xfrm>
              <a:off x="3985" y="810"/>
              <a:ext cx="62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+2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4169" name="Text Box 41"/>
            <p:cNvSpPr txBox="1">
              <a:spLocks noChangeArrowheads="1"/>
            </p:cNvSpPr>
            <p:nvPr/>
          </p:nvSpPr>
          <p:spPr bwMode="auto">
            <a:xfrm>
              <a:off x="3999" y="1571"/>
              <a:ext cx="58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-1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4170" name="Text Box 42"/>
            <p:cNvSpPr txBox="1">
              <a:spLocks noChangeArrowheads="1"/>
            </p:cNvSpPr>
            <p:nvPr/>
          </p:nvSpPr>
          <p:spPr bwMode="auto">
            <a:xfrm>
              <a:off x="4821" y="831"/>
              <a:ext cx="58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-2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  <a:endParaRPr lang="en-US" sz="2000" b="1"/>
            </a:p>
          </p:txBody>
        </p:sp>
        <p:sp>
          <p:nvSpPr>
            <p:cNvPr id="1584171" name="Text Box 43"/>
            <p:cNvSpPr txBox="1">
              <a:spLocks noChangeArrowheads="1"/>
            </p:cNvSpPr>
            <p:nvPr/>
          </p:nvSpPr>
          <p:spPr bwMode="auto">
            <a:xfrm>
              <a:off x="4890" y="1561"/>
              <a:ext cx="669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lIns="186266" tIns="93133" rIns="186266" bIns="93133">
              <a:spAutoFit/>
            </a:bodyPr>
            <a:lstStyle/>
            <a:p>
              <a:pPr defTabSz="1028700">
                <a:lnSpc>
                  <a:spcPct val="90000"/>
                </a:lnSpc>
              </a:pPr>
              <a:r>
                <a:rPr lang="en-US" sz="2000" b="1">
                  <a:solidFill>
                    <a:srgbClr val="CCECFF"/>
                  </a:solidFill>
                </a:rPr>
                <a:t>+1</a:t>
              </a:r>
              <a:r>
                <a:rPr lang="en-US" sz="2000" b="1">
                  <a:solidFill>
                    <a:srgbClr val="CCECFF"/>
                  </a:solidFill>
                  <a:latin typeface="Symbol" pitchFamily="18" charset="2"/>
                </a:rPr>
                <a:t>m</a:t>
              </a:r>
              <a:r>
                <a:rPr lang="en-US" sz="2000" b="1">
                  <a:solidFill>
                    <a:srgbClr val="CCECFF"/>
                  </a:solidFill>
                </a:rPr>
                <a:t>C</a:t>
              </a:r>
            </a:p>
          </p:txBody>
        </p:sp>
      </p:grpSp>
      <p:sp>
        <p:nvSpPr>
          <p:cNvPr id="1584172" name="AutoShape 44"/>
          <p:cNvSpPr>
            <a:spLocks noChangeArrowheads="1"/>
          </p:cNvSpPr>
          <p:nvPr/>
        </p:nvSpPr>
        <p:spPr bwMode="auto">
          <a:xfrm>
            <a:off x="1490663" y="4071938"/>
            <a:ext cx="6122987" cy="19224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584173" name="Rectangle 45"/>
          <p:cNvSpPr>
            <a:spLocks noChangeArrowheads="1"/>
          </p:cNvSpPr>
          <p:nvPr/>
        </p:nvSpPr>
        <p:spPr bwMode="auto">
          <a:xfrm>
            <a:off x="1493838" y="4159250"/>
            <a:ext cx="6072187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3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	Only in case (3), where opposite charges lie directly across the </a:t>
            </a:r>
            <a:r>
              <a:rPr lang="en-US" sz="2000" b="1" i="1">
                <a:solidFill>
                  <a:schemeClr val="bg2"/>
                </a:solidFill>
              </a:rPr>
              <a:t>y</a:t>
            </a:r>
            <a:r>
              <a:rPr lang="en-US" sz="2000" b="1">
                <a:solidFill>
                  <a:schemeClr val="bg2"/>
                </a:solidFill>
              </a:rPr>
              <a:t>-axis from each other, do the potentials from the two charges above the </a:t>
            </a:r>
            <a:r>
              <a:rPr lang="en-US" sz="2000" b="1" i="1">
                <a:solidFill>
                  <a:schemeClr val="bg2"/>
                </a:solidFill>
              </a:rPr>
              <a:t>y</a:t>
            </a:r>
            <a:r>
              <a:rPr lang="en-US" sz="2000" b="1">
                <a:solidFill>
                  <a:schemeClr val="bg2"/>
                </a:solidFill>
              </a:rPr>
              <a:t>-axis cancel the ones below the </a:t>
            </a:r>
            <a:r>
              <a:rPr lang="en-US" sz="2000" b="1" i="1">
                <a:solidFill>
                  <a:schemeClr val="bg2"/>
                </a:solidFill>
              </a:rPr>
              <a:t>y</a:t>
            </a:r>
            <a:r>
              <a:rPr lang="en-US" sz="2000" b="1">
                <a:solidFill>
                  <a:schemeClr val="bg2"/>
                </a:solidFill>
              </a:rPr>
              <a:t>-axis.</a:t>
            </a:r>
            <a:endParaRPr lang="en-US" sz="2200" b="1">
              <a:solidFill>
                <a:schemeClr val="bg2"/>
              </a:solidFill>
            </a:endParaRPr>
          </a:p>
        </p:txBody>
      </p:sp>
      <p:sp>
        <p:nvSpPr>
          <p:cNvPr id="1584174" name="Text Box 46"/>
          <p:cNvSpPr txBox="1">
            <a:spLocks noChangeArrowheads="1"/>
          </p:cNvSpPr>
          <p:nvPr/>
        </p:nvSpPr>
        <p:spPr bwMode="auto">
          <a:xfrm>
            <a:off x="1525588" y="6207125"/>
            <a:ext cx="6000750" cy="406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Where is </a:t>
            </a:r>
            <a:r>
              <a:rPr lang="en-US" sz="2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= 0 for configuration #2?</a:t>
            </a:r>
          </a:p>
        </p:txBody>
      </p:sp>
    </p:spTree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6178" name="AutoShape 2"/>
          <p:cNvSpPr>
            <a:spLocks noChangeArrowheads="1"/>
          </p:cNvSpPr>
          <p:nvPr/>
        </p:nvSpPr>
        <p:spPr bwMode="auto">
          <a:xfrm>
            <a:off x="0" y="0"/>
            <a:ext cx="9144000" cy="30829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8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209675"/>
            <a:ext cx="3640137" cy="1482725"/>
          </a:xfrm>
          <a:noFill/>
          <a:ln/>
        </p:spPr>
        <p:txBody>
          <a:bodyPr/>
          <a:lstStyle/>
          <a:p>
            <a:pPr marL="401638" indent="-401638">
              <a:lnSpc>
                <a:spcPct val="11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Which two points have the </a:t>
            </a: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same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potential?</a:t>
            </a:r>
          </a:p>
        </p:txBody>
      </p:sp>
      <p:sp>
        <p:nvSpPr>
          <p:cNvPr id="1586180" name="Rectangle 4"/>
          <p:cNvSpPr>
            <a:spLocks noChangeArrowheads="1"/>
          </p:cNvSpPr>
          <p:nvPr/>
        </p:nvSpPr>
        <p:spPr bwMode="auto">
          <a:xfrm>
            <a:off x="5202238" y="790575"/>
            <a:ext cx="27305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A and C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2)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B and E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3)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B and D</a:t>
            </a: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4)   C and E</a:t>
            </a: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5)   no pair</a:t>
            </a:r>
            <a:endParaRPr lang="en-US" sz="2000" b="1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78138" y="3414713"/>
            <a:ext cx="3498850" cy="3001962"/>
            <a:chOff x="2896" y="1179"/>
            <a:chExt cx="2204" cy="1891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123" y="1249"/>
              <a:ext cx="1810" cy="1821"/>
              <a:chOff x="4188" y="1383"/>
              <a:chExt cx="869" cy="869"/>
            </a:xfrm>
          </p:grpSpPr>
          <p:sp>
            <p:nvSpPr>
              <p:cNvPr id="1586183" name="Oval 7"/>
              <p:cNvSpPr>
                <a:spLocks noChangeArrowheads="1"/>
              </p:cNvSpPr>
              <p:nvPr/>
            </p:nvSpPr>
            <p:spPr bwMode="auto">
              <a:xfrm>
                <a:off x="4563" y="1751"/>
                <a:ext cx="121" cy="121"/>
              </a:xfrm>
              <a:prstGeom prst="ellipse">
                <a:avLst/>
              </a:prstGeom>
              <a:solidFill>
                <a:srgbClr val="FC012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86184" name="Oval 8"/>
              <p:cNvSpPr>
                <a:spLocks noChangeArrowheads="1"/>
              </p:cNvSpPr>
              <p:nvPr/>
            </p:nvSpPr>
            <p:spPr bwMode="auto">
              <a:xfrm>
                <a:off x="4420" y="1609"/>
                <a:ext cx="409" cy="409"/>
              </a:xfrm>
              <a:prstGeom prst="ellipse">
                <a:avLst/>
              </a:prstGeom>
              <a:noFill/>
              <a:ln w="12700">
                <a:solidFill>
                  <a:srgbClr val="99CCFF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86185" name="Oval 9"/>
              <p:cNvSpPr>
                <a:spLocks noChangeArrowheads="1"/>
              </p:cNvSpPr>
              <p:nvPr/>
            </p:nvSpPr>
            <p:spPr bwMode="auto">
              <a:xfrm>
                <a:off x="4188" y="1383"/>
                <a:ext cx="869" cy="869"/>
              </a:xfrm>
              <a:prstGeom prst="ellipse">
                <a:avLst/>
              </a:prstGeom>
              <a:noFill/>
              <a:ln w="12700">
                <a:solidFill>
                  <a:srgbClr val="99CCFF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86186" name="Oval 10"/>
              <p:cNvSpPr>
                <a:spLocks noChangeArrowheads="1"/>
              </p:cNvSpPr>
              <p:nvPr/>
            </p:nvSpPr>
            <p:spPr bwMode="auto">
              <a:xfrm>
                <a:off x="4303" y="1493"/>
                <a:ext cx="639" cy="639"/>
              </a:xfrm>
              <a:prstGeom prst="ellipse">
                <a:avLst/>
              </a:prstGeom>
              <a:noFill/>
              <a:ln w="12700">
                <a:solidFill>
                  <a:srgbClr val="99CCFF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586187" name="Oval 11"/>
            <p:cNvSpPr>
              <a:spLocks noChangeArrowheads="1"/>
            </p:cNvSpPr>
            <p:nvPr/>
          </p:nvSpPr>
          <p:spPr bwMode="auto">
            <a:xfrm>
              <a:off x="4768" y="1179"/>
              <a:ext cx="115" cy="11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86188" name="Oval 12"/>
            <p:cNvSpPr>
              <a:spLocks noChangeArrowheads="1"/>
            </p:cNvSpPr>
            <p:nvPr/>
          </p:nvSpPr>
          <p:spPr bwMode="auto">
            <a:xfrm>
              <a:off x="3064" y="2009"/>
              <a:ext cx="115" cy="11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86189" name="Oval 13"/>
            <p:cNvSpPr>
              <a:spLocks noChangeArrowheads="1"/>
            </p:cNvSpPr>
            <p:nvPr/>
          </p:nvSpPr>
          <p:spPr bwMode="auto">
            <a:xfrm>
              <a:off x="4637" y="1995"/>
              <a:ext cx="115" cy="11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86190" name="Oval 14"/>
            <p:cNvSpPr>
              <a:spLocks noChangeArrowheads="1"/>
            </p:cNvSpPr>
            <p:nvPr/>
          </p:nvSpPr>
          <p:spPr bwMode="auto">
            <a:xfrm>
              <a:off x="4261" y="1777"/>
              <a:ext cx="115" cy="11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86191" name="Oval 15"/>
            <p:cNvSpPr>
              <a:spLocks noChangeArrowheads="1"/>
            </p:cNvSpPr>
            <p:nvPr/>
          </p:nvSpPr>
          <p:spPr bwMode="auto">
            <a:xfrm>
              <a:off x="3563" y="2027"/>
              <a:ext cx="115" cy="11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86192" name="Text Box 16"/>
            <p:cNvSpPr txBox="1">
              <a:spLocks noChangeArrowheads="1"/>
            </p:cNvSpPr>
            <p:nvPr/>
          </p:nvSpPr>
          <p:spPr bwMode="auto">
            <a:xfrm>
              <a:off x="4845" y="1199"/>
              <a:ext cx="255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A</a:t>
              </a:r>
              <a:endParaRPr lang="en-US" b="1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586193" name="Text Box 17"/>
            <p:cNvSpPr txBox="1">
              <a:spLocks noChangeArrowheads="1"/>
            </p:cNvSpPr>
            <p:nvPr/>
          </p:nvSpPr>
          <p:spPr bwMode="auto">
            <a:xfrm>
              <a:off x="4331" y="1605"/>
              <a:ext cx="255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C</a:t>
              </a:r>
              <a:endParaRPr lang="en-US" b="1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586194" name="Text Box 18"/>
            <p:cNvSpPr txBox="1">
              <a:spLocks noChangeArrowheads="1"/>
            </p:cNvSpPr>
            <p:nvPr/>
          </p:nvSpPr>
          <p:spPr bwMode="auto">
            <a:xfrm>
              <a:off x="2896" y="2073"/>
              <a:ext cx="255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B</a:t>
              </a:r>
              <a:endParaRPr lang="en-US" b="1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586195" name="Text Box 19"/>
            <p:cNvSpPr txBox="1">
              <a:spLocks noChangeArrowheads="1"/>
            </p:cNvSpPr>
            <p:nvPr/>
          </p:nvSpPr>
          <p:spPr bwMode="auto">
            <a:xfrm>
              <a:off x="4676" y="2080"/>
              <a:ext cx="255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D</a:t>
              </a:r>
              <a:endParaRPr lang="en-US" b="1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586196" name="Text Box 20"/>
            <p:cNvSpPr txBox="1">
              <a:spLocks noChangeArrowheads="1"/>
            </p:cNvSpPr>
            <p:nvPr/>
          </p:nvSpPr>
          <p:spPr bwMode="auto">
            <a:xfrm>
              <a:off x="3626" y="2130"/>
              <a:ext cx="244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E</a:t>
              </a:r>
              <a:endParaRPr lang="en-US" b="1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586197" name="Text Box 21"/>
            <p:cNvSpPr txBox="1">
              <a:spLocks noChangeArrowheads="1"/>
            </p:cNvSpPr>
            <p:nvPr/>
          </p:nvSpPr>
          <p:spPr bwMode="auto">
            <a:xfrm>
              <a:off x="3896" y="2011"/>
              <a:ext cx="265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 i="1">
                  <a:solidFill>
                    <a:schemeClr val="bg2"/>
                  </a:solidFill>
                </a:rPr>
                <a:t>Q</a:t>
              </a:r>
              <a:endParaRPr lang="en-US" b="1" i="1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</p:grpSp>
      <p:sp>
        <p:nvSpPr>
          <p:cNvPr id="1586198" name="Rectangle 22"/>
          <p:cNvSpPr>
            <a:spLocks noGrp="1" noChangeArrowheads="1"/>
          </p:cNvSpPr>
          <p:nvPr>
            <p:ph type="title"/>
          </p:nvPr>
        </p:nvSpPr>
        <p:spPr>
          <a:xfrm>
            <a:off x="454025" y="0"/>
            <a:ext cx="8353425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36) </a:t>
            </a:r>
            <a:r>
              <a:rPr lang="en-US" sz="2800" dirty="0" err="1" smtClean="0">
                <a:solidFill>
                  <a:schemeClr val="accent2"/>
                </a:solidFill>
              </a:rPr>
              <a:t>Equipotential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</a:rPr>
              <a:t>of Point Charge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8226" name="Oval 2"/>
          <p:cNvSpPr>
            <a:spLocks noChangeArrowheads="1"/>
          </p:cNvSpPr>
          <p:nvPr/>
        </p:nvSpPr>
        <p:spPr bwMode="auto">
          <a:xfrm>
            <a:off x="6792913" y="4310063"/>
            <a:ext cx="1346200" cy="1363662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88227" name="AutoShape 3"/>
          <p:cNvSpPr>
            <a:spLocks noChangeArrowheads="1"/>
          </p:cNvSpPr>
          <p:nvPr/>
        </p:nvSpPr>
        <p:spPr bwMode="auto">
          <a:xfrm>
            <a:off x="0" y="3190875"/>
            <a:ext cx="5491163" cy="31035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588228" name="Rectangle 4"/>
          <p:cNvSpPr>
            <a:spLocks noChangeArrowheads="1"/>
          </p:cNvSpPr>
          <p:nvPr/>
        </p:nvSpPr>
        <p:spPr bwMode="auto">
          <a:xfrm>
            <a:off x="0" y="3265488"/>
            <a:ext cx="5522913" cy="286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 	Since the potential of a point charge is: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endParaRPr lang="en-US" sz="2000" b="1">
              <a:solidFill>
                <a:schemeClr val="bg2"/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endParaRPr lang="en-US" sz="2000" b="1">
              <a:solidFill>
                <a:schemeClr val="bg2"/>
              </a:solidFill>
            </a:endParaRP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	only points that are at the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same distance</a:t>
            </a:r>
            <a:r>
              <a:rPr lang="en-US" sz="2000" b="1">
                <a:solidFill>
                  <a:schemeClr val="bg2"/>
                </a:solidFill>
              </a:rPr>
              <a:t> from charge Q are at the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same potential</a:t>
            </a:r>
            <a:r>
              <a:rPr lang="en-US" sz="2000" b="1">
                <a:solidFill>
                  <a:schemeClr val="bg2"/>
                </a:solidFill>
              </a:rPr>
              <a:t>.  This is true for points C and E. </a:t>
            </a: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	They lie on an </a:t>
            </a:r>
            <a:r>
              <a:rPr lang="en-US" sz="20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Equipotential Surface</a:t>
            </a:r>
            <a:r>
              <a:rPr lang="en-US" sz="2000" b="1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1588229" name="AutoShape 5"/>
          <p:cNvSpPr>
            <a:spLocks noChangeArrowheads="1"/>
          </p:cNvSpPr>
          <p:nvPr/>
        </p:nvSpPr>
        <p:spPr bwMode="auto">
          <a:xfrm>
            <a:off x="0" y="0"/>
            <a:ext cx="9144000" cy="30829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88230" name="Oval 6"/>
          <p:cNvSpPr>
            <a:spLocks noChangeArrowheads="1"/>
          </p:cNvSpPr>
          <p:nvPr/>
        </p:nvSpPr>
        <p:spPr bwMode="auto">
          <a:xfrm>
            <a:off x="4937125" y="2098675"/>
            <a:ext cx="2378075" cy="519113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5882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42913" y="1209675"/>
            <a:ext cx="3640137" cy="1482725"/>
          </a:xfrm>
          <a:noFill/>
          <a:ln/>
        </p:spPr>
        <p:txBody>
          <a:bodyPr/>
          <a:lstStyle/>
          <a:p>
            <a:pPr marL="401638" indent="-401638">
              <a:lnSpc>
                <a:spcPct val="11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Which two points have the </a:t>
            </a: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same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potential?</a:t>
            </a:r>
          </a:p>
        </p:txBody>
      </p:sp>
      <p:sp>
        <p:nvSpPr>
          <p:cNvPr id="1588232" name="Rectangle 8"/>
          <p:cNvSpPr>
            <a:spLocks noChangeArrowheads="1"/>
          </p:cNvSpPr>
          <p:nvPr/>
        </p:nvSpPr>
        <p:spPr bwMode="auto">
          <a:xfrm>
            <a:off x="5202238" y="790575"/>
            <a:ext cx="27305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A and C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2)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B and E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3)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B and D</a:t>
            </a: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4)   C and E</a:t>
            </a: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5)   no pair</a:t>
            </a:r>
            <a:endParaRPr lang="en-US" sz="2000" b="1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645150" y="3438525"/>
            <a:ext cx="3498850" cy="3001963"/>
            <a:chOff x="2896" y="1179"/>
            <a:chExt cx="2204" cy="1891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3123" y="1249"/>
              <a:ext cx="1810" cy="1821"/>
              <a:chOff x="4188" y="1383"/>
              <a:chExt cx="869" cy="869"/>
            </a:xfrm>
          </p:grpSpPr>
          <p:sp>
            <p:nvSpPr>
              <p:cNvPr id="1588235" name="Oval 11"/>
              <p:cNvSpPr>
                <a:spLocks noChangeArrowheads="1"/>
              </p:cNvSpPr>
              <p:nvPr/>
            </p:nvSpPr>
            <p:spPr bwMode="auto">
              <a:xfrm>
                <a:off x="4563" y="1751"/>
                <a:ext cx="121" cy="121"/>
              </a:xfrm>
              <a:prstGeom prst="ellipse">
                <a:avLst/>
              </a:prstGeom>
              <a:solidFill>
                <a:srgbClr val="FC0128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88236" name="Oval 12"/>
              <p:cNvSpPr>
                <a:spLocks noChangeArrowheads="1"/>
              </p:cNvSpPr>
              <p:nvPr/>
            </p:nvSpPr>
            <p:spPr bwMode="auto">
              <a:xfrm>
                <a:off x="4420" y="1609"/>
                <a:ext cx="409" cy="409"/>
              </a:xfrm>
              <a:prstGeom prst="ellipse">
                <a:avLst/>
              </a:prstGeom>
              <a:noFill/>
              <a:ln w="12700">
                <a:solidFill>
                  <a:srgbClr val="99CCFF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88237" name="Oval 13"/>
              <p:cNvSpPr>
                <a:spLocks noChangeArrowheads="1"/>
              </p:cNvSpPr>
              <p:nvPr/>
            </p:nvSpPr>
            <p:spPr bwMode="auto">
              <a:xfrm>
                <a:off x="4188" y="1383"/>
                <a:ext cx="869" cy="869"/>
              </a:xfrm>
              <a:prstGeom prst="ellipse">
                <a:avLst/>
              </a:prstGeom>
              <a:noFill/>
              <a:ln w="12700">
                <a:solidFill>
                  <a:srgbClr val="99CCFF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588238" name="Oval 14"/>
              <p:cNvSpPr>
                <a:spLocks noChangeArrowheads="1"/>
              </p:cNvSpPr>
              <p:nvPr/>
            </p:nvSpPr>
            <p:spPr bwMode="auto">
              <a:xfrm>
                <a:off x="4303" y="1493"/>
                <a:ext cx="639" cy="639"/>
              </a:xfrm>
              <a:prstGeom prst="ellipse">
                <a:avLst/>
              </a:prstGeom>
              <a:noFill/>
              <a:ln w="12700">
                <a:solidFill>
                  <a:srgbClr val="99CCFF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588239" name="Oval 15"/>
            <p:cNvSpPr>
              <a:spLocks noChangeArrowheads="1"/>
            </p:cNvSpPr>
            <p:nvPr/>
          </p:nvSpPr>
          <p:spPr bwMode="auto">
            <a:xfrm>
              <a:off x="4768" y="1179"/>
              <a:ext cx="115" cy="11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88240" name="Oval 16"/>
            <p:cNvSpPr>
              <a:spLocks noChangeArrowheads="1"/>
            </p:cNvSpPr>
            <p:nvPr/>
          </p:nvSpPr>
          <p:spPr bwMode="auto">
            <a:xfrm>
              <a:off x="3064" y="2009"/>
              <a:ext cx="115" cy="11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88241" name="Oval 17"/>
            <p:cNvSpPr>
              <a:spLocks noChangeArrowheads="1"/>
            </p:cNvSpPr>
            <p:nvPr/>
          </p:nvSpPr>
          <p:spPr bwMode="auto">
            <a:xfrm>
              <a:off x="4637" y="1995"/>
              <a:ext cx="115" cy="11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88242" name="Oval 18"/>
            <p:cNvSpPr>
              <a:spLocks noChangeArrowheads="1"/>
            </p:cNvSpPr>
            <p:nvPr/>
          </p:nvSpPr>
          <p:spPr bwMode="auto">
            <a:xfrm>
              <a:off x="4261" y="1777"/>
              <a:ext cx="115" cy="11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88243" name="Oval 19"/>
            <p:cNvSpPr>
              <a:spLocks noChangeArrowheads="1"/>
            </p:cNvSpPr>
            <p:nvPr/>
          </p:nvSpPr>
          <p:spPr bwMode="auto">
            <a:xfrm>
              <a:off x="3563" y="2027"/>
              <a:ext cx="115" cy="11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88244" name="Text Box 20"/>
            <p:cNvSpPr txBox="1">
              <a:spLocks noChangeArrowheads="1"/>
            </p:cNvSpPr>
            <p:nvPr/>
          </p:nvSpPr>
          <p:spPr bwMode="auto">
            <a:xfrm>
              <a:off x="4845" y="1199"/>
              <a:ext cx="255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A</a:t>
              </a:r>
              <a:endParaRPr lang="en-US" b="1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588245" name="Text Box 21"/>
            <p:cNvSpPr txBox="1">
              <a:spLocks noChangeArrowheads="1"/>
            </p:cNvSpPr>
            <p:nvPr/>
          </p:nvSpPr>
          <p:spPr bwMode="auto">
            <a:xfrm>
              <a:off x="4331" y="1605"/>
              <a:ext cx="255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C</a:t>
              </a:r>
              <a:endParaRPr lang="en-US" b="1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588246" name="Text Box 22"/>
            <p:cNvSpPr txBox="1">
              <a:spLocks noChangeArrowheads="1"/>
            </p:cNvSpPr>
            <p:nvPr/>
          </p:nvSpPr>
          <p:spPr bwMode="auto">
            <a:xfrm>
              <a:off x="2896" y="2073"/>
              <a:ext cx="255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B</a:t>
              </a:r>
              <a:endParaRPr lang="en-US" b="1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588247" name="Text Box 23"/>
            <p:cNvSpPr txBox="1">
              <a:spLocks noChangeArrowheads="1"/>
            </p:cNvSpPr>
            <p:nvPr/>
          </p:nvSpPr>
          <p:spPr bwMode="auto">
            <a:xfrm>
              <a:off x="4676" y="2080"/>
              <a:ext cx="255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D</a:t>
              </a:r>
              <a:endParaRPr lang="en-US" b="1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588248" name="Text Box 24"/>
            <p:cNvSpPr txBox="1">
              <a:spLocks noChangeArrowheads="1"/>
            </p:cNvSpPr>
            <p:nvPr/>
          </p:nvSpPr>
          <p:spPr bwMode="auto">
            <a:xfrm>
              <a:off x="3626" y="2130"/>
              <a:ext cx="244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E</a:t>
              </a:r>
              <a:endParaRPr lang="en-US" b="1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  <p:sp>
          <p:nvSpPr>
            <p:cNvPr id="1588249" name="Text Box 25"/>
            <p:cNvSpPr txBox="1">
              <a:spLocks noChangeArrowheads="1"/>
            </p:cNvSpPr>
            <p:nvPr/>
          </p:nvSpPr>
          <p:spPr bwMode="auto">
            <a:xfrm>
              <a:off x="3896" y="2011"/>
              <a:ext cx="265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 i="1">
                  <a:solidFill>
                    <a:schemeClr val="bg2"/>
                  </a:solidFill>
                </a:rPr>
                <a:t>Q</a:t>
              </a:r>
              <a:endParaRPr lang="en-US" b="1" i="1">
                <a:solidFill>
                  <a:srgbClr val="00DFCA"/>
                </a:solidFill>
                <a:latin typeface="Times New Roman" pitchFamily="18" charset="0"/>
              </a:endParaRPr>
            </a:p>
          </p:txBody>
        </p:sp>
      </p:grpSp>
      <p:graphicFrame>
        <p:nvGraphicFramePr>
          <p:cNvPr id="1588250" name="Object 26"/>
          <p:cNvGraphicFramePr>
            <a:graphicFrameLocks noChangeAspect="1"/>
          </p:cNvGraphicFramePr>
          <p:nvPr/>
        </p:nvGraphicFramePr>
        <p:xfrm>
          <a:off x="2060575" y="3713163"/>
          <a:ext cx="1304925" cy="900112"/>
        </p:xfrm>
        <a:graphic>
          <a:graphicData uri="http://schemas.openxmlformats.org/presentationml/2006/ole">
            <p:oleObj spid="_x0000_s1465346" name="Equation" r:id="rId4" imgW="914400" imgH="609480" progId="Equation.3">
              <p:embed/>
            </p:oleObj>
          </a:graphicData>
        </a:graphic>
      </p:graphicFrame>
      <p:sp>
        <p:nvSpPr>
          <p:cNvPr id="1588251" name="Rectangle 27"/>
          <p:cNvSpPr>
            <a:spLocks noGrp="1" noChangeArrowheads="1"/>
          </p:cNvSpPr>
          <p:nvPr>
            <p:ph type="title"/>
          </p:nvPr>
        </p:nvSpPr>
        <p:spPr>
          <a:xfrm>
            <a:off x="454025" y="0"/>
            <a:ext cx="8353425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36) </a:t>
            </a:r>
            <a:r>
              <a:rPr lang="en-US" sz="2800" dirty="0" err="1" smtClean="0">
                <a:solidFill>
                  <a:schemeClr val="accent2"/>
                </a:solidFill>
              </a:rPr>
              <a:t>Equipotential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</a:rPr>
              <a:t>of Point Charge</a:t>
            </a:r>
          </a:p>
        </p:txBody>
      </p:sp>
      <p:sp>
        <p:nvSpPr>
          <p:cNvPr id="1588252" name="Text Box 28"/>
          <p:cNvSpPr txBox="1">
            <a:spLocks noChangeArrowheads="1"/>
          </p:cNvSpPr>
          <p:nvPr/>
        </p:nvSpPr>
        <p:spPr bwMode="auto">
          <a:xfrm>
            <a:off x="0" y="6451600"/>
            <a:ext cx="6403975" cy="406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Which point has the smallest potential?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0274" name="AutoShape 2"/>
          <p:cNvSpPr>
            <a:spLocks noChangeArrowheads="1"/>
          </p:cNvSpPr>
          <p:nvPr/>
        </p:nvSpPr>
        <p:spPr bwMode="auto">
          <a:xfrm>
            <a:off x="0" y="0"/>
            <a:ext cx="9144000" cy="3328988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9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8838"/>
            <a:ext cx="4530725" cy="2260600"/>
          </a:xfrm>
          <a:noFill/>
          <a:ln/>
        </p:spPr>
        <p:txBody>
          <a:bodyPr/>
          <a:lstStyle/>
          <a:p>
            <a:pPr marL="401638" indent="-401638">
              <a:lnSpc>
                <a:spcPct val="12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en-US" b="1"/>
              <a:t>	Which requires the </a:t>
            </a:r>
            <a:r>
              <a:rPr lang="en-US" altLang="en-US" b="1" i="1">
                <a:solidFill>
                  <a:schemeClr val="tx2"/>
                </a:solidFill>
              </a:rPr>
              <a:t>most work</a:t>
            </a:r>
            <a:r>
              <a:rPr lang="en-US" altLang="en-US" b="1"/>
              <a:t>, to move a </a:t>
            </a:r>
            <a:r>
              <a:rPr lang="en-US" altLang="en-US" b="1">
                <a:solidFill>
                  <a:schemeClr val="tx2"/>
                </a:solidFill>
              </a:rPr>
              <a:t>positive</a:t>
            </a:r>
            <a:r>
              <a:rPr lang="en-US" altLang="en-US" b="1"/>
              <a:t> charge</a:t>
            </a:r>
            <a:r>
              <a:rPr lang="en-US" altLang="en-US" b="1">
                <a:solidFill>
                  <a:schemeClr val="accent2"/>
                </a:solidFill>
              </a:rPr>
              <a:t> </a:t>
            </a:r>
            <a:r>
              <a:rPr lang="en-US" altLang="en-US" b="1"/>
              <a:t>from </a:t>
            </a:r>
            <a:r>
              <a:rPr lang="en-US" altLang="en-US" b="1" i="1">
                <a:solidFill>
                  <a:schemeClr val="accent1"/>
                </a:solidFill>
              </a:rPr>
              <a:t>P</a:t>
            </a:r>
            <a:r>
              <a:rPr lang="en-US" altLang="en-US" b="1"/>
              <a:t> to points </a:t>
            </a:r>
            <a:r>
              <a:rPr lang="en-US" altLang="en-US" b="1">
                <a:solidFill>
                  <a:schemeClr val="accent1"/>
                </a:solidFill>
              </a:rPr>
              <a:t>1</a:t>
            </a:r>
            <a:r>
              <a:rPr lang="en-US" altLang="en-US" b="1"/>
              <a:t>, </a:t>
            </a:r>
            <a:r>
              <a:rPr lang="en-US" altLang="en-US" b="1">
                <a:solidFill>
                  <a:schemeClr val="accent1"/>
                </a:solidFill>
              </a:rPr>
              <a:t>2</a:t>
            </a:r>
            <a:r>
              <a:rPr lang="en-US" altLang="en-US" b="1"/>
              <a:t>, </a:t>
            </a:r>
            <a:r>
              <a:rPr lang="en-US" altLang="en-US" b="1">
                <a:solidFill>
                  <a:schemeClr val="accent1"/>
                </a:solidFill>
              </a:rPr>
              <a:t>3</a:t>
            </a:r>
            <a:r>
              <a:rPr lang="en-US" altLang="en-US" b="1"/>
              <a:t> or </a:t>
            </a:r>
            <a:r>
              <a:rPr lang="en-US" altLang="en-US" b="1">
                <a:solidFill>
                  <a:schemeClr val="accent1"/>
                </a:solidFill>
              </a:rPr>
              <a:t>4</a:t>
            </a:r>
            <a:r>
              <a:rPr lang="en-US" altLang="en-US" b="1"/>
              <a:t> ?    All points are the same distance from </a:t>
            </a:r>
            <a:r>
              <a:rPr lang="en-US" altLang="en-US" b="1" i="1">
                <a:solidFill>
                  <a:schemeClr val="accent1"/>
                </a:solidFill>
              </a:rPr>
              <a:t>P</a:t>
            </a:r>
            <a:r>
              <a:rPr lang="en-US" altLang="en-US" b="1"/>
              <a:t>.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90276" name="Rectangle 4"/>
          <p:cNvSpPr>
            <a:spLocks noChangeArrowheads="1"/>
          </p:cNvSpPr>
          <p:nvPr/>
        </p:nvSpPr>
        <p:spPr bwMode="auto">
          <a:xfrm>
            <a:off x="5440363" y="781050"/>
            <a:ext cx="3703637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altLang="en-US" sz="2000" b="1" i="1">
                <a:solidFill>
                  <a:schemeClr val="tx2"/>
                </a:solidFill>
              </a:rPr>
              <a:t>P</a:t>
            </a:r>
            <a:r>
              <a:rPr lang="en-US" altLang="en-US" sz="2000" b="1">
                <a:solidFill>
                  <a:schemeClr val="tx2"/>
                </a:solidFill>
              </a:rPr>
              <a:t>  </a:t>
            </a:r>
            <a:r>
              <a:rPr lang="en-US" altLang="en-US" sz="2000" b="1">
                <a:solidFill>
                  <a:schemeClr val="tx2"/>
                </a:solidFill>
                <a:sym typeface="Symbol" pitchFamily="18" charset="2"/>
              </a:rPr>
              <a:t>  1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2)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altLang="en-US" sz="2000" b="1" i="1">
                <a:solidFill>
                  <a:schemeClr val="tx2"/>
                </a:solidFill>
              </a:rPr>
              <a:t>P</a:t>
            </a:r>
            <a:r>
              <a:rPr lang="en-US" altLang="en-US" sz="2000" b="1">
                <a:solidFill>
                  <a:schemeClr val="tx2"/>
                </a:solidFill>
              </a:rPr>
              <a:t>  </a:t>
            </a:r>
            <a:r>
              <a:rPr lang="en-US" altLang="en-US" sz="2000" b="1">
                <a:solidFill>
                  <a:schemeClr val="tx2"/>
                </a:solidFill>
                <a:sym typeface="Symbol" pitchFamily="18" charset="2"/>
              </a:rPr>
              <a:t>  2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3)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altLang="en-US" sz="2000" b="1" i="1">
                <a:solidFill>
                  <a:schemeClr val="tx2"/>
                </a:solidFill>
              </a:rPr>
              <a:t>P</a:t>
            </a:r>
            <a:r>
              <a:rPr lang="en-US" altLang="en-US" sz="2000" b="1">
                <a:solidFill>
                  <a:schemeClr val="tx2"/>
                </a:solidFill>
              </a:rPr>
              <a:t>  </a:t>
            </a:r>
            <a:r>
              <a:rPr lang="en-US" altLang="en-US" sz="2000" b="1">
                <a:solidFill>
                  <a:schemeClr val="tx2"/>
                </a:solidFill>
                <a:sym typeface="Symbol" pitchFamily="18" charset="2"/>
              </a:rPr>
              <a:t>  3</a:t>
            </a:r>
          </a:p>
          <a:p>
            <a:pPr marL="285750" indent="-285750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sym typeface="Symbol" pitchFamily="18" charset="2"/>
              </a:rPr>
              <a:t>4)  </a:t>
            </a:r>
            <a:r>
              <a:rPr lang="en-US" altLang="en-US" sz="2000" b="1" i="1">
                <a:solidFill>
                  <a:schemeClr val="tx2"/>
                </a:solidFill>
              </a:rPr>
              <a:t>P</a:t>
            </a:r>
            <a:r>
              <a:rPr lang="en-US" altLang="en-US" sz="2000" b="1">
                <a:solidFill>
                  <a:schemeClr val="tx2"/>
                </a:solidFill>
              </a:rPr>
              <a:t>  </a:t>
            </a:r>
            <a:r>
              <a:rPr lang="en-US" altLang="en-US" sz="2000" b="1">
                <a:solidFill>
                  <a:schemeClr val="tx2"/>
                </a:solidFill>
                <a:sym typeface="Symbol" pitchFamily="18" charset="2"/>
              </a:rPr>
              <a:t>  4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sym typeface="Symbol" pitchFamily="18" charset="2"/>
              </a:rPr>
              <a:t>5)  all require the same amount of work</a:t>
            </a:r>
            <a:endParaRPr lang="en-US" sz="2000" b="1">
              <a:solidFill>
                <a:schemeClr val="tx2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905125" y="3551238"/>
            <a:ext cx="3530600" cy="2840037"/>
            <a:chOff x="2462" y="2038"/>
            <a:chExt cx="2224" cy="1789"/>
          </a:xfrm>
        </p:grpSpPr>
        <p:sp>
          <p:nvSpPr>
            <p:cNvPr id="1590278" name="Rectangle 6"/>
            <p:cNvSpPr>
              <a:spLocks noChangeArrowheads="1"/>
            </p:cNvSpPr>
            <p:nvPr/>
          </p:nvSpPr>
          <p:spPr bwMode="auto">
            <a:xfrm>
              <a:off x="2462" y="2038"/>
              <a:ext cx="2224" cy="1789"/>
            </a:xfrm>
            <a:prstGeom prst="rect">
              <a:avLst/>
            </a:prstGeom>
            <a:solidFill>
              <a:srgbClr val="000000"/>
            </a:solidFill>
            <a:ln w="381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583" y="2212"/>
              <a:ext cx="1536" cy="1112"/>
              <a:chOff x="3848" y="2344"/>
              <a:chExt cx="1160" cy="840"/>
            </a:xfrm>
          </p:grpSpPr>
          <p:sp>
            <p:nvSpPr>
              <p:cNvPr id="1590280" name="Line 8"/>
              <p:cNvSpPr>
                <a:spLocks noChangeShapeType="1"/>
              </p:cNvSpPr>
              <p:nvPr/>
            </p:nvSpPr>
            <p:spPr bwMode="auto">
              <a:xfrm>
                <a:off x="3848" y="2344"/>
                <a:ext cx="116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1590281" name="Line 9"/>
              <p:cNvSpPr>
                <a:spLocks noChangeShapeType="1"/>
              </p:cNvSpPr>
              <p:nvPr/>
            </p:nvSpPr>
            <p:spPr bwMode="auto">
              <a:xfrm>
                <a:off x="3848" y="2624"/>
                <a:ext cx="116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1590282" name="Line 10"/>
              <p:cNvSpPr>
                <a:spLocks noChangeShapeType="1"/>
              </p:cNvSpPr>
              <p:nvPr/>
            </p:nvSpPr>
            <p:spPr bwMode="auto">
              <a:xfrm>
                <a:off x="3848" y="2904"/>
                <a:ext cx="116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1590283" name="Line 11"/>
              <p:cNvSpPr>
                <a:spLocks noChangeShapeType="1"/>
              </p:cNvSpPr>
              <p:nvPr/>
            </p:nvSpPr>
            <p:spPr bwMode="auto">
              <a:xfrm>
                <a:off x="3848" y="3184"/>
                <a:ext cx="116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CA"/>
              </a:p>
            </p:txBody>
          </p:sp>
        </p:grpSp>
        <p:sp>
          <p:nvSpPr>
            <p:cNvPr id="1590284" name="Line 12"/>
            <p:cNvSpPr>
              <a:spLocks noChangeShapeType="1"/>
            </p:cNvSpPr>
            <p:nvPr/>
          </p:nvSpPr>
          <p:spPr bwMode="auto">
            <a:xfrm flipH="1">
              <a:off x="2959" y="3148"/>
              <a:ext cx="69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590285" name="Line 13"/>
            <p:cNvSpPr>
              <a:spLocks noChangeShapeType="1"/>
            </p:cNvSpPr>
            <p:nvPr/>
          </p:nvSpPr>
          <p:spPr bwMode="auto">
            <a:xfrm rot="2700000" flipH="1">
              <a:off x="3061" y="2902"/>
              <a:ext cx="69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590286" name="Line 14"/>
            <p:cNvSpPr>
              <a:spLocks noChangeShapeType="1"/>
            </p:cNvSpPr>
            <p:nvPr/>
          </p:nvSpPr>
          <p:spPr bwMode="auto">
            <a:xfrm rot="5400000" flipH="1">
              <a:off x="3307" y="2800"/>
              <a:ext cx="69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590287" name="Text Box 15"/>
            <p:cNvSpPr txBox="1">
              <a:spLocks noChangeArrowheads="1"/>
            </p:cNvSpPr>
            <p:nvPr/>
          </p:nvSpPr>
          <p:spPr bwMode="auto">
            <a:xfrm>
              <a:off x="3542" y="3128"/>
              <a:ext cx="244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i="1">
                  <a:solidFill>
                    <a:schemeClr val="accent1"/>
                  </a:solidFill>
                </a:rPr>
                <a:t>P</a:t>
              </a:r>
              <a:endParaRPr lang="en-US" sz="2000" b="1" i="1">
                <a:solidFill>
                  <a:schemeClr val="accent1"/>
                </a:solidFill>
              </a:endParaRPr>
            </a:p>
          </p:txBody>
        </p:sp>
        <p:sp>
          <p:nvSpPr>
            <p:cNvPr id="1590288" name="Text Box 16"/>
            <p:cNvSpPr txBox="1">
              <a:spLocks noChangeArrowheads="1"/>
            </p:cNvSpPr>
            <p:nvPr/>
          </p:nvSpPr>
          <p:spPr bwMode="auto">
            <a:xfrm>
              <a:off x="2728" y="3008"/>
              <a:ext cx="22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accent1"/>
                  </a:solidFill>
                </a:rPr>
                <a:t>1</a:t>
              </a:r>
              <a:endParaRPr 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1590289" name="Text Box 17"/>
            <p:cNvSpPr txBox="1">
              <a:spLocks noChangeArrowheads="1"/>
            </p:cNvSpPr>
            <p:nvPr/>
          </p:nvSpPr>
          <p:spPr bwMode="auto">
            <a:xfrm>
              <a:off x="2952" y="2608"/>
              <a:ext cx="22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accent1"/>
                  </a:solidFill>
                </a:rPr>
                <a:t>2</a:t>
              </a:r>
              <a:endParaRPr 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1590290" name="Text Box 18"/>
            <p:cNvSpPr txBox="1">
              <a:spLocks noChangeArrowheads="1"/>
            </p:cNvSpPr>
            <p:nvPr/>
          </p:nvSpPr>
          <p:spPr bwMode="auto">
            <a:xfrm>
              <a:off x="3448" y="2272"/>
              <a:ext cx="22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accent1"/>
                  </a:solidFill>
                </a:rPr>
                <a:t>3</a:t>
              </a:r>
              <a:endParaRPr lang="en-US" sz="2000" b="1">
                <a:solidFill>
                  <a:schemeClr val="accent1"/>
                </a:solidFill>
              </a:endParaRPr>
            </a:p>
          </p:txBody>
        </p:sp>
        <p:graphicFrame>
          <p:nvGraphicFramePr>
            <p:cNvPr id="1590291" name="Object 19"/>
            <p:cNvGraphicFramePr>
              <a:graphicFrameLocks/>
            </p:cNvGraphicFramePr>
            <p:nvPr/>
          </p:nvGraphicFramePr>
          <p:xfrm>
            <a:off x="3600" y="3410"/>
            <a:ext cx="410" cy="346"/>
          </p:xfrm>
          <a:graphic>
            <a:graphicData uri="http://schemas.openxmlformats.org/presentationml/2006/ole">
              <p:oleObj spid="_x0000_s1466370" name="Microsoft Equation 3.0" r:id="rId4" imgW="228600" imgH="291960" progId="Equation.3">
                <p:embed/>
              </p:oleObj>
            </a:graphicData>
          </a:graphic>
        </p:graphicFrame>
        <p:sp>
          <p:nvSpPr>
            <p:cNvPr id="1590292" name="Line 20"/>
            <p:cNvSpPr>
              <a:spLocks noChangeShapeType="1"/>
            </p:cNvSpPr>
            <p:nvPr/>
          </p:nvSpPr>
          <p:spPr bwMode="auto">
            <a:xfrm flipV="1">
              <a:off x="3667" y="3148"/>
              <a:ext cx="69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590293" name="Text Box 21"/>
            <p:cNvSpPr txBox="1">
              <a:spLocks noChangeArrowheads="1"/>
            </p:cNvSpPr>
            <p:nvPr/>
          </p:nvSpPr>
          <p:spPr bwMode="auto">
            <a:xfrm>
              <a:off x="4389" y="3012"/>
              <a:ext cx="22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accent1"/>
                  </a:solidFill>
                </a:rPr>
                <a:t>4</a:t>
              </a:r>
              <a:endParaRPr lang="en-US" sz="2000" b="1">
                <a:solidFill>
                  <a:schemeClr val="accent1"/>
                </a:solidFill>
              </a:endParaRPr>
            </a:p>
          </p:txBody>
        </p:sp>
      </p:grpSp>
      <p:sp>
        <p:nvSpPr>
          <p:cNvPr id="1590294" name="Rectangle 2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37) Work </a:t>
            </a:r>
            <a:r>
              <a:rPr lang="en-US" sz="2800" dirty="0">
                <a:solidFill>
                  <a:schemeClr val="accent2"/>
                </a:solidFill>
              </a:rPr>
              <a:t>and Electric Potential I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2322" name="AutoShape 2"/>
          <p:cNvSpPr>
            <a:spLocks noChangeArrowheads="1"/>
          </p:cNvSpPr>
          <p:nvPr/>
        </p:nvSpPr>
        <p:spPr bwMode="auto">
          <a:xfrm>
            <a:off x="331788" y="3973513"/>
            <a:ext cx="4754562" cy="21526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592323" name="Rectangle 3"/>
          <p:cNvSpPr>
            <a:spLocks noChangeArrowheads="1"/>
          </p:cNvSpPr>
          <p:nvPr/>
        </p:nvSpPr>
        <p:spPr bwMode="auto">
          <a:xfrm>
            <a:off x="365125" y="4097338"/>
            <a:ext cx="47783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    For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path #1</a:t>
            </a:r>
            <a:r>
              <a:rPr lang="en-US" sz="2000" b="1">
                <a:solidFill>
                  <a:schemeClr val="bg2"/>
                </a:solidFill>
              </a:rPr>
              <a:t>, you have to push the positive charge </a:t>
            </a:r>
            <a:r>
              <a:rPr lang="en-US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against</a:t>
            </a:r>
            <a:r>
              <a:rPr lang="en-US" sz="2000" b="1">
                <a:solidFill>
                  <a:schemeClr val="bg2"/>
                </a:solidFill>
              </a:rPr>
              <a:t> the </a:t>
            </a:r>
            <a:r>
              <a:rPr lang="en-US" sz="2000" b="1" i="1">
                <a:solidFill>
                  <a:schemeClr val="bg2"/>
                </a:solidFill>
              </a:rPr>
              <a:t>E</a:t>
            </a:r>
            <a:r>
              <a:rPr lang="en-US" sz="2000" b="1">
                <a:solidFill>
                  <a:schemeClr val="bg2"/>
                </a:solidFill>
              </a:rPr>
              <a:t> field, which is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hard to do</a:t>
            </a:r>
            <a:r>
              <a:rPr lang="en-US" sz="2000" b="1">
                <a:solidFill>
                  <a:schemeClr val="bg2"/>
                </a:solidFill>
              </a:rPr>
              <a:t>.  By contrast, path #4 is the easiest, since the field does all the work.</a:t>
            </a:r>
          </a:p>
        </p:txBody>
      </p:sp>
      <p:sp>
        <p:nvSpPr>
          <p:cNvPr id="1592324" name="AutoShape 4"/>
          <p:cNvSpPr>
            <a:spLocks noChangeArrowheads="1"/>
          </p:cNvSpPr>
          <p:nvPr/>
        </p:nvSpPr>
        <p:spPr bwMode="auto">
          <a:xfrm>
            <a:off x="0" y="0"/>
            <a:ext cx="9144000" cy="3328988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92325" name="Oval 5"/>
          <p:cNvSpPr>
            <a:spLocks noChangeArrowheads="1"/>
          </p:cNvSpPr>
          <p:nvPr/>
        </p:nvSpPr>
        <p:spPr bwMode="auto">
          <a:xfrm>
            <a:off x="5099050" y="731838"/>
            <a:ext cx="2479675" cy="43497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5923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858838"/>
            <a:ext cx="4530725" cy="2260600"/>
          </a:xfrm>
          <a:noFill/>
          <a:ln/>
        </p:spPr>
        <p:txBody>
          <a:bodyPr/>
          <a:lstStyle/>
          <a:p>
            <a:pPr marL="401638" indent="-401638">
              <a:lnSpc>
                <a:spcPct val="12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en-US" b="1"/>
              <a:t>	Which requires the </a:t>
            </a:r>
            <a:r>
              <a:rPr lang="en-US" altLang="en-US" b="1" i="1">
                <a:solidFill>
                  <a:schemeClr val="tx2"/>
                </a:solidFill>
              </a:rPr>
              <a:t>most work</a:t>
            </a:r>
            <a:r>
              <a:rPr lang="en-US" altLang="en-US" b="1"/>
              <a:t>, to move a </a:t>
            </a:r>
            <a:r>
              <a:rPr lang="en-US" altLang="en-US" b="1">
                <a:solidFill>
                  <a:schemeClr val="tx2"/>
                </a:solidFill>
              </a:rPr>
              <a:t>positive</a:t>
            </a:r>
            <a:r>
              <a:rPr lang="en-US" altLang="en-US" b="1"/>
              <a:t> charge</a:t>
            </a:r>
            <a:r>
              <a:rPr lang="en-US" altLang="en-US" b="1">
                <a:solidFill>
                  <a:schemeClr val="accent2"/>
                </a:solidFill>
              </a:rPr>
              <a:t> </a:t>
            </a:r>
            <a:r>
              <a:rPr lang="en-US" altLang="en-US" b="1"/>
              <a:t>from </a:t>
            </a:r>
            <a:r>
              <a:rPr lang="en-US" altLang="en-US" b="1" i="1">
                <a:solidFill>
                  <a:schemeClr val="accent1"/>
                </a:solidFill>
              </a:rPr>
              <a:t>P</a:t>
            </a:r>
            <a:r>
              <a:rPr lang="en-US" altLang="en-US" b="1"/>
              <a:t> to points </a:t>
            </a:r>
            <a:r>
              <a:rPr lang="en-US" altLang="en-US" b="1">
                <a:solidFill>
                  <a:schemeClr val="accent1"/>
                </a:solidFill>
              </a:rPr>
              <a:t>1</a:t>
            </a:r>
            <a:r>
              <a:rPr lang="en-US" altLang="en-US" b="1"/>
              <a:t>, </a:t>
            </a:r>
            <a:r>
              <a:rPr lang="en-US" altLang="en-US" b="1">
                <a:solidFill>
                  <a:schemeClr val="accent1"/>
                </a:solidFill>
              </a:rPr>
              <a:t>2</a:t>
            </a:r>
            <a:r>
              <a:rPr lang="en-US" altLang="en-US" b="1"/>
              <a:t>, </a:t>
            </a:r>
            <a:r>
              <a:rPr lang="en-US" altLang="en-US" b="1">
                <a:solidFill>
                  <a:schemeClr val="accent1"/>
                </a:solidFill>
              </a:rPr>
              <a:t>3</a:t>
            </a:r>
            <a:r>
              <a:rPr lang="en-US" altLang="en-US" b="1"/>
              <a:t> or </a:t>
            </a:r>
            <a:r>
              <a:rPr lang="en-US" altLang="en-US" b="1">
                <a:solidFill>
                  <a:schemeClr val="accent1"/>
                </a:solidFill>
              </a:rPr>
              <a:t>4</a:t>
            </a:r>
            <a:r>
              <a:rPr lang="en-US" altLang="en-US" b="1"/>
              <a:t> ?    All points are the same distance from </a:t>
            </a:r>
            <a:r>
              <a:rPr lang="en-US" altLang="en-US" b="1" i="1">
                <a:solidFill>
                  <a:schemeClr val="accent1"/>
                </a:solidFill>
              </a:rPr>
              <a:t>P</a:t>
            </a:r>
            <a:r>
              <a:rPr lang="en-US" altLang="en-US" b="1"/>
              <a:t>.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92327" name="Rectangle 7"/>
          <p:cNvSpPr>
            <a:spLocks noChangeArrowheads="1"/>
          </p:cNvSpPr>
          <p:nvPr/>
        </p:nvSpPr>
        <p:spPr bwMode="auto">
          <a:xfrm>
            <a:off x="5440363" y="781050"/>
            <a:ext cx="3703637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altLang="en-US" sz="2000" b="1" i="1">
                <a:solidFill>
                  <a:schemeClr val="tx2"/>
                </a:solidFill>
              </a:rPr>
              <a:t>P</a:t>
            </a:r>
            <a:r>
              <a:rPr lang="en-US" altLang="en-US" sz="2000" b="1">
                <a:solidFill>
                  <a:schemeClr val="tx2"/>
                </a:solidFill>
              </a:rPr>
              <a:t>  </a:t>
            </a:r>
            <a:r>
              <a:rPr lang="en-US" altLang="en-US" sz="2000" b="1">
                <a:solidFill>
                  <a:schemeClr val="tx2"/>
                </a:solidFill>
                <a:sym typeface="Symbol" pitchFamily="18" charset="2"/>
              </a:rPr>
              <a:t>  1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2)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altLang="en-US" sz="2000" b="1" i="1">
                <a:solidFill>
                  <a:schemeClr val="tx2"/>
                </a:solidFill>
              </a:rPr>
              <a:t>P</a:t>
            </a:r>
            <a:r>
              <a:rPr lang="en-US" altLang="en-US" sz="2000" b="1">
                <a:solidFill>
                  <a:schemeClr val="tx2"/>
                </a:solidFill>
              </a:rPr>
              <a:t>  </a:t>
            </a:r>
            <a:r>
              <a:rPr lang="en-US" altLang="en-US" sz="2000" b="1">
                <a:solidFill>
                  <a:schemeClr val="tx2"/>
                </a:solidFill>
                <a:sym typeface="Symbol" pitchFamily="18" charset="2"/>
              </a:rPr>
              <a:t>  2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3)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altLang="en-US" sz="2000" b="1" i="1">
                <a:solidFill>
                  <a:schemeClr val="tx2"/>
                </a:solidFill>
              </a:rPr>
              <a:t>P</a:t>
            </a:r>
            <a:r>
              <a:rPr lang="en-US" altLang="en-US" sz="2000" b="1">
                <a:solidFill>
                  <a:schemeClr val="tx2"/>
                </a:solidFill>
              </a:rPr>
              <a:t>  </a:t>
            </a:r>
            <a:r>
              <a:rPr lang="en-US" altLang="en-US" sz="2000" b="1">
                <a:solidFill>
                  <a:schemeClr val="tx2"/>
                </a:solidFill>
                <a:sym typeface="Symbol" pitchFamily="18" charset="2"/>
              </a:rPr>
              <a:t>  3</a:t>
            </a:r>
          </a:p>
          <a:p>
            <a:pPr marL="285750" indent="-285750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sym typeface="Symbol" pitchFamily="18" charset="2"/>
              </a:rPr>
              <a:t>4)  </a:t>
            </a:r>
            <a:r>
              <a:rPr lang="en-US" altLang="en-US" sz="2000" b="1" i="1">
                <a:solidFill>
                  <a:schemeClr val="tx2"/>
                </a:solidFill>
              </a:rPr>
              <a:t>P</a:t>
            </a:r>
            <a:r>
              <a:rPr lang="en-US" altLang="en-US" sz="2000" b="1">
                <a:solidFill>
                  <a:schemeClr val="tx2"/>
                </a:solidFill>
              </a:rPr>
              <a:t>  </a:t>
            </a:r>
            <a:r>
              <a:rPr lang="en-US" altLang="en-US" sz="2000" b="1">
                <a:solidFill>
                  <a:schemeClr val="tx2"/>
                </a:solidFill>
                <a:sym typeface="Symbol" pitchFamily="18" charset="2"/>
              </a:rPr>
              <a:t>  4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sym typeface="Symbol" pitchFamily="18" charset="2"/>
              </a:rPr>
              <a:t>5)  all require the same amount of work</a:t>
            </a:r>
            <a:endParaRPr lang="en-US" sz="2000" b="1">
              <a:solidFill>
                <a:schemeClr val="tx2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403850" y="3563938"/>
            <a:ext cx="3530600" cy="2840037"/>
            <a:chOff x="2462" y="2038"/>
            <a:chExt cx="2224" cy="1789"/>
          </a:xfrm>
        </p:grpSpPr>
        <p:sp>
          <p:nvSpPr>
            <p:cNvPr id="1592329" name="Rectangle 9"/>
            <p:cNvSpPr>
              <a:spLocks noChangeArrowheads="1"/>
            </p:cNvSpPr>
            <p:nvPr/>
          </p:nvSpPr>
          <p:spPr bwMode="auto">
            <a:xfrm>
              <a:off x="2462" y="2038"/>
              <a:ext cx="2224" cy="1789"/>
            </a:xfrm>
            <a:prstGeom prst="rect">
              <a:avLst/>
            </a:prstGeom>
            <a:solidFill>
              <a:srgbClr val="000000"/>
            </a:solidFill>
            <a:ln w="381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583" y="2212"/>
              <a:ext cx="1536" cy="1112"/>
              <a:chOff x="3848" y="2344"/>
              <a:chExt cx="1160" cy="840"/>
            </a:xfrm>
          </p:grpSpPr>
          <p:sp>
            <p:nvSpPr>
              <p:cNvPr id="1592331" name="Line 11"/>
              <p:cNvSpPr>
                <a:spLocks noChangeShapeType="1"/>
              </p:cNvSpPr>
              <p:nvPr/>
            </p:nvSpPr>
            <p:spPr bwMode="auto">
              <a:xfrm>
                <a:off x="3848" y="2344"/>
                <a:ext cx="116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1592332" name="Line 12"/>
              <p:cNvSpPr>
                <a:spLocks noChangeShapeType="1"/>
              </p:cNvSpPr>
              <p:nvPr/>
            </p:nvSpPr>
            <p:spPr bwMode="auto">
              <a:xfrm>
                <a:off x="3848" y="2624"/>
                <a:ext cx="116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1592333" name="Line 13"/>
              <p:cNvSpPr>
                <a:spLocks noChangeShapeType="1"/>
              </p:cNvSpPr>
              <p:nvPr/>
            </p:nvSpPr>
            <p:spPr bwMode="auto">
              <a:xfrm>
                <a:off x="3848" y="2904"/>
                <a:ext cx="116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1592334" name="Line 14"/>
              <p:cNvSpPr>
                <a:spLocks noChangeShapeType="1"/>
              </p:cNvSpPr>
              <p:nvPr/>
            </p:nvSpPr>
            <p:spPr bwMode="auto">
              <a:xfrm>
                <a:off x="3848" y="3184"/>
                <a:ext cx="116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CA"/>
              </a:p>
            </p:txBody>
          </p:sp>
        </p:grpSp>
        <p:sp>
          <p:nvSpPr>
            <p:cNvPr id="1592335" name="Line 15"/>
            <p:cNvSpPr>
              <a:spLocks noChangeShapeType="1"/>
            </p:cNvSpPr>
            <p:nvPr/>
          </p:nvSpPr>
          <p:spPr bwMode="auto">
            <a:xfrm flipH="1">
              <a:off x="2959" y="3148"/>
              <a:ext cx="69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592336" name="Line 16"/>
            <p:cNvSpPr>
              <a:spLocks noChangeShapeType="1"/>
            </p:cNvSpPr>
            <p:nvPr/>
          </p:nvSpPr>
          <p:spPr bwMode="auto">
            <a:xfrm rot="2700000" flipH="1">
              <a:off x="3061" y="2902"/>
              <a:ext cx="69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592337" name="Line 17"/>
            <p:cNvSpPr>
              <a:spLocks noChangeShapeType="1"/>
            </p:cNvSpPr>
            <p:nvPr/>
          </p:nvSpPr>
          <p:spPr bwMode="auto">
            <a:xfrm rot="5400000" flipH="1">
              <a:off x="3307" y="2800"/>
              <a:ext cx="69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592338" name="Text Box 18"/>
            <p:cNvSpPr txBox="1">
              <a:spLocks noChangeArrowheads="1"/>
            </p:cNvSpPr>
            <p:nvPr/>
          </p:nvSpPr>
          <p:spPr bwMode="auto">
            <a:xfrm>
              <a:off x="3542" y="3128"/>
              <a:ext cx="244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i="1">
                  <a:solidFill>
                    <a:schemeClr val="accent1"/>
                  </a:solidFill>
                </a:rPr>
                <a:t>P</a:t>
              </a:r>
              <a:endParaRPr lang="en-US" sz="2000" b="1" i="1">
                <a:solidFill>
                  <a:schemeClr val="accent1"/>
                </a:solidFill>
              </a:endParaRPr>
            </a:p>
          </p:txBody>
        </p:sp>
        <p:sp>
          <p:nvSpPr>
            <p:cNvPr id="1592339" name="Text Box 19"/>
            <p:cNvSpPr txBox="1">
              <a:spLocks noChangeArrowheads="1"/>
            </p:cNvSpPr>
            <p:nvPr/>
          </p:nvSpPr>
          <p:spPr bwMode="auto">
            <a:xfrm>
              <a:off x="2728" y="3008"/>
              <a:ext cx="22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accent1"/>
                  </a:solidFill>
                </a:rPr>
                <a:t>1</a:t>
              </a:r>
              <a:endParaRPr 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1592340" name="Text Box 20"/>
            <p:cNvSpPr txBox="1">
              <a:spLocks noChangeArrowheads="1"/>
            </p:cNvSpPr>
            <p:nvPr/>
          </p:nvSpPr>
          <p:spPr bwMode="auto">
            <a:xfrm>
              <a:off x="2952" y="2608"/>
              <a:ext cx="22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accent1"/>
                  </a:solidFill>
                </a:rPr>
                <a:t>2</a:t>
              </a:r>
              <a:endParaRPr 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1592341" name="Text Box 21"/>
            <p:cNvSpPr txBox="1">
              <a:spLocks noChangeArrowheads="1"/>
            </p:cNvSpPr>
            <p:nvPr/>
          </p:nvSpPr>
          <p:spPr bwMode="auto">
            <a:xfrm>
              <a:off x="3448" y="2272"/>
              <a:ext cx="22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accent1"/>
                  </a:solidFill>
                </a:rPr>
                <a:t>3</a:t>
              </a:r>
              <a:endParaRPr lang="en-US" sz="2000" b="1">
                <a:solidFill>
                  <a:schemeClr val="accent1"/>
                </a:solidFill>
              </a:endParaRPr>
            </a:p>
          </p:txBody>
        </p:sp>
        <p:graphicFrame>
          <p:nvGraphicFramePr>
            <p:cNvPr id="1592342" name="Object 22"/>
            <p:cNvGraphicFramePr>
              <a:graphicFrameLocks/>
            </p:cNvGraphicFramePr>
            <p:nvPr/>
          </p:nvGraphicFramePr>
          <p:xfrm>
            <a:off x="3600" y="3410"/>
            <a:ext cx="410" cy="346"/>
          </p:xfrm>
          <a:graphic>
            <a:graphicData uri="http://schemas.openxmlformats.org/presentationml/2006/ole">
              <p:oleObj spid="_x0000_s1467394" name="Microsoft Equation 3.0" r:id="rId4" imgW="228600" imgH="291960" progId="Equation.3">
                <p:embed/>
              </p:oleObj>
            </a:graphicData>
          </a:graphic>
        </p:graphicFrame>
        <p:sp>
          <p:nvSpPr>
            <p:cNvPr id="1592343" name="Line 23"/>
            <p:cNvSpPr>
              <a:spLocks noChangeShapeType="1"/>
            </p:cNvSpPr>
            <p:nvPr/>
          </p:nvSpPr>
          <p:spPr bwMode="auto">
            <a:xfrm flipV="1">
              <a:off x="3667" y="3148"/>
              <a:ext cx="69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592344" name="Text Box 24"/>
            <p:cNvSpPr txBox="1">
              <a:spLocks noChangeArrowheads="1"/>
            </p:cNvSpPr>
            <p:nvPr/>
          </p:nvSpPr>
          <p:spPr bwMode="auto">
            <a:xfrm>
              <a:off x="4389" y="3012"/>
              <a:ext cx="22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accent1"/>
                  </a:solidFill>
                </a:rPr>
                <a:t>4</a:t>
              </a:r>
              <a:endParaRPr lang="en-US" sz="2000" b="1">
                <a:solidFill>
                  <a:schemeClr val="accent1"/>
                </a:solidFill>
              </a:endParaRPr>
            </a:p>
          </p:txBody>
        </p:sp>
      </p:grpSp>
      <p:sp>
        <p:nvSpPr>
          <p:cNvPr id="1592345" name="Rectangle 2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37) Work </a:t>
            </a:r>
            <a:r>
              <a:rPr lang="en-US" sz="2800" dirty="0">
                <a:solidFill>
                  <a:schemeClr val="accent2"/>
                </a:solidFill>
              </a:rPr>
              <a:t>and Electric Potential I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4370" name="AutoShape 2"/>
          <p:cNvSpPr>
            <a:spLocks noChangeArrowheads="1"/>
          </p:cNvSpPr>
          <p:nvPr/>
        </p:nvSpPr>
        <p:spPr bwMode="auto">
          <a:xfrm>
            <a:off x="0" y="0"/>
            <a:ext cx="9144000" cy="3328988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9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8838"/>
            <a:ext cx="4249738" cy="2260600"/>
          </a:xfrm>
          <a:noFill/>
          <a:ln/>
        </p:spPr>
        <p:txBody>
          <a:bodyPr/>
          <a:lstStyle/>
          <a:p>
            <a:pPr marL="401638" indent="-401638">
              <a:lnSpc>
                <a:spcPct val="12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en-US" b="1"/>
              <a:t>	Which requires </a:t>
            </a:r>
            <a:r>
              <a:rPr lang="en-US" altLang="en-US" b="1" i="1">
                <a:solidFill>
                  <a:schemeClr val="tx2"/>
                </a:solidFill>
              </a:rPr>
              <a:t>zero work</a:t>
            </a:r>
            <a:r>
              <a:rPr lang="en-US" altLang="en-US" b="1"/>
              <a:t>, to move a </a:t>
            </a:r>
            <a:r>
              <a:rPr lang="en-US" altLang="en-US" b="1">
                <a:solidFill>
                  <a:schemeClr val="tx2"/>
                </a:solidFill>
              </a:rPr>
              <a:t>positive</a:t>
            </a:r>
            <a:r>
              <a:rPr lang="en-US" altLang="en-US" b="1"/>
              <a:t> charge</a:t>
            </a:r>
            <a:r>
              <a:rPr lang="en-US" altLang="en-US" b="1">
                <a:solidFill>
                  <a:schemeClr val="accent2"/>
                </a:solidFill>
              </a:rPr>
              <a:t> </a:t>
            </a:r>
            <a:r>
              <a:rPr lang="en-US" altLang="en-US" b="1"/>
              <a:t>from </a:t>
            </a:r>
            <a:r>
              <a:rPr lang="en-US" altLang="en-US" b="1" i="1">
                <a:solidFill>
                  <a:schemeClr val="accent1"/>
                </a:solidFill>
              </a:rPr>
              <a:t>P</a:t>
            </a:r>
            <a:r>
              <a:rPr lang="en-US" altLang="en-US" b="1"/>
              <a:t> to points </a:t>
            </a:r>
            <a:r>
              <a:rPr lang="en-US" altLang="en-US" b="1">
                <a:solidFill>
                  <a:schemeClr val="accent1"/>
                </a:solidFill>
              </a:rPr>
              <a:t>1</a:t>
            </a:r>
            <a:r>
              <a:rPr lang="en-US" altLang="en-US" b="1"/>
              <a:t>, </a:t>
            </a:r>
            <a:r>
              <a:rPr lang="en-US" altLang="en-US" b="1">
                <a:solidFill>
                  <a:schemeClr val="accent1"/>
                </a:solidFill>
              </a:rPr>
              <a:t>2</a:t>
            </a:r>
            <a:r>
              <a:rPr lang="en-US" altLang="en-US" b="1"/>
              <a:t>, </a:t>
            </a:r>
            <a:r>
              <a:rPr lang="en-US" altLang="en-US" b="1">
                <a:solidFill>
                  <a:schemeClr val="accent1"/>
                </a:solidFill>
              </a:rPr>
              <a:t>3</a:t>
            </a:r>
            <a:r>
              <a:rPr lang="en-US" altLang="en-US" b="1"/>
              <a:t> or </a:t>
            </a:r>
            <a:r>
              <a:rPr lang="en-US" altLang="en-US" b="1">
                <a:solidFill>
                  <a:schemeClr val="accent1"/>
                </a:solidFill>
              </a:rPr>
              <a:t>4</a:t>
            </a:r>
            <a:r>
              <a:rPr lang="en-US" altLang="en-US" b="1"/>
              <a:t> ?    All points are the same distance from </a:t>
            </a:r>
            <a:r>
              <a:rPr lang="en-US" altLang="en-US" b="1" i="1">
                <a:solidFill>
                  <a:schemeClr val="accent1"/>
                </a:solidFill>
              </a:rPr>
              <a:t>P</a:t>
            </a:r>
            <a:r>
              <a:rPr lang="en-US" altLang="en-US" b="1"/>
              <a:t>.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94372" name="Rectangle 4"/>
          <p:cNvSpPr>
            <a:spLocks noChangeArrowheads="1"/>
          </p:cNvSpPr>
          <p:nvPr/>
        </p:nvSpPr>
        <p:spPr bwMode="auto">
          <a:xfrm>
            <a:off x="5440363" y="781050"/>
            <a:ext cx="3703637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altLang="en-US" sz="2000" b="1" i="1">
                <a:solidFill>
                  <a:schemeClr val="tx2"/>
                </a:solidFill>
              </a:rPr>
              <a:t>P</a:t>
            </a:r>
            <a:r>
              <a:rPr lang="en-US" altLang="en-US" sz="2000" b="1">
                <a:solidFill>
                  <a:schemeClr val="tx2"/>
                </a:solidFill>
              </a:rPr>
              <a:t>  </a:t>
            </a:r>
            <a:r>
              <a:rPr lang="en-US" altLang="en-US" sz="2000" b="1">
                <a:solidFill>
                  <a:schemeClr val="tx2"/>
                </a:solidFill>
                <a:sym typeface="Symbol" pitchFamily="18" charset="2"/>
              </a:rPr>
              <a:t>  1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2)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altLang="en-US" sz="2000" b="1" i="1">
                <a:solidFill>
                  <a:schemeClr val="tx2"/>
                </a:solidFill>
              </a:rPr>
              <a:t>P</a:t>
            </a:r>
            <a:r>
              <a:rPr lang="en-US" altLang="en-US" sz="2000" b="1">
                <a:solidFill>
                  <a:schemeClr val="tx2"/>
                </a:solidFill>
              </a:rPr>
              <a:t>  </a:t>
            </a:r>
            <a:r>
              <a:rPr lang="en-US" altLang="en-US" sz="2000" b="1">
                <a:solidFill>
                  <a:schemeClr val="tx2"/>
                </a:solidFill>
                <a:sym typeface="Symbol" pitchFamily="18" charset="2"/>
              </a:rPr>
              <a:t>  2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3)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altLang="en-US" sz="2000" b="1" i="1">
                <a:solidFill>
                  <a:schemeClr val="tx2"/>
                </a:solidFill>
              </a:rPr>
              <a:t>P</a:t>
            </a:r>
            <a:r>
              <a:rPr lang="en-US" altLang="en-US" sz="2000" b="1">
                <a:solidFill>
                  <a:schemeClr val="tx2"/>
                </a:solidFill>
              </a:rPr>
              <a:t>  </a:t>
            </a:r>
            <a:r>
              <a:rPr lang="en-US" altLang="en-US" sz="2000" b="1">
                <a:solidFill>
                  <a:schemeClr val="tx2"/>
                </a:solidFill>
                <a:sym typeface="Symbol" pitchFamily="18" charset="2"/>
              </a:rPr>
              <a:t>  3</a:t>
            </a:r>
          </a:p>
          <a:p>
            <a:pPr marL="285750" indent="-285750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sym typeface="Symbol" pitchFamily="18" charset="2"/>
              </a:rPr>
              <a:t>4)  </a:t>
            </a:r>
            <a:r>
              <a:rPr lang="en-US" altLang="en-US" sz="2000" b="1" i="1">
                <a:solidFill>
                  <a:schemeClr val="tx2"/>
                </a:solidFill>
              </a:rPr>
              <a:t>P</a:t>
            </a:r>
            <a:r>
              <a:rPr lang="en-US" altLang="en-US" sz="2000" b="1">
                <a:solidFill>
                  <a:schemeClr val="tx2"/>
                </a:solidFill>
              </a:rPr>
              <a:t>  </a:t>
            </a:r>
            <a:r>
              <a:rPr lang="en-US" altLang="en-US" sz="2000" b="1">
                <a:solidFill>
                  <a:schemeClr val="tx2"/>
                </a:solidFill>
                <a:sym typeface="Symbol" pitchFamily="18" charset="2"/>
              </a:rPr>
              <a:t>  4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sym typeface="Symbol" pitchFamily="18" charset="2"/>
              </a:rPr>
              <a:t>5)  all require the same amount of work</a:t>
            </a:r>
            <a:endParaRPr lang="en-US" sz="2000" b="1">
              <a:solidFill>
                <a:schemeClr val="tx2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746375" y="3563938"/>
            <a:ext cx="3530600" cy="2840037"/>
            <a:chOff x="2462" y="2038"/>
            <a:chExt cx="2224" cy="1789"/>
          </a:xfrm>
        </p:grpSpPr>
        <p:sp>
          <p:nvSpPr>
            <p:cNvPr id="1594374" name="Rectangle 6"/>
            <p:cNvSpPr>
              <a:spLocks noChangeArrowheads="1"/>
            </p:cNvSpPr>
            <p:nvPr/>
          </p:nvSpPr>
          <p:spPr bwMode="auto">
            <a:xfrm>
              <a:off x="2462" y="2038"/>
              <a:ext cx="2224" cy="1789"/>
            </a:xfrm>
            <a:prstGeom prst="rect">
              <a:avLst/>
            </a:prstGeom>
            <a:solidFill>
              <a:srgbClr val="000000"/>
            </a:solidFill>
            <a:ln w="381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583" y="2212"/>
              <a:ext cx="1536" cy="1112"/>
              <a:chOff x="3848" y="2344"/>
              <a:chExt cx="1160" cy="840"/>
            </a:xfrm>
          </p:grpSpPr>
          <p:sp>
            <p:nvSpPr>
              <p:cNvPr id="1594376" name="Line 8"/>
              <p:cNvSpPr>
                <a:spLocks noChangeShapeType="1"/>
              </p:cNvSpPr>
              <p:nvPr/>
            </p:nvSpPr>
            <p:spPr bwMode="auto">
              <a:xfrm>
                <a:off x="3848" y="2344"/>
                <a:ext cx="116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1594377" name="Line 9"/>
              <p:cNvSpPr>
                <a:spLocks noChangeShapeType="1"/>
              </p:cNvSpPr>
              <p:nvPr/>
            </p:nvSpPr>
            <p:spPr bwMode="auto">
              <a:xfrm>
                <a:off x="3848" y="2624"/>
                <a:ext cx="116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1594378" name="Line 10"/>
              <p:cNvSpPr>
                <a:spLocks noChangeShapeType="1"/>
              </p:cNvSpPr>
              <p:nvPr/>
            </p:nvSpPr>
            <p:spPr bwMode="auto">
              <a:xfrm>
                <a:off x="3848" y="2904"/>
                <a:ext cx="116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1594379" name="Line 11"/>
              <p:cNvSpPr>
                <a:spLocks noChangeShapeType="1"/>
              </p:cNvSpPr>
              <p:nvPr/>
            </p:nvSpPr>
            <p:spPr bwMode="auto">
              <a:xfrm>
                <a:off x="3848" y="3184"/>
                <a:ext cx="116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CA"/>
              </a:p>
            </p:txBody>
          </p:sp>
        </p:grpSp>
        <p:sp>
          <p:nvSpPr>
            <p:cNvPr id="1594380" name="Line 12"/>
            <p:cNvSpPr>
              <a:spLocks noChangeShapeType="1"/>
            </p:cNvSpPr>
            <p:nvPr/>
          </p:nvSpPr>
          <p:spPr bwMode="auto">
            <a:xfrm flipH="1">
              <a:off x="2959" y="3148"/>
              <a:ext cx="69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594381" name="Line 13"/>
            <p:cNvSpPr>
              <a:spLocks noChangeShapeType="1"/>
            </p:cNvSpPr>
            <p:nvPr/>
          </p:nvSpPr>
          <p:spPr bwMode="auto">
            <a:xfrm rot="2700000" flipH="1">
              <a:off x="3061" y="2902"/>
              <a:ext cx="69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594382" name="Line 14"/>
            <p:cNvSpPr>
              <a:spLocks noChangeShapeType="1"/>
            </p:cNvSpPr>
            <p:nvPr/>
          </p:nvSpPr>
          <p:spPr bwMode="auto">
            <a:xfrm rot="5400000" flipH="1">
              <a:off x="3307" y="2800"/>
              <a:ext cx="69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594383" name="Text Box 15"/>
            <p:cNvSpPr txBox="1">
              <a:spLocks noChangeArrowheads="1"/>
            </p:cNvSpPr>
            <p:nvPr/>
          </p:nvSpPr>
          <p:spPr bwMode="auto">
            <a:xfrm>
              <a:off x="3542" y="3128"/>
              <a:ext cx="244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i="1">
                  <a:solidFill>
                    <a:schemeClr val="accent1"/>
                  </a:solidFill>
                </a:rPr>
                <a:t>P</a:t>
              </a:r>
              <a:endParaRPr lang="en-US" sz="2000" b="1" i="1">
                <a:solidFill>
                  <a:schemeClr val="accent1"/>
                </a:solidFill>
              </a:endParaRPr>
            </a:p>
          </p:txBody>
        </p:sp>
        <p:sp>
          <p:nvSpPr>
            <p:cNvPr id="1594384" name="Text Box 16"/>
            <p:cNvSpPr txBox="1">
              <a:spLocks noChangeArrowheads="1"/>
            </p:cNvSpPr>
            <p:nvPr/>
          </p:nvSpPr>
          <p:spPr bwMode="auto">
            <a:xfrm>
              <a:off x="2728" y="3008"/>
              <a:ext cx="22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accent1"/>
                  </a:solidFill>
                </a:rPr>
                <a:t>1</a:t>
              </a:r>
              <a:endParaRPr 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1594385" name="Text Box 17"/>
            <p:cNvSpPr txBox="1">
              <a:spLocks noChangeArrowheads="1"/>
            </p:cNvSpPr>
            <p:nvPr/>
          </p:nvSpPr>
          <p:spPr bwMode="auto">
            <a:xfrm>
              <a:off x="2952" y="2608"/>
              <a:ext cx="22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accent1"/>
                  </a:solidFill>
                </a:rPr>
                <a:t>2</a:t>
              </a:r>
              <a:endParaRPr 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1594386" name="Text Box 18"/>
            <p:cNvSpPr txBox="1">
              <a:spLocks noChangeArrowheads="1"/>
            </p:cNvSpPr>
            <p:nvPr/>
          </p:nvSpPr>
          <p:spPr bwMode="auto">
            <a:xfrm>
              <a:off x="3448" y="2272"/>
              <a:ext cx="22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accent1"/>
                  </a:solidFill>
                </a:rPr>
                <a:t>3</a:t>
              </a:r>
              <a:endParaRPr lang="en-US" sz="2000" b="1">
                <a:solidFill>
                  <a:schemeClr val="accent1"/>
                </a:solidFill>
              </a:endParaRPr>
            </a:p>
          </p:txBody>
        </p:sp>
        <p:graphicFrame>
          <p:nvGraphicFramePr>
            <p:cNvPr id="1594387" name="Object 19"/>
            <p:cNvGraphicFramePr>
              <a:graphicFrameLocks/>
            </p:cNvGraphicFramePr>
            <p:nvPr/>
          </p:nvGraphicFramePr>
          <p:xfrm>
            <a:off x="3600" y="3410"/>
            <a:ext cx="410" cy="346"/>
          </p:xfrm>
          <a:graphic>
            <a:graphicData uri="http://schemas.openxmlformats.org/presentationml/2006/ole">
              <p:oleObj spid="_x0000_s1468418" name="Microsoft Equation 3.0" r:id="rId4" imgW="228600" imgH="291960" progId="Equation.3">
                <p:embed/>
              </p:oleObj>
            </a:graphicData>
          </a:graphic>
        </p:graphicFrame>
        <p:sp>
          <p:nvSpPr>
            <p:cNvPr id="1594388" name="Line 20"/>
            <p:cNvSpPr>
              <a:spLocks noChangeShapeType="1"/>
            </p:cNvSpPr>
            <p:nvPr/>
          </p:nvSpPr>
          <p:spPr bwMode="auto">
            <a:xfrm flipV="1">
              <a:off x="3667" y="3148"/>
              <a:ext cx="69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594389" name="Text Box 21"/>
            <p:cNvSpPr txBox="1">
              <a:spLocks noChangeArrowheads="1"/>
            </p:cNvSpPr>
            <p:nvPr/>
          </p:nvSpPr>
          <p:spPr bwMode="auto">
            <a:xfrm>
              <a:off x="4389" y="3012"/>
              <a:ext cx="22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accent1"/>
                  </a:solidFill>
                </a:rPr>
                <a:t>4</a:t>
              </a:r>
              <a:endParaRPr lang="en-US" sz="2000" b="1">
                <a:solidFill>
                  <a:schemeClr val="accent1"/>
                </a:solidFill>
              </a:endParaRPr>
            </a:p>
          </p:txBody>
        </p:sp>
      </p:grpSp>
      <p:sp>
        <p:nvSpPr>
          <p:cNvPr id="1594390" name="Rectangle 2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38) Work </a:t>
            </a:r>
            <a:r>
              <a:rPr lang="en-US" sz="2800" dirty="0">
                <a:solidFill>
                  <a:schemeClr val="accent2"/>
                </a:solidFill>
              </a:rPr>
              <a:t>and Electric Potential II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6418" name="AutoShape 2"/>
          <p:cNvSpPr>
            <a:spLocks noChangeArrowheads="1"/>
          </p:cNvSpPr>
          <p:nvPr/>
        </p:nvSpPr>
        <p:spPr bwMode="auto">
          <a:xfrm>
            <a:off x="406400" y="3608388"/>
            <a:ext cx="4632325" cy="2079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596419" name="Rectangle 3"/>
          <p:cNvSpPr>
            <a:spLocks noChangeArrowheads="1"/>
          </p:cNvSpPr>
          <p:nvPr/>
        </p:nvSpPr>
        <p:spPr bwMode="auto">
          <a:xfrm>
            <a:off x="220663" y="3622675"/>
            <a:ext cx="48133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    For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path #3</a:t>
            </a:r>
            <a:r>
              <a:rPr lang="en-US" sz="2000" b="1">
                <a:solidFill>
                  <a:schemeClr val="bg2"/>
                </a:solidFill>
              </a:rPr>
              <a:t>, you are moving in a direction perpendicular to the field lines.  This means you are moving along an equipotential, which requires no work (by definition).</a:t>
            </a:r>
          </a:p>
        </p:txBody>
      </p:sp>
      <p:sp>
        <p:nvSpPr>
          <p:cNvPr id="1596420" name="AutoShape 4"/>
          <p:cNvSpPr>
            <a:spLocks noChangeArrowheads="1"/>
          </p:cNvSpPr>
          <p:nvPr/>
        </p:nvSpPr>
        <p:spPr bwMode="auto">
          <a:xfrm>
            <a:off x="0" y="0"/>
            <a:ext cx="9144000" cy="3328988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96421" name="Oval 5"/>
          <p:cNvSpPr>
            <a:spLocks noChangeArrowheads="1"/>
          </p:cNvSpPr>
          <p:nvPr/>
        </p:nvSpPr>
        <p:spPr bwMode="auto">
          <a:xfrm>
            <a:off x="5013325" y="1525588"/>
            <a:ext cx="2479675" cy="43497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5964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858838"/>
            <a:ext cx="4249738" cy="2260600"/>
          </a:xfrm>
          <a:noFill/>
          <a:ln/>
        </p:spPr>
        <p:txBody>
          <a:bodyPr/>
          <a:lstStyle/>
          <a:p>
            <a:pPr marL="401638" indent="-401638">
              <a:lnSpc>
                <a:spcPct val="12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en-US" b="1"/>
              <a:t>	Which requires </a:t>
            </a:r>
            <a:r>
              <a:rPr lang="en-US" altLang="en-US" b="1" i="1">
                <a:solidFill>
                  <a:schemeClr val="tx2"/>
                </a:solidFill>
              </a:rPr>
              <a:t>zero work</a:t>
            </a:r>
            <a:r>
              <a:rPr lang="en-US" altLang="en-US" b="1"/>
              <a:t>, to move a </a:t>
            </a:r>
            <a:r>
              <a:rPr lang="en-US" altLang="en-US" b="1">
                <a:solidFill>
                  <a:schemeClr val="tx2"/>
                </a:solidFill>
              </a:rPr>
              <a:t>positive</a:t>
            </a:r>
            <a:r>
              <a:rPr lang="en-US" altLang="en-US" b="1"/>
              <a:t> charge</a:t>
            </a:r>
            <a:r>
              <a:rPr lang="en-US" altLang="en-US" b="1">
                <a:solidFill>
                  <a:schemeClr val="accent2"/>
                </a:solidFill>
              </a:rPr>
              <a:t> </a:t>
            </a:r>
            <a:r>
              <a:rPr lang="en-US" altLang="en-US" b="1"/>
              <a:t>from </a:t>
            </a:r>
            <a:r>
              <a:rPr lang="en-US" altLang="en-US" b="1" i="1">
                <a:solidFill>
                  <a:schemeClr val="accent1"/>
                </a:solidFill>
              </a:rPr>
              <a:t>P</a:t>
            </a:r>
            <a:r>
              <a:rPr lang="en-US" altLang="en-US" b="1"/>
              <a:t> to points </a:t>
            </a:r>
            <a:r>
              <a:rPr lang="en-US" altLang="en-US" b="1">
                <a:solidFill>
                  <a:schemeClr val="accent1"/>
                </a:solidFill>
              </a:rPr>
              <a:t>1</a:t>
            </a:r>
            <a:r>
              <a:rPr lang="en-US" altLang="en-US" b="1"/>
              <a:t>, </a:t>
            </a:r>
            <a:r>
              <a:rPr lang="en-US" altLang="en-US" b="1">
                <a:solidFill>
                  <a:schemeClr val="accent1"/>
                </a:solidFill>
              </a:rPr>
              <a:t>2</a:t>
            </a:r>
            <a:r>
              <a:rPr lang="en-US" altLang="en-US" b="1"/>
              <a:t>, </a:t>
            </a:r>
            <a:r>
              <a:rPr lang="en-US" altLang="en-US" b="1">
                <a:solidFill>
                  <a:schemeClr val="accent1"/>
                </a:solidFill>
              </a:rPr>
              <a:t>3</a:t>
            </a:r>
            <a:r>
              <a:rPr lang="en-US" altLang="en-US" b="1"/>
              <a:t> or </a:t>
            </a:r>
            <a:r>
              <a:rPr lang="en-US" altLang="en-US" b="1">
                <a:solidFill>
                  <a:schemeClr val="accent1"/>
                </a:solidFill>
              </a:rPr>
              <a:t>4</a:t>
            </a:r>
            <a:r>
              <a:rPr lang="en-US" altLang="en-US" b="1"/>
              <a:t> ?    All points are the same distance from </a:t>
            </a:r>
            <a:r>
              <a:rPr lang="en-US" altLang="en-US" b="1" i="1">
                <a:solidFill>
                  <a:schemeClr val="accent1"/>
                </a:solidFill>
              </a:rPr>
              <a:t>P</a:t>
            </a:r>
            <a:r>
              <a:rPr lang="en-US" altLang="en-US" b="1"/>
              <a:t>.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96423" name="Rectangle 7"/>
          <p:cNvSpPr>
            <a:spLocks noChangeArrowheads="1"/>
          </p:cNvSpPr>
          <p:nvPr/>
        </p:nvSpPr>
        <p:spPr bwMode="auto">
          <a:xfrm>
            <a:off x="5440363" y="781050"/>
            <a:ext cx="3703637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altLang="en-US" sz="2000" b="1" i="1">
                <a:solidFill>
                  <a:schemeClr val="tx2"/>
                </a:solidFill>
              </a:rPr>
              <a:t>P</a:t>
            </a:r>
            <a:r>
              <a:rPr lang="en-US" altLang="en-US" sz="2000" b="1">
                <a:solidFill>
                  <a:schemeClr val="tx2"/>
                </a:solidFill>
              </a:rPr>
              <a:t>  </a:t>
            </a:r>
            <a:r>
              <a:rPr lang="en-US" altLang="en-US" sz="2000" b="1">
                <a:solidFill>
                  <a:schemeClr val="tx2"/>
                </a:solidFill>
                <a:sym typeface="Symbol" pitchFamily="18" charset="2"/>
              </a:rPr>
              <a:t>  1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2)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altLang="en-US" sz="2000" b="1" i="1">
                <a:solidFill>
                  <a:schemeClr val="tx2"/>
                </a:solidFill>
              </a:rPr>
              <a:t>P</a:t>
            </a:r>
            <a:r>
              <a:rPr lang="en-US" altLang="en-US" sz="2000" b="1">
                <a:solidFill>
                  <a:schemeClr val="tx2"/>
                </a:solidFill>
              </a:rPr>
              <a:t>  </a:t>
            </a:r>
            <a:r>
              <a:rPr lang="en-US" altLang="en-US" sz="2000" b="1">
                <a:solidFill>
                  <a:schemeClr val="tx2"/>
                </a:solidFill>
                <a:sym typeface="Symbol" pitchFamily="18" charset="2"/>
              </a:rPr>
              <a:t>  2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3)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altLang="en-US" sz="2000" b="1" i="1">
                <a:solidFill>
                  <a:schemeClr val="tx2"/>
                </a:solidFill>
              </a:rPr>
              <a:t>P</a:t>
            </a:r>
            <a:r>
              <a:rPr lang="en-US" altLang="en-US" sz="2000" b="1">
                <a:solidFill>
                  <a:schemeClr val="tx2"/>
                </a:solidFill>
              </a:rPr>
              <a:t>  </a:t>
            </a:r>
            <a:r>
              <a:rPr lang="en-US" altLang="en-US" sz="2000" b="1">
                <a:solidFill>
                  <a:schemeClr val="tx2"/>
                </a:solidFill>
                <a:sym typeface="Symbol" pitchFamily="18" charset="2"/>
              </a:rPr>
              <a:t>  3</a:t>
            </a:r>
          </a:p>
          <a:p>
            <a:pPr marL="285750" indent="-285750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sym typeface="Symbol" pitchFamily="18" charset="2"/>
              </a:rPr>
              <a:t>4)  </a:t>
            </a:r>
            <a:r>
              <a:rPr lang="en-US" altLang="en-US" sz="2000" b="1" i="1">
                <a:solidFill>
                  <a:schemeClr val="tx2"/>
                </a:solidFill>
              </a:rPr>
              <a:t>P</a:t>
            </a:r>
            <a:r>
              <a:rPr lang="en-US" altLang="en-US" sz="2000" b="1">
                <a:solidFill>
                  <a:schemeClr val="tx2"/>
                </a:solidFill>
              </a:rPr>
              <a:t>  </a:t>
            </a:r>
            <a:r>
              <a:rPr lang="en-US" altLang="en-US" sz="2000" b="1">
                <a:solidFill>
                  <a:schemeClr val="tx2"/>
                </a:solidFill>
                <a:sym typeface="Symbol" pitchFamily="18" charset="2"/>
              </a:rPr>
              <a:t>  4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sym typeface="Symbol" pitchFamily="18" charset="2"/>
              </a:rPr>
              <a:t>5)  all require the same amount of work</a:t>
            </a:r>
            <a:endParaRPr lang="en-US" sz="2000" b="1">
              <a:solidFill>
                <a:schemeClr val="tx2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403850" y="3563938"/>
            <a:ext cx="3530600" cy="2840037"/>
            <a:chOff x="2462" y="2038"/>
            <a:chExt cx="2224" cy="1789"/>
          </a:xfrm>
        </p:grpSpPr>
        <p:sp>
          <p:nvSpPr>
            <p:cNvPr id="1596425" name="Rectangle 9"/>
            <p:cNvSpPr>
              <a:spLocks noChangeArrowheads="1"/>
            </p:cNvSpPr>
            <p:nvPr/>
          </p:nvSpPr>
          <p:spPr bwMode="auto">
            <a:xfrm>
              <a:off x="2462" y="2038"/>
              <a:ext cx="2224" cy="1789"/>
            </a:xfrm>
            <a:prstGeom prst="rect">
              <a:avLst/>
            </a:prstGeom>
            <a:solidFill>
              <a:srgbClr val="000000"/>
            </a:solidFill>
            <a:ln w="381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583" y="2212"/>
              <a:ext cx="1536" cy="1112"/>
              <a:chOff x="3848" y="2344"/>
              <a:chExt cx="1160" cy="840"/>
            </a:xfrm>
          </p:grpSpPr>
          <p:sp>
            <p:nvSpPr>
              <p:cNvPr id="1596427" name="Line 11"/>
              <p:cNvSpPr>
                <a:spLocks noChangeShapeType="1"/>
              </p:cNvSpPr>
              <p:nvPr/>
            </p:nvSpPr>
            <p:spPr bwMode="auto">
              <a:xfrm>
                <a:off x="3848" y="2344"/>
                <a:ext cx="116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1596428" name="Line 12"/>
              <p:cNvSpPr>
                <a:spLocks noChangeShapeType="1"/>
              </p:cNvSpPr>
              <p:nvPr/>
            </p:nvSpPr>
            <p:spPr bwMode="auto">
              <a:xfrm>
                <a:off x="3848" y="2624"/>
                <a:ext cx="116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1596429" name="Line 13"/>
              <p:cNvSpPr>
                <a:spLocks noChangeShapeType="1"/>
              </p:cNvSpPr>
              <p:nvPr/>
            </p:nvSpPr>
            <p:spPr bwMode="auto">
              <a:xfrm>
                <a:off x="3848" y="2904"/>
                <a:ext cx="116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1596430" name="Line 14"/>
              <p:cNvSpPr>
                <a:spLocks noChangeShapeType="1"/>
              </p:cNvSpPr>
              <p:nvPr/>
            </p:nvSpPr>
            <p:spPr bwMode="auto">
              <a:xfrm>
                <a:off x="3848" y="3184"/>
                <a:ext cx="116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CA"/>
              </a:p>
            </p:txBody>
          </p:sp>
        </p:grpSp>
        <p:sp>
          <p:nvSpPr>
            <p:cNvPr id="1596431" name="Line 15"/>
            <p:cNvSpPr>
              <a:spLocks noChangeShapeType="1"/>
            </p:cNvSpPr>
            <p:nvPr/>
          </p:nvSpPr>
          <p:spPr bwMode="auto">
            <a:xfrm flipH="1">
              <a:off x="2959" y="3148"/>
              <a:ext cx="69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596432" name="Line 16"/>
            <p:cNvSpPr>
              <a:spLocks noChangeShapeType="1"/>
            </p:cNvSpPr>
            <p:nvPr/>
          </p:nvSpPr>
          <p:spPr bwMode="auto">
            <a:xfrm rot="2700000" flipH="1">
              <a:off x="3061" y="2902"/>
              <a:ext cx="69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596433" name="Line 17"/>
            <p:cNvSpPr>
              <a:spLocks noChangeShapeType="1"/>
            </p:cNvSpPr>
            <p:nvPr/>
          </p:nvSpPr>
          <p:spPr bwMode="auto">
            <a:xfrm rot="5400000" flipH="1">
              <a:off x="3307" y="2800"/>
              <a:ext cx="69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596434" name="Text Box 18"/>
            <p:cNvSpPr txBox="1">
              <a:spLocks noChangeArrowheads="1"/>
            </p:cNvSpPr>
            <p:nvPr/>
          </p:nvSpPr>
          <p:spPr bwMode="auto">
            <a:xfrm>
              <a:off x="3542" y="3128"/>
              <a:ext cx="244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i="1">
                  <a:solidFill>
                    <a:schemeClr val="accent1"/>
                  </a:solidFill>
                </a:rPr>
                <a:t>P</a:t>
              </a:r>
              <a:endParaRPr lang="en-US" sz="2000" b="1" i="1">
                <a:solidFill>
                  <a:schemeClr val="accent1"/>
                </a:solidFill>
              </a:endParaRPr>
            </a:p>
          </p:txBody>
        </p:sp>
        <p:sp>
          <p:nvSpPr>
            <p:cNvPr id="1596435" name="Text Box 19"/>
            <p:cNvSpPr txBox="1">
              <a:spLocks noChangeArrowheads="1"/>
            </p:cNvSpPr>
            <p:nvPr/>
          </p:nvSpPr>
          <p:spPr bwMode="auto">
            <a:xfrm>
              <a:off x="2728" y="3008"/>
              <a:ext cx="22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accent1"/>
                  </a:solidFill>
                </a:rPr>
                <a:t>1</a:t>
              </a:r>
              <a:endParaRPr 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1596436" name="Text Box 20"/>
            <p:cNvSpPr txBox="1">
              <a:spLocks noChangeArrowheads="1"/>
            </p:cNvSpPr>
            <p:nvPr/>
          </p:nvSpPr>
          <p:spPr bwMode="auto">
            <a:xfrm>
              <a:off x="2952" y="2608"/>
              <a:ext cx="22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accent1"/>
                  </a:solidFill>
                </a:rPr>
                <a:t>2</a:t>
              </a:r>
              <a:endParaRPr 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1596437" name="Text Box 21"/>
            <p:cNvSpPr txBox="1">
              <a:spLocks noChangeArrowheads="1"/>
            </p:cNvSpPr>
            <p:nvPr/>
          </p:nvSpPr>
          <p:spPr bwMode="auto">
            <a:xfrm>
              <a:off x="3448" y="2272"/>
              <a:ext cx="22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accent1"/>
                  </a:solidFill>
                </a:rPr>
                <a:t>3</a:t>
              </a:r>
              <a:endParaRPr lang="en-US" sz="2000" b="1">
                <a:solidFill>
                  <a:schemeClr val="accent1"/>
                </a:solidFill>
              </a:endParaRPr>
            </a:p>
          </p:txBody>
        </p:sp>
        <p:graphicFrame>
          <p:nvGraphicFramePr>
            <p:cNvPr id="1596438" name="Object 22"/>
            <p:cNvGraphicFramePr>
              <a:graphicFrameLocks/>
            </p:cNvGraphicFramePr>
            <p:nvPr/>
          </p:nvGraphicFramePr>
          <p:xfrm>
            <a:off x="3600" y="3410"/>
            <a:ext cx="410" cy="346"/>
          </p:xfrm>
          <a:graphic>
            <a:graphicData uri="http://schemas.openxmlformats.org/presentationml/2006/ole">
              <p:oleObj spid="_x0000_s1469442" name="Microsoft Equation 3.0" r:id="rId4" imgW="228600" imgH="291960" progId="Equation.3">
                <p:embed/>
              </p:oleObj>
            </a:graphicData>
          </a:graphic>
        </p:graphicFrame>
        <p:sp>
          <p:nvSpPr>
            <p:cNvPr id="1596439" name="Line 23"/>
            <p:cNvSpPr>
              <a:spLocks noChangeShapeType="1"/>
            </p:cNvSpPr>
            <p:nvPr/>
          </p:nvSpPr>
          <p:spPr bwMode="auto">
            <a:xfrm flipV="1">
              <a:off x="3667" y="3148"/>
              <a:ext cx="69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596440" name="Text Box 24"/>
            <p:cNvSpPr txBox="1">
              <a:spLocks noChangeArrowheads="1"/>
            </p:cNvSpPr>
            <p:nvPr/>
          </p:nvSpPr>
          <p:spPr bwMode="auto">
            <a:xfrm>
              <a:off x="4389" y="3012"/>
              <a:ext cx="223" cy="2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accent1"/>
                  </a:solidFill>
                </a:rPr>
                <a:t>4</a:t>
              </a:r>
              <a:endParaRPr lang="en-US" sz="2000" b="1">
                <a:solidFill>
                  <a:schemeClr val="accent1"/>
                </a:solidFill>
              </a:endParaRPr>
            </a:p>
          </p:txBody>
        </p:sp>
      </p:grpSp>
      <p:sp>
        <p:nvSpPr>
          <p:cNvPr id="1596441" name="Rectangle 2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38) Work </a:t>
            </a:r>
            <a:r>
              <a:rPr lang="en-US" sz="2800" dirty="0">
                <a:solidFill>
                  <a:schemeClr val="accent2"/>
                </a:solidFill>
              </a:rPr>
              <a:t>and Electric Potential II</a:t>
            </a:r>
          </a:p>
        </p:txBody>
      </p:sp>
      <p:sp>
        <p:nvSpPr>
          <p:cNvPr id="1596442" name="Text Box 26"/>
          <p:cNvSpPr txBox="1">
            <a:spLocks noChangeArrowheads="1"/>
          </p:cNvSpPr>
          <p:nvPr/>
        </p:nvSpPr>
        <p:spPr bwMode="auto">
          <a:xfrm>
            <a:off x="0" y="6178550"/>
            <a:ext cx="6026150" cy="406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Which path requires the least work?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62" name="AutoShape 2"/>
          <p:cNvSpPr>
            <a:spLocks noChangeArrowheads="1"/>
          </p:cNvSpPr>
          <p:nvPr/>
        </p:nvSpPr>
        <p:spPr bwMode="auto">
          <a:xfrm>
            <a:off x="0" y="0"/>
            <a:ext cx="9144000" cy="334327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7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3738"/>
            <a:ext cx="5295900" cy="2541587"/>
          </a:xfrm>
          <a:noFill/>
          <a:ln/>
        </p:spPr>
        <p:txBody>
          <a:bodyPr/>
          <a:lstStyle/>
          <a:p>
            <a:pPr marL="401638" indent="-401638">
              <a:lnSpc>
                <a:spcPct val="13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/>
              <a:t>	Two neutral conductors are connected by a wire and a charged rod is brought near, </a:t>
            </a:r>
            <a:r>
              <a:rPr lang="en-US" b="1">
                <a:solidFill>
                  <a:schemeClr val="tx2"/>
                </a:solidFill>
              </a:rPr>
              <a:t>but</a:t>
            </a:r>
            <a:r>
              <a:rPr lang="en-US" b="1"/>
              <a:t> </a:t>
            </a:r>
            <a:r>
              <a:rPr lang="en-US" b="1" i="1">
                <a:solidFill>
                  <a:schemeClr val="tx2"/>
                </a:solidFill>
              </a:rPr>
              <a:t>does not touch</a:t>
            </a:r>
            <a:r>
              <a:rPr lang="en-US" b="1"/>
              <a:t>.  The wire is taken away, and </a:t>
            </a:r>
            <a:r>
              <a:rPr lang="en-US" b="1">
                <a:solidFill>
                  <a:schemeClr val="tx2"/>
                </a:solidFill>
              </a:rPr>
              <a:t>then the charged rod is removed</a:t>
            </a:r>
            <a:r>
              <a:rPr lang="en-US" b="1"/>
              <a:t>.   What are the charges on the conductors?</a:t>
            </a:r>
          </a:p>
        </p:txBody>
      </p:sp>
      <p:sp>
        <p:nvSpPr>
          <p:cNvPr id="1372164" name="Rectangle 4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4) Conductors </a:t>
            </a:r>
            <a:r>
              <a:rPr lang="en-US" sz="2800" dirty="0">
                <a:solidFill>
                  <a:schemeClr val="accent2"/>
                </a:solidFill>
              </a:rPr>
              <a:t>II</a:t>
            </a:r>
          </a:p>
        </p:txBody>
      </p:sp>
      <p:grpSp>
        <p:nvGrpSpPr>
          <p:cNvPr id="1372165" name="Group 5"/>
          <p:cNvGrpSpPr>
            <a:grpSpLocks/>
          </p:cNvGrpSpPr>
          <p:nvPr/>
        </p:nvGrpSpPr>
        <p:grpSpPr bwMode="auto">
          <a:xfrm>
            <a:off x="5638800" y="666750"/>
            <a:ext cx="2411413" cy="2600325"/>
            <a:chOff x="848" y="2101"/>
            <a:chExt cx="1531" cy="1914"/>
          </a:xfrm>
        </p:grpSpPr>
        <p:grpSp>
          <p:nvGrpSpPr>
            <p:cNvPr id="1372166" name="Group 6"/>
            <p:cNvGrpSpPr>
              <a:grpSpLocks/>
            </p:cNvGrpSpPr>
            <p:nvPr/>
          </p:nvGrpSpPr>
          <p:grpSpPr bwMode="auto">
            <a:xfrm>
              <a:off x="1472" y="2101"/>
              <a:ext cx="907" cy="1899"/>
              <a:chOff x="1152" y="1973"/>
              <a:chExt cx="907" cy="1899"/>
            </a:xfrm>
          </p:grpSpPr>
          <p:grpSp>
            <p:nvGrpSpPr>
              <p:cNvPr id="1372167" name="Group 7"/>
              <p:cNvGrpSpPr>
                <a:grpSpLocks/>
              </p:cNvGrpSpPr>
              <p:nvPr/>
            </p:nvGrpSpPr>
            <p:grpSpPr bwMode="auto">
              <a:xfrm>
                <a:off x="1152" y="1973"/>
                <a:ext cx="907" cy="257"/>
                <a:chOff x="1152" y="1973"/>
                <a:chExt cx="907" cy="257"/>
              </a:xfrm>
            </p:grpSpPr>
            <p:sp>
              <p:nvSpPr>
                <p:cNvPr id="1372168" name="Oval 8"/>
                <p:cNvSpPr>
                  <a:spLocks noChangeArrowheads="1"/>
                </p:cNvSpPr>
                <p:nvPr/>
              </p:nvSpPr>
              <p:spPr bwMode="auto">
                <a:xfrm>
                  <a:off x="1152" y="1973"/>
                  <a:ext cx="256" cy="25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72169" name="Oval 9"/>
                <p:cNvSpPr>
                  <a:spLocks noChangeArrowheads="1"/>
                </p:cNvSpPr>
                <p:nvPr/>
              </p:nvSpPr>
              <p:spPr bwMode="auto">
                <a:xfrm>
                  <a:off x="1803" y="1974"/>
                  <a:ext cx="256" cy="25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372170" name="Group 10"/>
              <p:cNvGrpSpPr>
                <a:grpSpLocks/>
              </p:cNvGrpSpPr>
              <p:nvPr/>
            </p:nvGrpSpPr>
            <p:grpSpPr bwMode="auto">
              <a:xfrm>
                <a:off x="1152" y="2383"/>
                <a:ext cx="907" cy="257"/>
                <a:chOff x="1152" y="1973"/>
                <a:chExt cx="907" cy="257"/>
              </a:xfrm>
            </p:grpSpPr>
            <p:sp>
              <p:nvSpPr>
                <p:cNvPr id="1372171" name="Oval 11"/>
                <p:cNvSpPr>
                  <a:spLocks noChangeArrowheads="1"/>
                </p:cNvSpPr>
                <p:nvPr/>
              </p:nvSpPr>
              <p:spPr bwMode="auto">
                <a:xfrm>
                  <a:off x="1152" y="1973"/>
                  <a:ext cx="256" cy="25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72172" name="Oval 12"/>
                <p:cNvSpPr>
                  <a:spLocks noChangeArrowheads="1"/>
                </p:cNvSpPr>
                <p:nvPr/>
              </p:nvSpPr>
              <p:spPr bwMode="auto">
                <a:xfrm>
                  <a:off x="1803" y="1974"/>
                  <a:ext cx="256" cy="25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372173" name="Group 13"/>
              <p:cNvGrpSpPr>
                <a:grpSpLocks/>
              </p:cNvGrpSpPr>
              <p:nvPr/>
            </p:nvGrpSpPr>
            <p:grpSpPr bwMode="auto">
              <a:xfrm>
                <a:off x="1152" y="2794"/>
                <a:ext cx="907" cy="257"/>
                <a:chOff x="1152" y="1973"/>
                <a:chExt cx="907" cy="257"/>
              </a:xfrm>
            </p:grpSpPr>
            <p:sp>
              <p:nvSpPr>
                <p:cNvPr id="1372174" name="Oval 14"/>
                <p:cNvSpPr>
                  <a:spLocks noChangeArrowheads="1"/>
                </p:cNvSpPr>
                <p:nvPr/>
              </p:nvSpPr>
              <p:spPr bwMode="auto">
                <a:xfrm>
                  <a:off x="1152" y="1973"/>
                  <a:ext cx="256" cy="25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72175" name="Oval 15"/>
                <p:cNvSpPr>
                  <a:spLocks noChangeArrowheads="1"/>
                </p:cNvSpPr>
                <p:nvPr/>
              </p:nvSpPr>
              <p:spPr bwMode="auto">
                <a:xfrm>
                  <a:off x="1803" y="1974"/>
                  <a:ext cx="256" cy="25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372176" name="Group 16"/>
              <p:cNvGrpSpPr>
                <a:grpSpLocks/>
              </p:cNvGrpSpPr>
              <p:nvPr/>
            </p:nvGrpSpPr>
            <p:grpSpPr bwMode="auto">
              <a:xfrm>
                <a:off x="1152" y="3204"/>
                <a:ext cx="907" cy="257"/>
                <a:chOff x="1152" y="1973"/>
                <a:chExt cx="907" cy="257"/>
              </a:xfrm>
            </p:grpSpPr>
            <p:sp>
              <p:nvSpPr>
                <p:cNvPr id="1372177" name="Oval 17"/>
                <p:cNvSpPr>
                  <a:spLocks noChangeArrowheads="1"/>
                </p:cNvSpPr>
                <p:nvPr/>
              </p:nvSpPr>
              <p:spPr bwMode="auto">
                <a:xfrm>
                  <a:off x="1152" y="1973"/>
                  <a:ext cx="256" cy="25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72178" name="Oval 18"/>
                <p:cNvSpPr>
                  <a:spLocks noChangeArrowheads="1"/>
                </p:cNvSpPr>
                <p:nvPr/>
              </p:nvSpPr>
              <p:spPr bwMode="auto">
                <a:xfrm>
                  <a:off x="1803" y="1974"/>
                  <a:ext cx="256" cy="25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372179" name="Group 19"/>
              <p:cNvGrpSpPr>
                <a:grpSpLocks/>
              </p:cNvGrpSpPr>
              <p:nvPr/>
            </p:nvGrpSpPr>
            <p:grpSpPr bwMode="auto">
              <a:xfrm>
                <a:off x="1152" y="3615"/>
                <a:ext cx="907" cy="257"/>
                <a:chOff x="1152" y="1973"/>
                <a:chExt cx="907" cy="257"/>
              </a:xfrm>
            </p:grpSpPr>
            <p:sp>
              <p:nvSpPr>
                <p:cNvPr id="1372180" name="Oval 20"/>
                <p:cNvSpPr>
                  <a:spLocks noChangeArrowheads="1"/>
                </p:cNvSpPr>
                <p:nvPr/>
              </p:nvSpPr>
              <p:spPr bwMode="auto">
                <a:xfrm>
                  <a:off x="1152" y="1973"/>
                  <a:ext cx="256" cy="25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72181" name="Oval 21"/>
                <p:cNvSpPr>
                  <a:spLocks noChangeArrowheads="1"/>
                </p:cNvSpPr>
                <p:nvPr/>
              </p:nvSpPr>
              <p:spPr bwMode="auto">
                <a:xfrm>
                  <a:off x="1803" y="1974"/>
                  <a:ext cx="256" cy="25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1372182" name="Text Box 22"/>
            <p:cNvSpPr txBox="1">
              <a:spLocks noChangeArrowheads="1"/>
            </p:cNvSpPr>
            <p:nvPr/>
          </p:nvSpPr>
          <p:spPr bwMode="auto">
            <a:xfrm>
              <a:off x="848" y="2128"/>
              <a:ext cx="1529" cy="1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519113">
                <a:lnSpc>
                  <a:spcPct val="90000"/>
                </a:lnSpc>
              </a:pPr>
              <a:r>
                <a:rPr lang="en-US" sz="2000" b="1">
                  <a:solidFill>
                    <a:schemeClr val="tx2"/>
                  </a:solidFill>
                </a:rPr>
                <a:t>1)		</a:t>
              </a:r>
              <a:r>
                <a:rPr lang="en-US" sz="2000" b="1">
                  <a:solidFill>
                    <a:schemeClr val="bg2"/>
                  </a:solidFill>
                </a:rPr>
                <a:t>0</a:t>
              </a:r>
              <a:r>
                <a:rPr lang="en-US" sz="2000" b="1">
                  <a:solidFill>
                    <a:schemeClr val="tx2"/>
                  </a:solidFill>
                </a:rPr>
                <a:t>		</a:t>
              </a:r>
              <a:r>
                <a:rPr lang="en-US" sz="2000" b="1">
                  <a:solidFill>
                    <a:schemeClr val="bg2"/>
                  </a:solidFill>
                </a:rPr>
                <a:t>0</a:t>
              </a:r>
              <a:endParaRPr lang="en-US" sz="2000" b="1">
                <a:solidFill>
                  <a:schemeClr val="tx2"/>
                </a:solidFill>
              </a:endParaRPr>
            </a:p>
            <a:p>
              <a:pPr defTabSz="519113">
                <a:lnSpc>
                  <a:spcPct val="90000"/>
                </a:lnSpc>
              </a:pPr>
              <a:endParaRPr lang="en-US" sz="2000" b="1">
                <a:solidFill>
                  <a:schemeClr val="tx2"/>
                </a:solidFill>
              </a:endParaRPr>
            </a:p>
            <a:p>
              <a:pPr defTabSz="519113">
                <a:lnSpc>
                  <a:spcPct val="90000"/>
                </a:lnSpc>
              </a:pPr>
              <a:r>
                <a:rPr lang="en-US" sz="2000" b="1">
                  <a:solidFill>
                    <a:schemeClr val="tx2"/>
                  </a:solidFill>
                </a:rPr>
                <a:t>2)		</a:t>
              </a:r>
              <a:r>
                <a:rPr lang="en-US" sz="2000" b="1">
                  <a:solidFill>
                    <a:schemeClr val="bg2"/>
                  </a:solidFill>
                </a:rPr>
                <a:t>+		–</a:t>
              </a:r>
            </a:p>
            <a:p>
              <a:pPr defTabSz="519113">
                <a:lnSpc>
                  <a:spcPct val="90000"/>
                </a:lnSpc>
              </a:pPr>
              <a:endParaRPr lang="en-US" sz="2000" b="1">
                <a:solidFill>
                  <a:schemeClr val="tx2"/>
                </a:solidFill>
              </a:endParaRPr>
            </a:p>
            <a:p>
              <a:pPr defTabSz="519113">
                <a:lnSpc>
                  <a:spcPct val="90000"/>
                </a:lnSpc>
              </a:pPr>
              <a:r>
                <a:rPr lang="en-US" sz="2000" b="1">
                  <a:solidFill>
                    <a:schemeClr val="tx2"/>
                  </a:solidFill>
                </a:rPr>
                <a:t>3)		</a:t>
              </a:r>
              <a:r>
                <a:rPr lang="en-US" sz="2000" b="1">
                  <a:solidFill>
                    <a:schemeClr val="bg2"/>
                  </a:solidFill>
                </a:rPr>
                <a:t>–		+</a:t>
              </a:r>
            </a:p>
            <a:p>
              <a:pPr defTabSz="519113">
                <a:lnSpc>
                  <a:spcPct val="90000"/>
                </a:lnSpc>
              </a:pPr>
              <a:endParaRPr lang="en-US" sz="2000" b="1">
                <a:solidFill>
                  <a:schemeClr val="tx2"/>
                </a:solidFill>
              </a:endParaRPr>
            </a:p>
            <a:p>
              <a:pPr defTabSz="519113">
                <a:lnSpc>
                  <a:spcPct val="90000"/>
                </a:lnSpc>
              </a:pPr>
              <a:r>
                <a:rPr lang="en-US" sz="2000" b="1">
                  <a:solidFill>
                    <a:schemeClr val="tx2"/>
                  </a:solidFill>
                </a:rPr>
                <a:t>4)		</a:t>
              </a:r>
              <a:r>
                <a:rPr lang="en-US" sz="2000" b="1">
                  <a:solidFill>
                    <a:schemeClr val="bg2"/>
                  </a:solidFill>
                </a:rPr>
                <a:t>+		+</a:t>
              </a:r>
            </a:p>
            <a:p>
              <a:pPr defTabSz="519113">
                <a:lnSpc>
                  <a:spcPct val="90000"/>
                </a:lnSpc>
              </a:pPr>
              <a:endParaRPr lang="en-US" sz="2000" b="1">
                <a:solidFill>
                  <a:schemeClr val="tx2"/>
                </a:solidFill>
              </a:endParaRPr>
            </a:p>
            <a:p>
              <a:pPr defTabSz="519113">
                <a:lnSpc>
                  <a:spcPct val="90000"/>
                </a:lnSpc>
              </a:pPr>
              <a:r>
                <a:rPr lang="en-US" sz="2000" b="1">
                  <a:solidFill>
                    <a:schemeClr val="tx2"/>
                  </a:solidFill>
                </a:rPr>
                <a:t>5)		</a:t>
              </a:r>
              <a:r>
                <a:rPr lang="en-US" sz="2000" b="1">
                  <a:solidFill>
                    <a:schemeClr val="bg2"/>
                  </a:solidFill>
                </a:rPr>
                <a:t>–	 	–</a:t>
              </a:r>
              <a:endParaRPr lang="en-US" b="1">
                <a:solidFill>
                  <a:schemeClr val="tx2"/>
                </a:solidFill>
              </a:endParaRPr>
            </a:p>
          </p:txBody>
        </p:sp>
      </p:grpSp>
      <p:grpSp>
        <p:nvGrpSpPr>
          <p:cNvPr id="1372183" name="Group 23"/>
          <p:cNvGrpSpPr>
            <a:grpSpLocks/>
          </p:cNvGrpSpPr>
          <p:nvPr/>
        </p:nvGrpSpPr>
        <p:grpSpPr bwMode="auto">
          <a:xfrm>
            <a:off x="3178175" y="3389313"/>
            <a:ext cx="2460625" cy="3468687"/>
            <a:chOff x="3829" y="2131"/>
            <a:chExt cx="1550" cy="2185"/>
          </a:xfrm>
        </p:grpSpPr>
        <p:grpSp>
          <p:nvGrpSpPr>
            <p:cNvPr id="1372184" name="Group 24"/>
            <p:cNvGrpSpPr>
              <a:grpSpLocks/>
            </p:cNvGrpSpPr>
            <p:nvPr/>
          </p:nvGrpSpPr>
          <p:grpSpPr bwMode="auto">
            <a:xfrm>
              <a:off x="3899" y="2131"/>
              <a:ext cx="1480" cy="488"/>
              <a:chOff x="3245" y="336"/>
              <a:chExt cx="2064" cy="800"/>
            </a:xfrm>
          </p:grpSpPr>
          <p:sp>
            <p:nvSpPr>
              <p:cNvPr id="1372185" name="Oval 25"/>
              <p:cNvSpPr>
                <a:spLocks noChangeArrowheads="1"/>
              </p:cNvSpPr>
              <p:nvPr/>
            </p:nvSpPr>
            <p:spPr bwMode="auto">
              <a:xfrm>
                <a:off x="3944" y="536"/>
                <a:ext cx="400" cy="4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72186" name="Oval 26"/>
              <p:cNvSpPr>
                <a:spLocks noChangeArrowheads="1"/>
              </p:cNvSpPr>
              <p:nvPr/>
            </p:nvSpPr>
            <p:spPr bwMode="auto">
              <a:xfrm>
                <a:off x="4713" y="536"/>
                <a:ext cx="400" cy="4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72187" name="Rectangle 27"/>
              <p:cNvSpPr>
                <a:spLocks noChangeArrowheads="1"/>
              </p:cNvSpPr>
              <p:nvPr/>
            </p:nvSpPr>
            <p:spPr bwMode="auto">
              <a:xfrm>
                <a:off x="3245" y="336"/>
                <a:ext cx="2064" cy="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372188" name="Group 28"/>
            <p:cNvGrpSpPr>
              <a:grpSpLocks/>
            </p:cNvGrpSpPr>
            <p:nvPr/>
          </p:nvGrpSpPr>
          <p:grpSpPr bwMode="auto">
            <a:xfrm>
              <a:off x="3899" y="2696"/>
              <a:ext cx="1480" cy="488"/>
              <a:chOff x="3245" y="336"/>
              <a:chExt cx="2064" cy="800"/>
            </a:xfrm>
          </p:grpSpPr>
          <p:sp>
            <p:nvSpPr>
              <p:cNvPr id="1372189" name="Oval 29"/>
              <p:cNvSpPr>
                <a:spLocks noChangeArrowheads="1"/>
              </p:cNvSpPr>
              <p:nvPr/>
            </p:nvSpPr>
            <p:spPr bwMode="auto">
              <a:xfrm>
                <a:off x="3944" y="536"/>
                <a:ext cx="400" cy="4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72190" name="Oval 30"/>
              <p:cNvSpPr>
                <a:spLocks noChangeArrowheads="1"/>
              </p:cNvSpPr>
              <p:nvPr/>
            </p:nvSpPr>
            <p:spPr bwMode="auto">
              <a:xfrm>
                <a:off x="4713" y="536"/>
                <a:ext cx="400" cy="4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72191" name="Rectangle 31"/>
              <p:cNvSpPr>
                <a:spLocks noChangeArrowheads="1"/>
              </p:cNvSpPr>
              <p:nvPr/>
            </p:nvSpPr>
            <p:spPr bwMode="auto">
              <a:xfrm>
                <a:off x="3245" y="336"/>
                <a:ext cx="2064" cy="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372192" name="Group 32"/>
            <p:cNvGrpSpPr>
              <a:grpSpLocks/>
            </p:cNvGrpSpPr>
            <p:nvPr/>
          </p:nvGrpSpPr>
          <p:grpSpPr bwMode="auto">
            <a:xfrm>
              <a:off x="3899" y="3262"/>
              <a:ext cx="1480" cy="488"/>
              <a:chOff x="3245" y="336"/>
              <a:chExt cx="2064" cy="800"/>
            </a:xfrm>
          </p:grpSpPr>
          <p:sp>
            <p:nvSpPr>
              <p:cNvPr id="1372193" name="Oval 33"/>
              <p:cNvSpPr>
                <a:spLocks noChangeArrowheads="1"/>
              </p:cNvSpPr>
              <p:nvPr/>
            </p:nvSpPr>
            <p:spPr bwMode="auto">
              <a:xfrm>
                <a:off x="3944" y="536"/>
                <a:ext cx="400" cy="4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72194" name="Oval 34"/>
              <p:cNvSpPr>
                <a:spLocks noChangeArrowheads="1"/>
              </p:cNvSpPr>
              <p:nvPr/>
            </p:nvSpPr>
            <p:spPr bwMode="auto">
              <a:xfrm>
                <a:off x="4713" y="536"/>
                <a:ext cx="400" cy="4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72195" name="Rectangle 35"/>
              <p:cNvSpPr>
                <a:spLocks noChangeArrowheads="1"/>
              </p:cNvSpPr>
              <p:nvPr/>
            </p:nvSpPr>
            <p:spPr bwMode="auto">
              <a:xfrm>
                <a:off x="3245" y="336"/>
                <a:ext cx="2064" cy="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372196" name="Group 36"/>
            <p:cNvGrpSpPr>
              <a:grpSpLocks/>
            </p:cNvGrpSpPr>
            <p:nvPr/>
          </p:nvGrpSpPr>
          <p:grpSpPr bwMode="auto">
            <a:xfrm>
              <a:off x="3899" y="3828"/>
              <a:ext cx="1480" cy="488"/>
              <a:chOff x="3245" y="336"/>
              <a:chExt cx="2064" cy="800"/>
            </a:xfrm>
          </p:grpSpPr>
          <p:sp>
            <p:nvSpPr>
              <p:cNvPr id="1372197" name="Oval 37"/>
              <p:cNvSpPr>
                <a:spLocks noChangeArrowheads="1"/>
              </p:cNvSpPr>
              <p:nvPr/>
            </p:nvSpPr>
            <p:spPr bwMode="auto">
              <a:xfrm>
                <a:off x="3944" y="536"/>
                <a:ext cx="400" cy="4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72198" name="Oval 38"/>
              <p:cNvSpPr>
                <a:spLocks noChangeArrowheads="1"/>
              </p:cNvSpPr>
              <p:nvPr/>
            </p:nvSpPr>
            <p:spPr bwMode="auto">
              <a:xfrm>
                <a:off x="4713" y="536"/>
                <a:ext cx="400" cy="4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72199" name="Rectangle 39"/>
              <p:cNvSpPr>
                <a:spLocks noChangeArrowheads="1"/>
              </p:cNvSpPr>
              <p:nvPr/>
            </p:nvSpPr>
            <p:spPr bwMode="auto">
              <a:xfrm>
                <a:off x="3245" y="336"/>
                <a:ext cx="2064" cy="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372200" name="Rectangle 40"/>
            <p:cNvSpPr>
              <a:spLocks noChangeArrowheads="1"/>
            </p:cNvSpPr>
            <p:nvPr/>
          </p:nvSpPr>
          <p:spPr bwMode="auto">
            <a:xfrm>
              <a:off x="3832" y="2868"/>
              <a:ext cx="495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72201" name="Line 41"/>
            <p:cNvSpPr>
              <a:spLocks noChangeShapeType="1"/>
            </p:cNvSpPr>
            <p:nvPr/>
          </p:nvSpPr>
          <p:spPr bwMode="auto">
            <a:xfrm>
              <a:off x="4687" y="2940"/>
              <a:ext cx="274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72202" name="Rectangle 42"/>
            <p:cNvSpPr>
              <a:spLocks noChangeArrowheads="1"/>
            </p:cNvSpPr>
            <p:nvPr/>
          </p:nvSpPr>
          <p:spPr bwMode="auto">
            <a:xfrm>
              <a:off x="3829" y="3434"/>
              <a:ext cx="495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372203" name="Group 43"/>
            <p:cNvGrpSpPr>
              <a:grpSpLocks/>
            </p:cNvGrpSpPr>
            <p:nvPr/>
          </p:nvGrpSpPr>
          <p:grpSpPr bwMode="auto">
            <a:xfrm>
              <a:off x="4186" y="2895"/>
              <a:ext cx="106" cy="90"/>
              <a:chOff x="2565" y="3720"/>
              <a:chExt cx="148" cy="148"/>
            </a:xfrm>
          </p:grpSpPr>
          <p:sp>
            <p:nvSpPr>
              <p:cNvPr id="1372204" name="Line 44"/>
              <p:cNvSpPr>
                <a:spLocks noChangeShapeType="1"/>
              </p:cNvSpPr>
              <p:nvPr/>
            </p:nvSpPr>
            <p:spPr bwMode="auto">
              <a:xfrm>
                <a:off x="2565" y="3794"/>
                <a:ext cx="148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72205" name="Line 45"/>
              <p:cNvSpPr>
                <a:spLocks noChangeShapeType="1"/>
              </p:cNvSpPr>
              <p:nvPr/>
            </p:nvSpPr>
            <p:spPr bwMode="auto">
              <a:xfrm rot="-5400000">
                <a:off x="2565" y="3794"/>
                <a:ext cx="148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372206" name="Group 46"/>
            <p:cNvGrpSpPr>
              <a:grpSpLocks/>
            </p:cNvGrpSpPr>
            <p:nvPr/>
          </p:nvGrpSpPr>
          <p:grpSpPr bwMode="auto">
            <a:xfrm>
              <a:off x="4180" y="3461"/>
              <a:ext cx="106" cy="90"/>
              <a:chOff x="2565" y="3720"/>
              <a:chExt cx="148" cy="148"/>
            </a:xfrm>
          </p:grpSpPr>
          <p:sp>
            <p:nvSpPr>
              <p:cNvPr id="1372207" name="Line 47"/>
              <p:cNvSpPr>
                <a:spLocks noChangeShapeType="1"/>
              </p:cNvSpPr>
              <p:nvPr/>
            </p:nvSpPr>
            <p:spPr bwMode="auto">
              <a:xfrm>
                <a:off x="2565" y="3794"/>
                <a:ext cx="148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72208" name="Line 48"/>
              <p:cNvSpPr>
                <a:spLocks noChangeShapeType="1"/>
              </p:cNvSpPr>
              <p:nvPr/>
            </p:nvSpPr>
            <p:spPr bwMode="auto">
              <a:xfrm rot="-5400000">
                <a:off x="2565" y="3794"/>
                <a:ext cx="148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372209" name="Text Box 49"/>
            <p:cNvSpPr txBox="1">
              <a:spLocks noChangeArrowheads="1"/>
            </p:cNvSpPr>
            <p:nvPr/>
          </p:nvSpPr>
          <p:spPr bwMode="auto">
            <a:xfrm>
              <a:off x="4438" y="2280"/>
              <a:ext cx="20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chemeClr val="bg2"/>
                  </a:solidFill>
                </a:rPr>
                <a:t>0</a:t>
              </a:r>
            </a:p>
          </p:txBody>
        </p:sp>
        <p:sp>
          <p:nvSpPr>
            <p:cNvPr id="1372210" name="Text Box 50"/>
            <p:cNvSpPr txBox="1">
              <a:spLocks noChangeArrowheads="1"/>
            </p:cNvSpPr>
            <p:nvPr/>
          </p:nvSpPr>
          <p:spPr bwMode="auto">
            <a:xfrm>
              <a:off x="5014" y="2268"/>
              <a:ext cx="20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chemeClr val="bg2"/>
                  </a:solidFill>
                </a:rPr>
                <a:t>0</a:t>
              </a:r>
              <a:endParaRPr lang="en-US" b="1">
                <a:solidFill>
                  <a:schemeClr val="bg2"/>
                </a:solidFill>
              </a:endParaRPr>
            </a:p>
          </p:txBody>
        </p:sp>
        <p:sp>
          <p:nvSpPr>
            <p:cNvPr id="1372211" name="Text Box 51"/>
            <p:cNvSpPr txBox="1">
              <a:spLocks noChangeArrowheads="1"/>
            </p:cNvSpPr>
            <p:nvPr/>
          </p:nvSpPr>
          <p:spPr bwMode="auto">
            <a:xfrm>
              <a:off x="4438" y="3953"/>
              <a:ext cx="23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bg2"/>
                  </a:solidFill>
                </a:rPr>
                <a:t>?</a:t>
              </a:r>
            </a:p>
          </p:txBody>
        </p:sp>
        <p:sp>
          <p:nvSpPr>
            <p:cNvPr id="1372212" name="Text Box 52"/>
            <p:cNvSpPr txBox="1">
              <a:spLocks noChangeArrowheads="1"/>
            </p:cNvSpPr>
            <p:nvPr/>
          </p:nvSpPr>
          <p:spPr bwMode="auto">
            <a:xfrm>
              <a:off x="5005" y="3954"/>
              <a:ext cx="23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bg2"/>
                  </a:solidFill>
                </a:rPr>
                <a:t>?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210" name="AutoShape 2"/>
          <p:cNvSpPr>
            <a:spLocks noChangeArrowheads="1"/>
          </p:cNvSpPr>
          <p:nvPr/>
        </p:nvSpPr>
        <p:spPr bwMode="auto">
          <a:xfrm>
            <a:off x="158750" y="3438525"/>
            <a:ext cx="5929313" cy="2298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374211" name="Rectangle 3"/>
          <p:cNvSpPr>
            <a:spLocks noChangeArrowheads="1"/>
          </p:cNvSpPr>
          <p:nvPr/>
        </p:nvSpPr>
        <p:spPr bwMode="auto">
          <a:xfrm>
            <a:off x="0" y="3455988"/>
            <a:ext cx="5983288" cy="218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35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	While the conductors are connected,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positive charge will flow from the blue to the green ball due to polarization</a:t>
            </a:r>
            <a:r>
              <a:rPr lang="en-US" sz="2000" b="1">
                <a:solidFill>
                  <a:schemeClr val="bg2"/>
                </a:solidFill>
              </a:rPr>
              <a:t>.  Once disconnected, the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charges will remain on the separate conductors</a:t>
            </a:r>
            <a:r>
              <a:rPr lang="en-US" sz="2000" b="1">
                <a:solidFill>
                  <a:schemeClr val="bg2"/>
                </a:solidFill>
              </a:rPr>
              <a:t> even when the rod is removed.</a:t>
            </a:r>
            <a:r>
              <a:rPr lang="en-US" sz="2200" b="1">
                <a:solidFill>
                  <a:schemeClr val="bg2"/>
                </a:solidFill>
              </a:rPr>
              <a:t>  </a:t>
            </a:r>
          </a:p>
        </p:txBody>
      </p:sp>
      <p:sp>
        <p:nvSpPr>
          <p:cNvPr id="1374212" name="AutoShape 4"/>
          <p:cNvSpPr>
            <a:spLocks noChangeArrowheads="1"/>
          </p:cNvSpPr>
          <p:nvPr/>
        </p:nvSpPr>
        <p:spPr bwMode="auto">
          <a:xfrm>
            <a:off x="0" y="0"/>
            <a:ext cx="9144000" cy="334327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742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693738"/>
            <a:ext cx="5295900" cy="2541587"/>
          </a:xfrm>
          <a:noFill/>
          <a:ln/>
        </p:spPr>
        <p:txBody>
          <a:bodyPr/>
          <a:lstStyle/>
          <a:p>
            <a:pPr marL="401638" indent="-401638">
              <a:lnSpc>
                <a:spcPct val="13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/>
              <a:t>	Two neutral conductors are connected by a wire and a charged rod is brought near, </a:t>
            </a:r>
            <a:r>
              <a:rPr lang="en-US" b="1">
                <a:solidFill>
                  <a:schemeClr val="tx2"/>
                </a:solidFill>
              </a:rPr>
              <a:t>but</a:t>
            </a:r>
            <a:r>
              <a:rPr lang="en-US" b="1"/>
              <a:t> </a:t>
            </a:r>
            <a:r>
              <a:rPr lang="en-US" b="1" i="1">
                <a:solidFill>
                  <a:schemeClr val="tx2"/>
                </a:solidFill>
              </a:rPr>
              <a:t>does not touch</a:t>
            </a:r>
            <a:r>
              <a:rPr lang="en-US" b="1"/>
              <a:t>.  The wire is taken away, and </a:t>
            </a:r>
            <a:r>
              <a:rPr lang="en-US" b="1">
                <a:solidFill>
                  <a:schemeClr val="tx2"/>
                </a:solidFill>
              </a:rPr>
              <a:t>then the charged rod is removed</a:t>
            </a:r>
            <a:r>
              <a:rPr lang="en-US" b="1"/>
              <a:t>.   What are the charges on the conductors?</a:t>
            </a:r>
          </a:p>
        </p:txBody>
      </p:sp>
      <p:sp>
        <p:nvSpPr>
          <p:cNvPr id="1374214" name="Rectangle 6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4) Conductors </a:t>
            </a:r>
            <a:r>
              <a:rPr lang="en-US" sz="2800" dirty="0">
                <a:solidFill>
                  <a:schemeClr val="accent2"/>
                </a:solidFill>
              </a:rPr>
              <a:t>II</a:t>
            </a:r>
          </a:p>
        </p:txBody>
      </p:sp>
      <p:grpSp>
        <p:nvGrpSpPr>
          <p:cNvPr id="1374215" name="Group 7"/>
          <p:cNvGrpSpPr>
            <a:grpSpLocks/>
          </p:cNvGrpSpPr>
          <p:nvPr/>
        </p:nvGrpSpPr>
        <p:grpSpPr bwMode="auto">
          <a:xfrm>
            <a:off x="5638800" y="666750"/>
            <a:ext cx="2411413" cy="2600325"/>
            <a:chOff x="848" y="2101"/>
            <a:chExt cx="1531" cy="1914"/>
          </a:xfrm>
        </p:grpSpPr>
        <p:grpSp>
          <p:nvGrpSpPr>
            <p:cNvPr id="1374216" name="Group 8"/>
            <p:cNvGrpSpPr>
              <a:grpSpLocks/>
            </p:cNvGrpSpPr>
            <p:nvPr/>
          </p:nvGrpSpPr>
          <p:grpSpPr bwMode="auto">
            <a:xfrm>
              <a:off x="1472" y="2101"/>
              <a:ext cx="907" cy="1899"/>
              <a:chOff x="1152" y="1973"/>
              <a:chExt cx="907" cy="1899"/>
            </a:xfrm>
          </p:grpSpPr>
          <p:grpSp>
            <p:nvGrpSpPr>
              <p:cNvPr id="1374217" name="Group 9"/>
              <p:cNvGrpSpPr>
                <a:grpSpLocks/>
              </p:cNvGrpSpPr>
              <p:nvPr/>
            </p:nvGrpSpPr>
            <p:grpSpPr bwMode="auto">
              <a:xfrm>
                <a:off x="1152" y="1973"/>
                <a:ext cx="907" cy="257"/>
                <a:chOff x="1152" y="1973"/>
                <a:chExt cx="907" cy="257"/>
              </a:xfrm>
            </p:grpSpPr>
            <p:sp>
              <p:nvSpPr>
                <p:cNvPr id="1374218" name="Oval 10"/>
                <p:cNvSpPr>
                  <a:spLocks noChangeArrowheads="1"/>
                </p:cNvSpPr>
                <p:nvPr/>
              </p:nvSpPr>
              <p:spPr bwMode="auto">
                <a:xfrm>
                  <a:off x="1152" y="1973"/>
                  <a:ext cx="256" cy="25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74219" name="Oval 11"/>
                <p:cNvSpPr>
                  <a:spLocks noChangeArrowheads="1"/>
                </p:cNvSpPr>
                <p:nvPr/>
              </p:nvSpPr>
              <p:spPr bwMode="auto">
                <a:xfrm>
                  <a:off x="1803" y="1974"/>
                  <a:ext cx="256" cy="25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374220" name="Group 12"/>
              <p:cNvGrpSpPr>
                <a:grpSpLocks/>
              </p:cNvGrpSpPr>
              <p:nvPr/>
            </p:nvGrpSpPr>
            <p:grpSpPr bwMode="auto">
              <a:xfrm>
                <a:off x="1152" y="2383"/>
                <a:ext cx="907" cy="257"/>
                <a:chOff x="1152" y="1973"/>
                <a:chExt cx="907" cy="257"/>
              </a:xfrm>
            </p:grpSpPr>
            <p:sp>
              <p:nvSpPr>
                <p:cNvPr id="1374221" name="Oval 13"/>
                <p:cNvSpPr>
                  <a:spLocks noChangeArrowheads="1"/>
                </p:cNvSpPr>
                <p:nvPr/>
              </p:nvSpPr>
              <p:spPr bwMode="auto">
                <a:xfrm>
                  <a:off x="1152" y="1973"/>
                  <a:ext cx="256" cy="25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74222" name="Oval 14"/>
                <p:cNvSpPr>
                  <a:spLocks noChangeArrowheads="1"/>
                </p:cNvSpPr>
                <p:nvPr/>
              </p:nvSpPr>
              <p:spPr bwMode="auto">
                <a:xfrm>
                  <a:off x="1803" y="1974"/>
                  <a:ext cx="256" cy="25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374223" name="Group 15"/>
              <p:cNvGrpSpPr>
                <a:grpSpLocks/>
              </p:cNvGrpSpPr>
              <p:nvPr/>
            </p:nvGrpSpPr>
            <p:grpSpPr bwMode="auto">
              <a:xfrm>
                <a:off x="1152" y="2794"/>
                <a:ext cx="907" cy="257"/>
                <a:chOff x="1152" y="1973"/>
                <a:chExt cx="907" cy="257"/>
              </a:xfrm>
            </p:grpSpPr>
            <p:sp>
              <p:nvSpPr>
                <p:cNvPr id="1374224" name="Oval 16"/>
                <p:cNvSpPr>
                  <a:spLocks noChangeArrowheads="1"/>
                </p:cNvSpPr>
                <p:nvPr/>
              </p:nvSpPr>
              <p:spPr bwMode="auto">
                <a:xfrm>
                  <a:off x="1152" y="1973"/>
                  <a:ext cx="256" cy="25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74225" name="Oval 17"/>
                <p:cNvSpPr>
                  <a:spLocks noChangeArrowheads="1"/>
                </p:cNvSpPr>
                <p:nvPr/>
              </p:nvSpPr>
              <p:spPr bwMode="auto">
                <a:xfrm>
                  <a:off x="1803" y="1974"/>
                  <a:ext cx="256" cy="25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374226" name="Group 18"/>
              <p:cNvGrpSpPr>
                <a:grpSpLocks/>
              </p:cNvGrpSpPr>
              <p:nvPr/>
            </p:nvGrpSpPr>
            <p:grpSpPr bwMode="auto">
              <a:xfrm>
                <a:off x="1152" y="3204"/>
                <a:ext cx="907" cy="257"/>
                <a:chOff x="1152" y="1973"/>
                <a:chExt cx="907" cy="257"/>
              </a:xfrm>
            </p:grpSpPr>
            <p:sp>
              <p:nvSpPr>
                <p:cNvPr id="1374227" name="Oval 19"/>
                <p:cNvSpPr>
                  <a:spLocks noChangeArrowheads="1"/>
                </p:cNvSpPr>
                <p:nvPr/>
              </p:nvSpPr>
              <p:spPr bwMode="auto">
                <a:xfrm>
                  <a:off x="1152" y="1973"/>
                  <a:ext cx="256" cy="25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74228" name="Oval 20"/>
                <p:cNvSpPr>
                  <a:spLocks noChangeArrowheads="1"/>
                </p:cNvSpPr>
                <p:nvPr/>
              </p:nvSpPr>
              <p:spPr bwMode="auto">
                <a:xfrm>
                  <a:off x="1803" y="1974"/>
                  <a:ext cx="256" cy="25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374229" name="Group 21"/>
              <p:cNvGrpSpPr>
                <a:grpSpLocks/>
              </p:cNvGrpSpPr>
              <p:nvPr/>
            </p:nvGrpSpPr>
            <p:grpSpPr bwMode="auto">
              <a:xfrm>
                <a:off x="1152" y="3615"/>
                <a:ext cx="907" cy="257"/>
                <a:chOff x="1152" y="1973"/>
                <a:chExt cx="907" cy="257"/>
              </a:xfrm>
            </p:grpSpPr>
            <p:sp>
              <p:nvSpPr>
                <p:cNvPr id="1374230" name="Oval 22"/>
                <p:cNvSpPr>
                  <a:spLocks noChangeArrowheads="1"/>
                </p:cNvSpPr>
                <p:nvPr/>
              </p:nvSpPr>
              <p:spPr bwMode="auto">
                <a:xfrm>
                  <a:off x="1152" y="1973"/>
                  <a:ext cx="256" cy="256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74231" name="Oval 23"/>
                <p:cNvSpPr>
                  <a:spLocks noChangeArrowheads="1"/>
                </p:cNvSpPr>
                <p:nvPr/>
              </p:nvSpPr>
              <p:spPr bwMode="auto">
                <a:xfrm>
                  <a:off x="1803" y="1974"/>
                  <a:ext cx="256" cy="25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1374232" name="Text Box 24"/>
            <p:cNvSpPr txBox="1">
              <a:spLocks noChangeArrowheads="1"/>
            </p:cNvSpPr>
            <p:nvPr/>
          </p:nvSpPr>
          <p:spPr bwMode="auto">
            <a:xfrm>
              <a:off x="848" y="2128"/>
              <a:ext cx="1529" cy="1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519113">
                <a:lnSpc>
                  <a:spcPct val="90000"/>
                </a:lnSpc>
              </a:pPr>
              <a:r>
                <a:rPr lang="en-US" sz="2000" b="1">
                  <a:solidFill>
                    <a:schemeClr val="tx2"/>
                  </a:solidFill>
                </a:rPr>
                <a:t>1)		</a:t>
              </a:r>
              <a:r>
                <a:rPr lang="en-US" sz="2000" b="1">
                  <a:solidFill>
                    <a:schemeClr val="bg2"/>
                  </a:solidFill>
                </a:rPr>
                <a:t>0</a:t>
              </a:r>
              <a:r>
                <a:rPr lang="en-US" sz="2000" b="1">
                  <a:solidFill>
                    <a:schemeClr val="tx2"/>
                  </a:solidFill>
                </a:rPr>
                <a:t>		</a:t>
              </a:r>
              <a:r>
                <a:rPr lang="en-US" sz="2000" b="1">
                  <a:solidFill>
                    <a:schemeClr val="bg2"/>
                  </a:solidFill>
                </a:rPr>
                <a:t>0</a:t>
              </a:r>
              <a:endParaRPr lang="en-US" sz="2000" b="1">
                <a:solidFill>
                  <a:schemeClr val="tx2"/>
                </a:solidFill>
              </a:endParaRPr>
            </a:p>
            <a:p>
              <a:pPr defTabSz="519113">
                <a:lnSpc>
                  <a:spcPct val="90000"/>
                </a:lnSpc>
              </a:pPr>
              <a:endParaRPr lang="en-US" sz="2000" b="1">
                <a:solidFill>
                  <a:schemeClr val="tx2"/>
                </a:solidFill>
              </a:endParaRPr>
            </a:p>
            <a:p>
              <a:pPr defTabSz="519113">
                <a:lnSpc>
                  <a:spcPct val="90000"/>
                </a:lnSpc>
              </a:pPr>
              <a:r>
                <a:rPr lang="en-US" sz="2000" b="1">
                  <a:solidFill>
                    <a:schemeClr val="tx2"/>
                  </a:solidFill>
                </a:rPr>
                <a:t>2)		</a:t>
              </a:r>
              <a:r>
                <a:rPr lang="en-US" sz="2000" b="1">
                  <a:solidFill>
                    <a:schemeClr val="bg2"/>
                  </a:solidFill>
                </a:rPr>
                <a:t>+		–</a:t>
              </a:r>
            </a:p>
            <a:p>
              <a:pPr defTabSz="519113">
                <a:lnSpc>
                  <a:spcPct val="90000"/>
                </a:lnSpc>
              </a:pPr>
              <a:endParaRPr lang="en-US" sz="2000" b="1">
                <a:solidFill>
                  <a:schemeClr val="tx2"/>
                </a:solidFill>
              </a:endParaRPr>
            </a:p>
            <a:p>
              <a:pPr defTabSz="519113">
                <a:lnSpc>
                  <a:spcPct val="90000"/>
                </a:lnSpc>
              </a:pPr>
              <a:r>
                <a:rPr lang="en-US" sz="2000" b="1">
                  <a:solidFill>
                    <a:schemeClr val="tx2"/>
                  </a:solidFill>
                </a:rPr>
                <a:t>3)		</a:t>
              </a:r>
              <a:r>
                <a:rPr lang="en-US" sz="2000" b="1">
                  <a:solidFill>
                    <a:schemeClr val="bg2"/>
                  </a:solidFill>
                </a:rPr>
                <a:t>–		+</a:t>
              </a:r>
            </a:p>
            <a:p>
              <a:pPr defTabSz="519113">
                <a:lnSpc>
                  <a:spcPct val="90000"/>
                </a:lnSpc>
              </a:pPr>
              <a:endParaRPr lang="en-US" sz="2000" b="1">
                <a:solidFill>
                  <a:schemeClr val="tx2"/>
                </a:solidFill>
              </a:endParaRPr>
            </a:p>
            <a:p>
              <a:pPr defTabSz="519113">
                <a:lnSpc>
                  <a:spcPct val="90000"/>
                </a:lnSpc>
              </a:pPr>
              <a:r>
                <a:rPr lang="en-US" sz="2000" b="1">
                  <a:solidFill>
                    <a:schemeClr val="tx2"/>
                  </a:solidFill>
                </a:rPr>
                <a:t>4)		</a:t>
              </a:r>
              <a:r>
                <a:rPr lang="en-US" sz="2000" b="1">
                  <a:solidFill>
                    <a:schemeClr val="bg2"/>
                  </a:solidFill>
                </a:rPr>
                <a:t>+		+</a:t>
              </a:r>
            </a:p>
            <a:p>
              <a:pPr defTabSz="519113">
                <a:lnSpc>
                  <a:spcPct val="90000"/>
                </a:lnSpc>
              </a:pPr>
              <a:endParaRPr lang="en-US" sz="2000" b="1">
                <a:solidFill>
                  <a:schemeClr val="tx2"/>
                </a:solidFill>
              </a:endParaRPr>
            </a:p>
            <a:p>
              <a:pPr defTabSz="519113">
                <a:lnSpc>
                  <a:spcPct val="90000"/>
                </a:lnSpc>
              </a:pPr>
              <a:r>
                <a:rPr lang="en-US" sz="2000" b="1">
                  <a:solidFill>
                    <a:schemeClr val="tx2"/>
                  </a:solidFill>
                </a:rPr>
                <a:t>5)		</a:t>
              </a:r>
              <a:r>
                <a:rPr lang="en-US" sz="2000" b="1">
                  <a:solidFill>
                    <a:schemeClr val="bg2"/>
                  </a:solidFill>
                </a:rPr>
                <a:t>–	 	–</a:t>
              </a:r>
              <a:endParaRPr lang="en-US" b="1">
                <a:solidFill>
                  <a:schemeClr val="tx2"/>
                </a:solidFill>
              </a:endParaRPr>
            </a:p>
          </p:txBody>
        </p:sp>
      </p:grpSp>
      <p:sp>
        <p:nvSpPr>
          <p:cNvPr id="1374233" name="Oval 25"/>
          <p:cNvSpPr>
            <a:spLocks noChangeArrowheads="1"/>
          </p:cNvSpPr>
          <p:nvPr/>
        </p:nvSpPr>
        <p:spPr bwMode="auto">
          <a:xfrm>
            <a:off x="5314950" y="1695450"/>
            <a:ext cx="3500438" cy="5778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374234" name="Group 26"/>
          <p:cNvGrpSpPr>
            <a:grpSpLocks/>
          </p:cNvGrpSpPr>
          <p:nvPr/>
        </p:nvGrpSpPr>
        <p:grpSpPr bwMode="auto">
          <a:xfrm>
            <a:off x="6445250" y="3389313"/>
            <a:ext cx="2460625" cy="3468687"/>
            <a:chOff x="3829" y="2131"/>
            <a:chExt cx="1550" cy="2185"/>
          </a:xfrm>
        </p:grpSpPr>
        <p:grpSp>
          <p:nvGrpSpPr>
            <p:cNvPr id="1374235" name="Group 27"/>
            <p:cNvGrpSpPr>
              <a:grpSpLocks/>
            </p:cNvGrpSpPr>
            <p:nvPr/>
          </p:nvGrpSpPr>
          <p:grpSpPr bwMode="auto">
            <a:xfrm>
              <a:off x="3899" y="2131"/>
              <a:ext cx="1480" cy="488"/>
              <a:chOff x="3245" y="336"/>
              <a:chExt cx="2064" cy="800"/>
            </a:xfrm>
          </p:grpSpPr>
          <p:sp>
            <p:nvSpPr>
              <p:cNvPr id="1374236" name="Oval 28"/>
              <p:cNvSpPr>
                <a:spLocks noChangeArrowheads="1"/>
              </p:cNvSpPr>
              <p:nvPr/>
            </p:nvSpPr>
            <p:spPr bwMode="auto">
              <a:xfrm>
                <a:off x="3944" y="536"/>
                <a:ext cx="400" cy="4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74237" name="Oval 29"/>
              <p:cNvSpPr>
                <a:spLocks noChangeArrowheads="1"/>
              </p:cNvSpPr>
              <p:nvPr/>
            </p:nvSpPr>
            <p:spPr bwMode="auto">
              <a:xfrm>
                <a:off x="4713" y="536"/>
                <a:ext cx="400" cy="4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74238" name="Rectangle 30"/>
              <p:cNvSpPr>
                <a:spLocks noChangeArrowheads="1"/>
              </p:cNvSpPr>
              <p:nvPr/>
            </p:nvSpPr>
            <p:spPr bwMode="auto">
              <a:xfrm>
                <a:off x="3245" y="336"/>
                <a:ext cx="2064" cy="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374239" name="Group 31"/>
            <p:cNvGrpSpPr>
              <a:grpSpLocks/>
            </p:cNvGrpSpPr>
            <p:nvPr/>
          </p:nvGrpSpPr>
          <p:grpSpPr bwMode="auto">
            <a:xfrm>
              <a:off x="3899" y="2696"/>
              <a:ext cx="1480" cy="488"/>
              <a:chOff x="3245" y="336"/>
              <a:chExt cx="2064" cy="800"/>
            </a:xfrm>
          </p:grpSpPr>
          <p:sp>
            <p:nvSpPr>
              <p:cNvPr id="1374240" name="Oval 32"/>
              <p:cNvSpPr>
                <a:spLocks noChangeArrowheads="1"/>
              </p:cNvSpPr>
              <p:nvPr/>
            </p:nvSpPr>
            <p:spPr bwMode="auto">
              <a:xfrm>
                <a:off x="3944" y="536"/>
                <a:ext cx="400" cy="4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74241" name="Oval 33"/>
              <p:cNvSpPr>
                <a:spLocks noChangeArrowheads="1"/>
              </p:cNvSpPr>
              <p:nvPr/>
            </p:nvSpPr>
            <p:spPr bwMode="auto">
              <a:xfrm>
                <a:off x="4713" y="536"/>
                <a:ext cx="400" cy="4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74242" name="Rectangle 34"/>
              <p:cNvSpPr>
                <a:spLocks noChangeArrowheads="1"/>
              </p:cNvSpPr>
              <p:nvPr/>
            </p:nvSpPr>
            <p:spPr bwMode="auto">
              <a:xfrm>
                <a:off x="3245" y="336"/>
                <a:ext cx="2064" cy="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374243" name="Group 35"/>
            <p:cNvGrpSpPr>
              <a:grpSpLocks/>
            </p:cNvGrpSpPr>
            <p:nvPr/>
          </p:nvGrpSpPr>
          <p:grpSpPr bwMode="auto">
            <a:xfrm>
              <a:off x="3899" y="3262"/>
              <a:ext cx="1480" cy="488"/>
              <a:chOff x="3245" y="336"/>
              <a:chExt cx="2064" cy="800"/>
            </a:xfrm>
          </p:grpSpPr>
          <p:sp>
            <p:nvSpPr>
              <p:cNvPr id="1374244" name="Oval 36"/>
              <p:cNvSpPr>
                <a:spLocks noChangeArrowheads="1"/>
              </p:cNvSpPr>
              <p:nvPr/>
            </p:nvSpPr>
            <p:spPr bwMode="auto">
              <a:xfrm>
                <a:off x="3944" y="536"/>
                <a:ext cx="400" cy="4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74245" name="Oval 37"/>
              <p:cNvSpPr>
                <a:spLocks noChangeArrowheads="1"/>
              </p:cNvSpPr>
              <p:nvPr/>
            </p:nvSpPr>
            <p:spPr bwMode="auto">
              <a:xfrm>
                <a:off x="4713" y="536"/>
                <a:ext cx="400" cy="4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74246" name="Rectangle 38"/>
              <p:cNvSpPr>
                <a:spLocks noChangeArrowheads="1"/>
              </p:cNvSpPr>
              <p:nvPr/>
            </p:nvSpPr>
            <p:spPr bwMode="auto">
              <a:xfrm>
                <a:off x="3245" y="336"/>
                <a:ext cx="2064" cy="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374247" name="Group 39"/>
            <p:cNvGrpSpPr>
              <a:grpSpLocks/>
            </p:cNvGrpSpPr>
            <p:nvPr/>
          </p:nvGrpSpPr>
          <p:grpSpPr bwMode="auto">
            <a:xfrm>
              <a:off x="3899" y="3828"/>
              <a:ext cx="1480" cy="488"/>
              <a:chOff x="3245" y="336"/>
              <a:chExt cx="2064" cy="800"/>
            </a:xfrm>
          </p:grpSpPr>
          <p:sp>
            <p:nvSpPr>
              <p:cNvPr id="1374248" name="Oval 40"/>
              <p:cNvSpPr>
                <a:spLocks noChangeArrowheads="1"/>
              </p:cNvSpPr>
              <p:nvPr/>
            </p:nvSpPr>
            <p:spPr bwMode="auto">
              <a:xfrm>
                <a:off x="3944" y="536"/>
                <a:ext cx="400" cy="4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74249" name="Oval 41"/>
              <p:cNvSpPr>
                <a:spLocks noChangeArrowheads="1"/>
              </p:cNvSpPr>
              <p:nvPr/>
            </p:nvSpPr>
            <p:spPr bwMode="auto">
              <a:xfrm>
                <a:off x="4713" y="536"/>
                <a:ext cx="400" cy="4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74250" name="Rectangle 42"/>
              <p:cNvSpPr>
                <a:spLocks noChangeArrowheads="1"/>
              </p:cNvSpPr>
              <p:nvPr/>
            </p:nvSpPr>
            <p:spPr bwMode="auto">
              <a:xfrm>
                <a:off x="3245" y="336"/>
                <a:ext cx="2064" cy="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374251" name="Rectangle 43"/>
            <p:cNvSpPr>
              <a:spLocks noChangeArrowheads="1"/>
            </p:cNvSpPr>
            <p:nvPr/>
          </p:nvSpPr>
          <p:spPr bwMode="auto">
            <a:xfrm>
              <a:off x="3832" y="2868"/>
              <a:ext cx="495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74252" name="Line 44"/>
            <p:cNvSpPr>
              <a:spLocks noChangeShapeType="1"/>
            </p:cNvSpPr>
            <p:nvPr/>
          </p:nvSpPr>
          <p:spPr bwMode="auto">
            <a:xfrm>
              <a:off x="4687" y="2940"/>
              <a:ext cx="274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74253" name="Rectangle 45"/>
            <p:cNvSpPr>
              <a:spLocks noChangeArrowheads="1"/>
            </p:cNvSpPr>
            <p:nvPr/>
          </p:nvSpPr>
          <p:spPr bwMode="auto">
            <a:xfrm>
              <a:off x="3829" y="3434"/>
              <a:ext cx="495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374254" name="Group 46"/>
            <p:cNvGrpSpPr>
              <a:grpSpLocks/>
            </p:cNvGrpSpPr>
            <p:nvPr/>
          </p:nvGrpSpPr>
          <p:grpSpPr bwMode="auto">
            <a:xfrm>
              <a:off x="4186" y="2895"/>
              <a:ext cx="106" cy="90"/>
              <a:chOff x="2565" y="3720"/>
              <a:chExt cx="148" cy="148"/>
            </a:xfrm>
          </p:grpSpPr>
          <p:sp>
            <p:nvSpPr>
              <p:cNvPr id="1374255" name="Line 47"/>
              <p:cNvSpPr>
                <a:spLocks noChangeShapeType="1"/>
              </p:cNvSpPr>
              <p:nvPr/>
            </p:nvSpPr>
            <p:spPr bwMode="auto">
              <a:xfrm>
                <a:off x="2565" y="3794"/>
                <a:ext cx="148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74256" name="Line 48"/>
              <p:cNvSpPr>
                <a:spLocks noChangeShapeType="1"/>
              </p:cNvSpPr>
              <p:nvPr/>
            </p:nvSpPr>
            <p:spPr bwMode="auto">
              <a:xfrm rot="-5400000">
                <a:off x="2565" y="3794"/>
                <a:ext cx="148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374257" name="Group 49"/>
            <p:cNvGrpSpPr>
              <a:grpSpLocks/>
            </p:cNvGrpSpPr>
            <p:nvPr/>
          </p:nvGrpSpPr>
          <p:grpSpPr bwMode="auto">
            <a:xfrm>
              <a:off x="4180" y="3461"/>
              <a:ext cx="106" cy="90"/>
              <a:chOff x="2565" y="3720"/>
              <a:chExt cx="148" cy="148"/>
            </a:xfrm>
          </p:grpSpPr>
          <p:sp>
            <p:nvSpPr>
              <p:cNvPr id="1374258" name="Line 50"/>
              <p:cNvSpPr>
                <a:spLocks noChangeShapeType="1"/>
              </p:cNvSpPr>
              <p:nvPr/>
            </p:nvSpPr>
            <p:spPr bwMode="auto">
              <a:xfrm>
                <a:off x="2565" y="3794"/>
                <a:ext cx="148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74259" name="Line 51"/>
              <p:cNvSpPr>
                <a:spLocks noChangeShapeType="1"/>
              </p:cNvSpPr>
              <p:nvPr/>
            </p:nvSpPr>
            <p:spPr bwMode="auto">
              <a:xfrm rot="-5400000">
                <a:off x="2565" y="3794"/>
                <a:ext cx="148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374260" name="Text Box 52"/>
            <p:cNvSpPr txBox="1">
              <a:spLocks noChangeArrowheads="1"/>
            </p:cNvSpPr>
            <p:nvPr/>
          </p:nvSpPr>
          <p:spPr bwMode="auto">
            <a:xfrm>
              <a:off x="4438" y="2280"/>
              <a:ext cx="20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chemeClr val="bg2"/>
                  </a:solidFill>
                </a:rPr>
                <a:t>0</a:t>
              </a:r>
            </a:p>
          </p:txBody>
        </p:sp>
        <p:sp>
          <p:nvSpPr>
            <p:cNvPr id="1374261" name="Text Box 53"/>
            <p:cNvSpPr txBox="1">
              <a:spLocks noChangeArrowheads="1"/>
            </p:cNvSpPr>
            <p:nvPr/>
          </p:nvSpPr>
          <p:spPr bwMode="auto">
            <a:xfrm>
              <a:off x="5014" y="2268"/>
              <a:ext cx="20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chemeClr val="bg2"/>
                  </a:solidFill>
                </a:rPr>
                <a:t>0</a:t>
              </a:r>
              <a:endParaRPr lang="en-US" b="1">
                <a:solidFill>
                  <a:schemeClr val="bg2"/>
                </a:solidFill>
              </a:endParaRPr>
            </a:p>
          </p:txBody>
        </p:sp>
        <p:sp>
          <p:nvSpPr>
            <p:cNvPr id="1374262" name="Text Box 54"/>
            <p:cNvSpPr txBox="1">
              <a:spLocks noChangeArrowheads="1"/>
            </p:cNvSpPr>
            <p:nvPr/>
          </p:nvSpPr>
          <p:spPr bwMode="auto">
            <a:xfrm>
              <a:off x="4438" y="3953"/>
              <a:ext cx="23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bg2"/>
                  </a:solidFill>
                </a:rPr>
                <a:t>?</a:t>
              </a:r>
            </a:p>
          </p:txBody>
        </p:sp>
        <p:sp>
          <p:nvSpPr>
            <p:cNvPr id="1374263" name="Text Box 55"/>
            <p:cNvSpPr txBox="1">
              <a:spLocks noChangeArrowheads="1"/>
            </p:cNvSpPr>
            <p:nvPr/>
          </p:nvSpPr>
          <p:spPr bwMode="auto">
            <a:xfrm>
              <a:off x="5005" y="3954"/>
              <a:ext cx="23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bg2"/>
                  </a:solidFill>
                </a:rPr>
                <a:t>?</a:t>
              </a:r>
            </a:p>
          </p:txBody>
        </p:sp>
      </p:grpSp>
      <p:sp>
        <p:nvSpPr>
          <p:cNvPr id="1374264" name="Text Box 56"/>
          <p:cNvSpPr txBox="1">
            <a:spLocks noChangeArrowheads="1"/>
          </p:cNvSpPr>
          <p:nvPr/>
        </p:nvSpPr>
        <p:spPr bwMode="auto">
          <a:xfrm>
            <a:off x="633413" y="5957888"/>
            <a:ext cx="5230812" cy="7112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What will happen when the conductors are reconnected with a wire?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111">
  <a:themeElements>
    <a:clrScheme name="">
      <a:dk1>
        <a:srgbClr val="000040"/>
      </a:dk1>
      <a:lt1>
        <a:srgbClr val="FFFFFF"/>
      </a:lt1>
      <a:dk2>
        <a:srgbClr val="000080"/>
      </a:dk2>
      <a:lt2>
        <a:srgbClr val="FAFD00"/>
      </a:lt2>
      <a:accent1>
        <a:srgbClr val="00FF00"/>
      </a:accent1>
      <a:accent2>
        <a:srgbClr val="00FFFF"/>
      </a:accent2>
      <a:accent3>
        <a:srgbClr val="AAAAC0"/>
      </a:accent3>
      <a:accent4>
        <a:srgbClr val="DADADA"/>
      </a:accent4>
      <a:accent5>
        <a:srgbClr val="AAFFAA"/>
      </a:accent5>
      <a:accent6>
        <a:srgbClr val="00E7E7"/>
      </a:accent6>
      <a:hlink>
        <a:srgbClr val="FF00FF"/>
      </a:hlink>
      <a:folHlink>
        <a:srgbClr val="8080FF"/>
      </a:folHlink>
    </a:clrScheme>
    <a:fontScheme name="LECT1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11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11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C:\MSOFFICE\Templates\LECT111.pot</Template>
  <TotalTime>405</TotalTime>
  <Pages>32</Pages>
  <Words>3483</Words>
  <Application>Microsoft Office PowerPoint</Application>
  <PresentationFormat>On-screen Show (4:3)</PresentationFormat>
  <Paragraphs>1000</Paragraphs>
  <Slides>76</Slides>
  <Notes>75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76</vt:i4>
      </vt:variant>
    </vt:vector>
  </HeadingPairs>
  <TitlesOfParts>
    <vt:vector size="79" baseType="lpstr">
      <vt:lpstr>LECT111</vt:lpstr>
      <vt:lpstr>Equation</vt:lpstr>
      <vt:lpstr>Microsoft Equation 3.0</vt:lpstr>
      <vt:lpstr>Unit 6: Electrostatics Concept Review</vt:lpstr>
      <vt:lpstr>1) Electric Charge I</vt:lpstr>
      <vt:lpstr>1) Electric Charge I</vt:lpstr>
      <vt:lpstr>2) Electric Charge II</vt:lpstr>
      <vt:lpstr>2) Electric Charge II</vt:lpstr>
      <vt:lpstr>3) Conductors I</vt:lpstr>
      <vt:lpstr>3) Conductors I</vt:lpstr>
      <vt:lpstr>4) Conductors II</vt:lpstr>
      <vt:lpstr>4) Conductors II</vt:lpstr>
      <vt:lpstr>5)</vt:lpstr>
      <vt:lpstr>6) Coulomb’s Law I</vt:lpstr>
      <vt:lpstr>6) Coulomb’s Law I</vt:lpstr>
      <vt:lpstr>7) Coulomb’s Law II</vt:lpstr>
      <vt:lpstr>7) Coulomb’s Law II</vt:lpstr>
      <vt:lpstr>8) Coulomb’s Law III</vt:lpstr>
      <vt:lpstr>8) Coulomb’s Law III</vt:lpstr>
      <vt:lpstr>9) Electric Force I</vt:lpstr>
      <vt:lpstr>9) Electric Force I</vt:lpstr>
      <vt:lpstr>10) Electric Force II</vt:lpstr>
      <vt:lpstr>10) Electric Force II</vt:lpstr>
      <vt:lpstr>11) Electric Force III</vt:lpstr>
      <vt:lpstr>11) Electric Force III</vt:lpstr>
      <vt:lpstr>12) Proton and Electron I</vt:lpstr>
      <vt:lpstr>12) Proton and Electron I</vt:lpstr>
      <vt:lpstr>13) Proton and Electron II</vt:lpstr>
      <vt:lpstr>13) Proton and Electron II</vt:lpstr>
      <vt:lpstr>14) Proton and Electron III</vt:lpstr>
      <vt:lpstr>14) Proton and Electron III</vt:lpstr>
      <vt:lpstr>15) Forces in 2D</vt:lpstr>
      <vt:lpstr>15) Forces in 2D</vt:lpstr>
      <vt:lpstr>16) Electric Field</vt:lpstr>
      <vt:lpstr>16) Electric Field</vt:lpstr>
      <vt:lpstr>17) Field and Force I</vt:lpstr>
      <vt:lpstr>17) Field and Force I</vt:lpstr>
      <vt:lpstr>18) Field and Force II</vt:lpstr>
      <vt:lpstr>18) Field and Force II</vt:lpstr>
      <vt:lpstr>19) Superposition I</vt:lpstr>
      <vt:lpstr>19) Superposition I</vt:lpstr>
      <vt:lpstr>20) Superposition II</vt:lpstr>
      <vt:lpstr>20) Superposition II</vt:lpstr>
      <vt:lpstr>21) Superposition III</vt:lpstr>
      <vt:lpstr>21) Superposition III</vt:lpstr>
      <vt:lpstr>22) Find the Charges</vt:lpstr>
      <vt:lpstr>22) Find the Charges</vt:lpstr>
      <vt:lpstr>23) Uniform Electric Field</vt:lpstr>
      <vt:lpstr>23) Uniform Electric Field</vt:lpstr>
      <vt:lpstr>24) Electric Field Lines I</vt:lpstr>
      <vt:lpstr>24) Electric Field Lines I</vt:lpstr>
      <vt:lpstr>25) Electric Field Lines II</vt:lpstr>
      <vt:lpstr>25) Electric Field Lines II</vt:lpstr>
      <vt:lpstr>26) Electric Potential Energy I </vt:lpstr>
      <vt:lpstr>26) Electric Potential Energy I </vt:lpstr>
      <vt:lpstr>27) Electric Potential Energy II </vt:lpstr>
      <vt:lpstr>27) Electric Potential Energy II </vt:lpstr>
      <vt:lpstr>28) Electric Potential Energy III </vt:lpstr>
      <vt:lpstr>28) Electric Potential Energy III </vt:lpstr>
      <vt:lpstr>29) Work and Potential Energy</vt:lpstr>
      <vt:lpstr>29) Work and Potential Energy</vt:lpstr>
      <vt:lpstr>30) Electric Potential I</vt:lpstr>
      <vt:lpstr>30) Electric Potential I</vt:lpstr>
      <vt:lpstr>31) Electric Potential II</vt:lpstr>
      <vt:lpstr>31) Electric Potential II</vt:lpstr>
      <vt:lpstr>32) Hollywood Square</vt:lpstr>
      <vt:lpstr>32) Hollywood Square</vt:lpstr>
      <vt:lpstr>33) Equipotential Surfaces I</vt:lpstr>
      <vt:lpstr>33) Equipotential Surfaces I</vt:lpstr>
      <vt:lpstr>34) Equipotential Surfaces II</vt:lpstr>
      <vt:lpstr>34) Equipotential Surfaces II</vt:lpstr>
      <vt:lpstr>35) Equipotential Surfaces III</vt:lpstr>
      <vt:lpstr>35) Equipotential Surfaces III</vt:lpstr>
      <vt:lpstr>36) Equipotential of Point Charge</vt:lpstr>
      <vt:lpstr>36) Equipotential of Point Charge</vt:lpstr>
      <vt:lpstr>37) Work and Electric Potential I</vt:lpstr>
      <vt:lpstr>37) Work and Electric Potential I</vt:lpstr>
      <vt:lpstr>38) Work and Electric Potential II</vt:lpstr>
      <vt:lpstr>38) Work and Electric Potential 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Chap. 16 Conceptual Modules Giancoli</dc:title>
  <dc:creator>C. Bennhold and J. Feldman</dc:creator>
  <cp:lastModifiedBy>Matt</cp:lastModifiedBy>
  <cp:revision>8803366</cp:revision>
  <cp:lastPrinted>2003-01-17T20:19:10Z</cp:lastPrinted>
  <dcterms:created xsi:type="dcterms:W3CDTF">1994-12-12T15:55:06Z</dcterms:created>
  <dcterms:modified xsi:type="dcterms:W3CDTF">2011-02-28T04:30:02Z</dcterms:modified>
</cp:coreProperties>
</file>